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3" r:id="rId27"/>
    <p:sldId id="284" r:id="rId28"/>
    <p:sldId id="281" r:id="rId29"/>
    <p:sldId id="28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12" r:id="rId52"/>
    <p:sldId id="306" r:id="rId53"/>
    <p:sldId id="308" r:id="rId54"/>
    <p:sldId id="309" r:id="rId55"/>
    <p:sldId id="310" r:id="rId56"/>
    <p:sldId id="307" r:id="rId57"/>
    <p:sldId id="311"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mn-cs"/>
      </a:defRPr>
    </a:lvl1pPr>
    <a:lvl2pPr marL="457200" algn="l" rtl="0" fontAlgn="base">
      <a:spcBef>
        <a:spcPct val="0"/>
      </a:spcBef>
      <a:spcAft>
        <a:spcPct val="0"/>
      </a:spcAft>
      <a:defRPr kern="1200">
        <a:solidFill>
          <a:schemeClr val="tx1"/>
        </a:solidFill>
        <a:latin typeface="Gill Sans MT" pitchFamily="34" charset="0"/>
        <a:ea typeface="+mn-ea"/>
        <a:cs typeface="+mn-cs"/>
      </a:defRPr>
    </a:lvl2pPr>
    <a:lvl3pPr marL="914400" algn="l" rtl="0" fontAlgn="base">
      <a:spcBef>
        <a:spcPct val="0"/>
      </a:spcBef>
      <a:spcAft>
        <a:spcPct val="0"/>
      </a:spcAft>
      <a:defRPr kern="1200">
        <a:solidFill>
          <a:schemeClr val="tx1"/>
        </a:solidFill>
        <a:latin typeface="Gill Sans MT" pitchFamily="34" charset="0"/>
        <a:ea typeface="+mn-ea"/>
        <a:cs typeface="+mn-cs"/>
      </a:defRPr>
    </a:lvl3pPr>
    <a:lvl4pPr marL="1371600" algn="l" rtl="0" fontAlgn="base">
      <a:spcBef>
        <a:spcPct val="0"/>
      </a:spcBef>
      <a:spcAft>
        <a:spcPct val="0"/>
      </a:spcAft>
      <a:defRPr kern="1200">
        <a:solidFill>
          <a:schemeClr val="tx1"/>
        </a:solidFill>
        <a:latin typeface="Gill Sans MT" pitchFamily="34" charset="0"/>
        <a:ea typeface="+mn-ea"/>
        <a:cs typeface="+mn-cs"/>
      </a:defRPr>
    </a:lvl4pPr>
    <a:lvl5pPr marL="1828800" algn="l" rtl="0" fontAlgn="base">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11" d="100"/>
          <a:sy n="111"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grpSp>
        <p:nvGrpSpPr>
          <p:cNvPr id="5" name="Freeform 9"/>
          <p:cNvGrpSpPr>
            <a:grpSpLocks/>
          </p:cNvGrpSpPr>
          <p:nvPr/>
        </p:nvGrpSpPr>
        <p:grpSpPr bwMode="auto">
          <a:xfrm>
            <a:off x="0" y="5291138"/>
            <a:ext cx="9144000" cy="1444625"/>
            <a:chOff x="0" y="3333"/>
            <a:chExt cx="5760" cy="910"/>
          </a:xfrm>
        </p:grpSpPr>
        <p:pic>
          <p:nvPicPr>
            <p:cNvPr id="6" name="Freeform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
              <a:ext cx="5760" cy="91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0" y="3334"/>
              <a:ext cx="5760"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ctr"/>
              <a:endParaRPr lang="en-US" b="1">
                <a:solidFill>
                  <a:srgbClr val="FFFFFF"/>
                </a:solidFill>
              </a:endParaRPr>
            </a:p>
          </p:txBody>
        </p:sp>
      </p:grpSp>
      <p:sp>
        <p:nvSpPr>
          <p:cNvPr id="8" name="Freeform 7"/>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9" name="Rectangle 8"/>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16FD0FB8-FBAE-4297-8423-C314DB729DFE}" type="datetimeFigureOut">
              <a:rPr/>
              <a:pPr>
                <a:defRPr/>
              </a:pPr>
              <a:t>1/30/2012</a:t>
            </a:fld>
            <a:endParaRPr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normAutofit/>
          </a:bodyPr>
          <a:lstStyle>
            <a:lvl1pPr>
              <a:defRPr/>
            </a:lvl1pPr>
          </a:lstStyle>
          <a:p>
            <a:pPr>
              <a:defRPr/>
            </a:pPr>
            <a:fld id="{D0571236-4DDD-43F3-BF5D-58A7A9F7DF01}" type="slidenum">
              <a:rPr lang="en-US"/>
              <a:pPr>
                <a:defRPr/>
              </a:pPr>
              <a:t>‹#›</a:t>
            </a:fld>
            <a:endParaRPr lang="en-US" dirty="0"/>
          </a:p>
        </p:txBody>
      </p:sp>
    </p:spTree>
    <p:extLst>
      <p:ext uri="{BB962C8B-B14F-4D97-AF65-F5344CB8AC3E}">
        <p14:creationId xmlns:p14="http://schemas.microsoft.com/office/powerpoint/2010/main" val="61209958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27825D5-EF96-4FC2-A186-69EEB5AF27C9}" type="datetimeFigureOut">
              <a:rPr/>
              <a:pPr>
                <a:defRPr/>
              </a:pPr>
              <a:t>1/30/2012</a:t>
            </a:fld>
            <a:endParaRPr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D1ADAB7-8289-4CF7-B072-AEC5C946F49C}" type="slidenum">
              <a:rPr lang="en-US"/>
              <a:pPr>
                <a:defRPr/>
              </a:pPr>
              <a:t>‹#›</a:t>
            </a:fld>
            <a:endParaRPr lang="en-US" dirty="0"/>
          </a:p>
        </p:txBody>
      </p:sp>
    </p:spTree>
    <p:extLst>
      <p:ext uri="{BB962C8B-B14F-4D97-AF65-F5344CB8AC3E}">
        <p14:creationId xmlns:p14="http://schemas.microsoft.com/office/powerpoint/2010/main" val="35700068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1E2E939-6327-4956-ACC7-607C87E42116}" type="datetimeFigureOut">
              <a:rPr/>
              <a:pPr>
                <a:defRPr/>
              </a:pPr>
              <a:t>1/30/2012</a:t>
            </a:fld>
            <a:endParaRPr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A30E721-5D32-4AA1-8CC6-15B7CE0A2810}" type="slidenum">
              <a:rPr lang="en-US"/>
              <a:pPr>
                <a:defRPr/>
              </a:pPr>
              <a:t>‹#›</a:t>
            </a:fld>
            <a:endParaRPr lang="en-US" dirty="0"/>
          </a:p>
        </p:txBody>
      </p:sp>
    </p:spTree>
    <p:extLst>
      <p:ext uri="{BB962C8B-B14F-4D97-AF65-F5344CB8AC3E}">
        <p14:creationId xmlns:p14="http://schemas.microsoft.com/office/powerpoint/2010/main" val="75980222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A939177B-D8D1-467E-973A-3B3EBB76ACA1}" type="datetimeFigureOut">
              <a:rPr/>
              <a:pPr>
                <a:defRPr/>
              </a:pPr>
              <a:t>1/30/2012</a:t>
            </a:fld>
            <a:endParaRPr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C3F967D-D62D-48B3-B676-C417A64556D4}" type="slidenum">
              <a:rPr lang="en-US"/>
              <a:pPr>
                <a:defRPr/>
              </a:pPr>
              <a:t>‹#›</a:t>
            </a:fld>
            <a:endParaRPr lang="en-US" dirty="0"/>
          </a:p>
        </p:txBody>
      </p:sp>
    </p:spTree>
    <p:extLst>
      <p:ext uri="{BB962C8B-B14F-4D97-AF65-F5344CB8AC3E}">
        <p14:creationId xmlns:p14="http://schemas.microsoft.com/office/powerpoint/2010/main" val="406116176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Freeform 10"/>
          <p:cNvGrpSpPr>
            <a:grpSpLocks/>
          </p:cNvGrpSpPr>
          <p:nvPr/>
        </p:nvGrpSpPr>
        <p:grpSpPr bwMode="auto">
          <a:xfrm>
            <a:off x="0" y="5291138"/>
            <a:ext cx="9144000" cy="1444625"/>
            <a:chOff x="0" y="3333"/>
            <a:chExt cx="5760" cy="910"/>
          </a:xfrm>
        </p:grpSpPr>
        <p:pic>
          <p:nvPicPr>
            <p:cNvPr id="7" name="Freeform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
              <a:ext cx="5760" cy="9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0" y="3334"/>
              <a:ext cx="5760"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ctr"/>
              <a:endParaRPr lang="en-US">
                <a:solidFill>
                  <a:srgbClr val="FFFFFF"/>
                </a:solidFill>
              </a:endParaRPr>
            </a:p>
          </p:txBody>
        </p:sp>
      </p:grpSp>
      <p:sp>
        <p:nvSpPr>
          <p:cNvPr id="9" name="Rectangle 8"/>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5B3EDCD8-69FF-4EEE-8EC5-10B4B7617D0A}" type="datetimeFigureOut">
              <a:rPr/>
              <a:pPr>
                <a:defRPr/>
              </a:pPr>
              <a:t>1/30/2012</a:t>
            </a:fld>
            <a:endParaRPr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25ED0DB3-B974-4677-964F-6CA28697D0C7}" type="slidenum">
              <a:rPr lang="en-US"/>
              <a:pPr>
                <a:defRPr/>
              </a:pPr>
              <a:t>‹#›</a:t>
            </a:fld>
            <a:endParaRPr lang="en-US" dirty="0"/>
          </a:p>
        </p:txBody>
      </p:sp>
    </p:spTree>
    <p:extLst>
      <p:ext uri="{BB962C8B-B14F-4D97-AF65-F5344CB8AC3E}">
        <p14:creationId xmlns:p14="http://schemas.microsoft.com/office/powerpoint/2010/main" val="202492099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5"/>
          </p:nvPr>
        </p:nvSpPr>
        <p:spPr/>
        <p:txBody>
          <a:bodyPr/>
          <a:lstStyle>
            <a:lvl1pPr>
              <a:defRPr/>
            </a:lvl1pPr>
          </a:lstStyle>
          <a:p>
            <a:pPr>
              <a:defRPr/>
            </a:pPr>
            <a:fld id="{B027C412-0DDF-451A-83C7-72E9CB42500C}" type="datetimeFigureOut">
              <a:rPr/>
              <a:pPr>
                <a:defRPr/>
              </a:pPr>
              <a:t>1/30/2012</a:t>
            </a:fld>
            <a:endParaRPr dirty="0"/>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7E957E39-9C9D-4C48-8E68-3EF264EEE536}" type="slidenum">
              <a:rPr lang="en-US"/>
              <a:pPr>
                <a:defRPr/>
              </a:pPr>
              <a:t>‹#›</a:t>
            </a:fld>
            <a:endParaRPr lang="en-US" dirty="0"/>
          </a:p>
        </p:txBody>
      </p:sp>
    </p:spTree>
    <p:extLst>
      <p:ext uri="{BB962C8B-B14F-4D97-AF65-F5344CB8AC3E}">
        <p14:creationId xmlns:p14="http://schemas.microsoft.com/office/powerpoint/2010/main" val="125973246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5"/>
          </p:nvPr>
        </p:nvSpPr>
        <p:spPr/>
        <p:txBody>
          <a:bodyPr/>
          <a:lstStyle>
            <a:lvl1pPr>
              <a:defRPr/>
            </a:lvl1pPr>
          </a:lstStyle>
          <a:p>
            <a:pPr>
              <a:defRPr/>
            </a:pPr>
            <a:fld id="{01DC741B-8DE5-4F17-99F8-9DB6D8423F2B}" type="datetimeFigureOut">
              <a:rPr/>
              <a:pPr>
                <a:defRPr/>
              </a:pPr>
              <a:t>1/30/2012</a:t>
            </a:fld>
            <a:endParaRPr dirty="0"/>
          </a:p>
        </p:txBody>
      </p:sp>
      <p:sp>
        <p:nvSpPr>
          <p:cNvPr id="12" name="Footer Placeholder 7"/>
          <p:cNvSpPr>
            <a:spLocks noGrp="1"/>
          </p:cNvSpPr>
          <p:nvPr>
            <p:ph type="ftr" sz="quarter" idx="16"/>
          </p:nvPr>
        </p:nvSpPr>
        <p:spPr/>
        <p:txBody>
          <a:bodyPr/>
          <a:lstStyle>
            <a:lvl1pPr>
              <a:defRPr/>
            </a:lvl1pPr>
          </a:lstStyle>
          <a:p>
            <a:pPr>
              <a:defRPr/>
            </a:pPr>
            <a:endParaRPr lang="en-US"/>
          </a:p>
        </p:txBody>
      </p:sp>
      <p:sp>
        <p:nvSpPr>
          <p:cNvPr id="13" name="Slide Number Placeholder 8"/>
          <p:cNvSpPr>
            <a:spLocks noGrp="1"/>
          </p:cNvSpPr>
          <p:nvPr>
            <p:ph type="sldNum" sz="quarter" idx="17"/>
          </p:nvPr>
        </p:nvSpPr>
        <p:spPr/>
        <p:txBody>
          <a:bodyPr/>
          <a:lstStyle>
            <a:lvl1pPr>
              <a:defRPr/>
            </a:lvl1pPr>
          </a:lstStyle>
          <a:p>
            <a:pPr>
              <a:defRPr/>
            </a:pPr>
            <a:fld id="{ACACED8C-F942-46F3-A577-B268229346B6}" type="slidenum">
              <a:rPr lang="en-US"/>
              <a:pPr>
                <a:defRPr/>
              </a:pPr>
              <a:t>‹#›</a:t>
            </a:fld>
            <a:endParaRPr lang="en-US" dirty="0"/>
          </a:p>
        </p:txBody>
      </p:sp>
    </p:spTree>
    <p:extLst>
      <p:ext uri="{BB962C8B-B14F-4D97-AF65-F5344CB8AC3E}">
        <p14:creationId xmlns:p14="http://schemas.microsoft.com/office/powerpoint/2010/main" val="39142349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reeform 3"/>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5F011C83-D232-4410-8DD2-5F53937F52F1}" type="datetimeFigureOut">
              <a:rPr/>
              <a:pPr>
                <a:defRPr/>
              </a:pPr>
              <a:t>1/30/2012</a:t>
            </a:fld>
            <a:endParaRPr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9B2B900C-27AA-4E8C-87FD-0B92259408E0}" type="slidenum">
              <a:rPr lang="en-US"/>
              <a:pPr>
                <a:defRPr/>
              </a:pPr>
              <a:t>‹#›</a:t>
            </a:fld>
            <a:endParaRPr lang="en-US" dirty="0"/>
          </a:p>
        </p:txBody>
      </p:sp>
    </p:spTree>
    <p:extLst>
      <p:ext uri="{BB962C8B-B14F-4D97-AF65-F5344CB8AC3E}">
        <p14:creationId xmlns:p14="http://schemas.microsoft.com/office/powerpoint/2010/main" val="314815458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reeform 2"/>
          <p:cNvSpPr/>
          <p:nvPr/>
        </p:nvSpPr>
        <p:spPr>
          <a:xfrm>
            <a:off x="0" y="5381625"/>
            <a:ext cx="3286125" cy="12080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reeform 3"/>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0" y="5346700"/>
            <a:ext cx="3425825" cy="94456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Date Placeholder 1"/>
          <p:cNvSpPr>
            <a:spLocks noGrp="1"/>
          </p:cNvSpPr>
          <p:nvPr>
            <p:ph type="dt" sz="half" idx="10"/>
          </p:nvPr>
        </p:nvSpPr>
        <p:spPr/>
        <p:txBody>
          <a:bodyPr/>
          <a:lstStyle>
            <a:lvl1pPr>
              <a:defRPr/>
            </a:lvl1pPr>
          </a:lstStyle>
          <a:p>
            <a:pPr>
              <a:defRPr/>
            </a:pPr>
            <a:fld id="{68B10F8F-06DE-4765-ABC8-655EEFF84607}" type="datetimeFigureOut">
              <a:rPr/>
              <a:pPr>
                <a:defRPr/>
              </a:pPr>
              <a:t>1/30/2012</a:t>
            </a:fld>
            <a:endParaRPr dirty="0"/>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BC540357-26AA-4059-AA67-14876AE86E6D}" type="slidenum">
              <a:rPr lang="en-US"/>
              <a:pPr>
                <a:defRPr/>
              </a:pPr>
              <a:t>‹#›</a:t>
            </a:fld>
            <a:endParaRPr lang="en-US" dirty="0"/>
          </a:p>
        </p:txBody>
      </p:sp>
    </p:spTree>
    <p:extLst>
      <p:ext uri="{BB962C8B-B14F-4D97-AF65-F5344CB8AC3E}">
        <p14:creationId xmlns:p14="http://schemas.microsoft.com/office/powerpoint/2010/main" val="312753372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fld id="{175AF4BC-D32D-46C6-9BBE-0D8BC65C2C4D}" type="datetimeFigureOut">
              <a:rPr/>
              <a:pPr>
                <a:defRPr/>
              </a:pPr>
              <a:t>1/30/2012</a:t>
            </a:fld>
            <a:endParaRPr dirty="0"/>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E05F7620-8704-4E41-BFC8-9FB303CE1C6B}" type="slidenum">
              <a:rPr lang="en-US"/>
              <a:pPr>
                <a:defRPr/>
              </a:pPr>
              <a:t>‹#›</a:t>
            </a:fld>
            <a:endParaRPr lang="en-US" dirty="0"/>
          </a:p>
        </p:txBody>
      </p:sp>
    </p:spTree>
    <p:extLst>
      <p:ext uri="{BB962C8B-B14F-4D97-AF65-F5344CB8AC3E}">
        <p14:creationId xmlns:p14="http://schemas.microsoft.com/office/powerpoint/2010/main" val="40711913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rtlCol="0">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fld id="{A3CC566C-8248-4FB8-9754-EBC89A43EAD3}" type="datetimeFigureOut">
              <a:rPr/>
              <a:pPr>
                <a:defRPr/>
              </a:pPr>
              <a:t>1/30/2012</a:t>
            </a:fld>
            <a:endParaRPr dirty="0"/>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E49F0E95-06AC-4BE8-89C5-F8DB5A18B57E}" type="slidenum">
              <a:rPr lang="en-US"/>
              <a:pPr>
                <a:defRPr/>
              </a:pPr>
              <a:t>‹#›</a:t>
            </a:fld>
            <a:endParaRPr lang="en-US" dirty="0"/>
          </a:p>
        </p:txBody>
      </p:sp>
    </p:spTree>
    <p:extLst>
      <p:ext uri="{BB962C8B-B14F-4D97-AF65-F5344CB8AC3E}">
        <p14:creationId xmlns:p14="http://schemas.microsoft.com/office/powerpoint/2010/main" val="109328674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8" name="Rectangle 7"/>
          <p:cNvGrpSpPr>
            <a:grpSpLocks/>
          </p:cNvGrpSpPr>
          <p:nvPr/>
        </p:nvGrpSpPr>
        <p:grpSpPr bwMode="auto">
          <a:xfrm>
            <a:off x="0" y="0"/>
            <a:ext cx="9144000" cy="6858000"/>
            <a:chOff x="0" y="0"/>
            <a:chExt cx="5760" cy="4320"/>
          </a:xfrm>
        </p:grpSpPr>
        <p:pic>
          <p:nvPicPr>
            <p:cNvPr id="1026" name="Rectangl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 Box 3"/>
            <p:cNvSpPr txBox="1">
              <a:spLocks noChangeArrowheads="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ctr"/>
              <a:endParaRPr lang="en-US">
                <a:solidFill>
                  <a:srgbClr val="FFFFFF"/>
                </a:solidFill>
              </a:endParaRPr>
            </a:p>
          </p:txBody>
        </p:sp>
      </p:gr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1030" name="Text Placeholder 2"/>
          <p:cNvSpPr>
            <a:spLocks noGrp="1"/>
          </p:cNvSpPr>
          <p:nvPr>
            <p:ph type="body" idx="1"/>
          </p:nvPr>
        </p:nvSpPr>
        <p:spPr bwMode="auto">
          <a:xfrm>
            <a:off x="6858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fontAlgn="auto">
              <a:spcBef>
                <a:spcPts val="0"/>
              </a:spcBef>
              <a:spcAft>
                <a:spcPts val="0"/>
              </a:spcAft>
              <a:defRPr lang="en-US" sz="900" kern="1200" cap="all" spc="110" baseline="0" smtClean="0">
                <a:solidFill>
                  <a:srgbClr val="4D4D4D"/>
                </a:solidFill>
                <a:latin typeface="+mn-lt"/>
                <a:ea typeface="+mn-ea"/>
                <a:cs typeface="+mn-cs"/>
              </a:defRPr>
            </a:lvl1pPr>
          </a:lstStyle>
          <a:p>
            <a:pPr>
              <a:defRPr/>
            </a:pPr>
            <a:fld id="{CF4E023C-C4EC-48F9-A028-C27E3DC1E126}" type="datetimeFigureOut">
              <a:rPr/>
              <a:pPr>
                <a:defRPr/>
              </a:pPr>
              <a:t>1/30/2012</a:t>
            </a:fld>
            <a:endParaRPr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fontAlgn="auto">
              <a:spcBef>
                <a:spcPts val="0"/>
              </a:spcBef>
              <a:spcAft>
                <a:spcPts val="0"/>
              </a:spcAft>
              <a:defRPr sz="900" cap="all" spc="110" baseline="0" dirty="0">
                <a:solidFill>
                  <a:srgbClr val="4D4D4D"/>
                </a:solidFill>
                <a:latin typeface="+mn-lt"/>
              </a:defRPr>
            </a:lvl1pPr>
          </a:lstStyle>
          <a:p>
            <a:pPr>
              <a:defRPr/>
            </a:pPr>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fontAlgn="auto">
              <a:spcBef>
                <a:spcPts val="0"/>
              </a:spcBef>
              <a:spcAft>
                <a:spcPts val="0"/>
              </a:spcAft>
              <a:defRPr sz="1100" b="1" baseline="0" smtClean="0">
                <a:solidFill>
                  <a:srgbClr val="4D4D4D"/>
                </a:solidFill>
                <a:latin typeface="+mn-lt"/>
              </a:defRPr>
            </a:lvl1pPr>
          </a:lstStyle>
          <a:p>
            <a:pPr>
              <a:defRPr/>
            </a:pPr>
            <a:fld id="{A5C14565-B3A0-479F-9F7F-7D05459FF76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spd="slow"/>
  <p:txStyles>
    <p:titleStyle>
      <a:lvl1pPr algn="l" rtl="0" fontAlgn="base">
        <a:spcBef>
          <a:spcPct val="0"/>
        </a:spcBef>
        <a:spcAft>
          <a:spcPct val="0"/>
        </a:spcAft>
        <a:defRPr sz="3600" kern="1200" cap="all">
          <a:solidFill>
            <a:schemeClr val="tx1"/>
          </a:solidFill>
          <a:latin typeface="+mj-lt"/>
          <a:ea typeface="+mj-ea"/>
          <a:cs typeface="+mj-cs"/>
        </a:defRPr>
      </a:lvl1pPr>
      <a:lvl2pPr algn="l" rtl="0" fontAlgn="base">
        <a:spcBef>
          <a:spcPct val="0"/>
        </a:spcBef>
        <a:spcAft>
          <a:spcPct val="0"/>
        </a:spcAft>
        <a:defRPr sz="3600">
          <a:solidFill>
            <a:schemeClr val="tx1"/>
          </a:solidFill>
          <a:latin typeface="Gill Sans MT" pitchFamily="34" charset="0"/>
        </a:defRPr>
      </a:lvl2pPr>
      <a:lvl3pPr algn="l" rtl="0" fontAlgn="base">
        <a:spcBef>
          <a:spcPct val="0"/>
        </a:spcBef>
        <a:spcAft>
          <a:spcPct val="0"/>
        </a:spcAft>
        <a:defRPr sz="3600">
          <a:solidFill>
            <a:schemeClr val="tx1"/>
          </a:solidFill>
          <a:latin typeface="Gill Sans MT" pitchFamily="34" charset="0"/>
        </a:defRPr>
      </a:lvl3pPr>
      <a:lvl4pPr algn="l" rtl="0" fontAlgn="base">
        <a:spcBef>
          <a:spcPct val="0"/>
        </a:spcBef>
        <a:spcAft>
          <a:spcPct val="0"/>
        </a:spcAft>
        <a:defRPr sz="3600">
          <a:solidFill>
            <a:schemeClr val="tx1"/>
          </a:solidFill>
          <a:latin typeface="Gill Sans MT" pitchFamily="34" charset="0"/>
        </a:defRPr>
      </a:lvl4pPr>
      <a:lvl5pPr algn="l" rtl="0" fontAlgn="base">
        <a:spcBef>
          <a:spcPct val="0"/>
        </a:spcBef>
        <a:spcAft>
          <a:spcPct val="0"/>
        </a:spcAft>
        <a:defRPr sz="3600">
          <a:solidFill>
            <a:schemeClr val="tx1"/>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ts val="700"/>
        </a:spcBef>
        <a:spcAft>
          <a:spcPct val="0"/>
        </a:spcAft>
        <a:buClr>
          <a:schemeClr val="accent1"/>
        </a:buClr>
        <a:buSzPct val="85000"/>
        <a:buFont typeface="Wingdings 3" pitchFamily="18" charset="2"/>
        <a:buChar char=""/>
        <a:defRPr sz="2000" kern="1200">
          <a:solidFill>
            <a:schemeClr val="tx1"/>
          </a:solidFill>
          <a:latin typeface="+mn-lt"/>
          <a:ea typeface="+mn-ea"/>
          <a:cs typeface="+mn-cs"/>
        </a:defRPr>
      </a:lvl1pPr>
      <a:lvl2pPr marL="742950" indent="-273050" algn="l" rtl="0" fontAlgn="base">
        <a:spcBef>
          <a:spcPts val="700"/>
        </a:spcBef>
        <a:spcAft>
          <a:spcPct val="0"/>
        </a:spcAft>
        <a:buClr>
          <a:schemeClr val="accent1"/>
        </a:buClr>
        <a:buSzPct val="85000"/>
        <a:buFont typeface="Wingdings 3" pitchFamily="18" charset="2"/>
        <a:buChar char=""/>
        <a:defRPr sz="1600" kern="1200">
          <a:solidFill>
            <a:schemeClr val="tx1"/>
          </a:solidFill>
          <a:latin typeface="+mn-lt"/>
          <a:ea typeface="+mn-ea"/>
          <a:cs typeface="+mn-cs"/>
        </a:defRPr>
      </a:lvl2pPr>
      <a:lvl3pPr marL="1143000" indent="-273050" algn="l" rtl="0" fontAlgn="base">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3pPr>
      <a:lvl4pPr marL="1600200" indent="-273050" algn="l" rtl="0" fontAlgn="base">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4pPr>
      <a:lvl5pPr marL="2057400" indent="-273050" algn="l" rtl="0" fontAlgn="base">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19.xml"/><Relationship Id="rId7" Type="http://schemas.openxmlformats.org/officeDocument/2006/relationships/slide" Target="slide47.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34.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fiascofarm.com/goats/behavior.htm" TargetMode="External"/><Relationship Id="rId2" Type="http://schemas.openxmlformats.org/officeDocument/2006/relationships/hyperlink" Target="http://www.boergoats.com/clean/articleads.php?art=45" TargetMode="External"/><Relationship Id="rId1" Type="http://schemas.openxmlformats.org/officeDocument/2006/relationships/slideLayout" Target="../slideLayouts/slideLayout2.xml"/><Relationship Id="rId5" Type="http://schemas.openxmlformats.org/officeDocument/2006/relationships/hyperlink" Target="http://www.hunternutrition.com/goatfeedingprogram.html" TargetMode="External"/><Relationship Id="rId4" Type="http://schemas.openxmlformats.org/officeDocument/2006/relationships/hyperlink" Target="http://www.oces.okstate.edu/kiowa/4-h/Meat%20Goats.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endParaRPr lang="en-US" dirty="0"/>
          </a:p>
        </p:txBody>
      </p:sp>
      <p:sp>
        <p:nvSpPr>
          <p:cNvPr id="3" name="Subtitle 2"/>
          <p:cNvSpPr>
            <a:spLocks noGrp="1"/>
          </p:cNvSpPr>
          <p:nvPr>
            <p:ph type="subTitle" idx="1"/>
          </p:nvPr>
        </p:nvSpPr>
        <p:spPr>
          <a:xfrm>
            <a:off x="4572000" y="3203575"/>
            <a:ext cx="3886200" cy="1825625"/>
          </a:xfrm>
        </p:spPr>
        <p:txBody>
          <a:bodyPr rtlCol="0"/>
          <a:lstStyle/>
          <a:p>
            <a:pPr fontAlgn="auto">
              <a:spcAft>
                <a:spcPts val="0"/>
              </a:spcAft>
              <a:defRPr/>
            </a:pPr>
            <a:endParaRPr lang="en-US" dirty="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14525"/>
            <a:ext cx="28575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7975" y="4024313"/>
            <a:ext cx="2486025"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35425"/>
            <a:ext cx="28479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7488" y="4035425"/>
            <a:ext cx="3846512"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32563" y="0"/>
            <a:ext cx="264795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40038" y="1884363"/>
            <a:ext cx="3713162"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47975" y="0"/>
            <a:ext cx="2428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76850" y="0"/>
            <a:ext cx="12763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Rectangle 1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9500" y="1274763"/>
            <a:ext cx="7210425" cy="3754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1143000"/>
          </a:xfrm>
        </p:spPr>
        <p:txBody>
          <a:bodyPr/>
          <a:lstStyle/>
          <a:p>
            <a:pPr fontAlgn="auto">
              <a:spcAft>
                <a:spcPts val="0"/>
              </a:spcAft>
              <a:defRPr/>
            </a:pPr>
            <a:r>
              <a:rPr lang="en-US" sz="4400" dirty="0" smtClean="0"/>
              <a:t>Flock</a:t>
            </a:r>
            <a:endParaRPr lang="en-US" sz="4400" dirty="0"/>
          </a:p>
        </p:txBody>
      </p:sp>
      <p:sp>
        <p:nvSpPr>
          <p:cNvPr id="22531" name="Content Placeholder 2"/>
          <p:cNvSpPr>
            <a:spLocks noGrp="1"/>
          </p:cNvSpPr>
          <p:nvPr>
            <p:ph sz="quarter" idx="13"/>
          </p:nvPr>
        </p:nvSpPr>
        <p:spPr>
          <a:xfrm>
            <a:off x="152400" y="1435100"/>
            <a:ext cx="3657600" cy="3876675"/>
          </a:xfrm>
        </p:spPr>
        <p:txBody>
          <a:bodyPr/>
          <a:lstStyle/>
          <a:p>
            <a:r>
              <a:rPr lang="en-US" sz="3200" smtClean="0"/>
              <a:t>Herd of goats</a:t>
            </a:r>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676400"/>
            <a:ext cx="5534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pPr fontAlgn="auto">
              <a:spcAft>
                <a:spcPts val="0"/>
              </a:spcAft>
              <a:defRPr/>
            </a:pPr>
            <a:r>
              <a:rPr lang="en-US" sz="4400" dirty="0" smtClean="0"/>
              <a:t>Chevon</a:t>
            </a:r>
            <a:endParaRPr lang="en-US" sz="4400" dirty="0"/>
          </a:p>
        </p:txBody>
      </p:sp>
      <p:sp>
        <p:nvSpPr>
          <p:cNvPr id="23555" name="Content Placeholder 2"/>
          <p:cNvSpPr>
            <a:spLocks noGrp="1"/>
          </p:cNvSpPr>
          <p:nvPr>
            <p:ph sz="quarter" idx="13"/>
          </p:nvPr>
        </p:nvSpPr>
        <p:spPr>
          <a:xfrm>
            <a:off x="228600" y="1371600"/>
            <a:ext cx="3657600" cy="3876675"/>
          </a:xfrm>
        </p:spPr>
        <p:txBody>
          <a:bodyPr/>
          <a:lstStyle/>
          <a:p>
            <a:r>
              <a:rPr lang="en-US" sz="3200" smtClean="0"/>
              <a:t>Meat from goats</a:t>
            </a:r>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9530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5943600"/>
            <a:ext cx="2425700" cy="401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229600" cy="1524000"/>
          </a:xfrm>
        </p:spPr>
        <p:txBody>
          <a:bodyPr/>
          <a:lstStyle/>
          <a:p>
            <a:pPr algn="ctr" fontAlgn="auto">
              <a:spcAft>
                <a:spcPts val="0"/>
              </a:spcAft>
              <a:defRPr/>
            </a:pPr>
            <a:r>
              <a:rPr lang="en-US" sz="8000" dirty="0" smtClean="0"/>
              <a:t>Breeds</a:t>
            </a:r>
            <a:endParaRPr lang="en-US" sz="8000" dirty="0"/>
          </a:p>
        </p:txBody>
      </p:sp>
      <p:sp>
        <p:nvSpPr>
          <p:cNvPr id="3" name="Subtitle 2"/>
          <p:cNvSpPr>
            <a:spLocks noGrp="1"/>
          </p:cNvSpPr>
          <p:nvPr>
            <p:ph type="subTitle" idx="1"/>
          </p:nvPr>
        </p:nvSpPr>
        <p:spPr>
          <a:xfrm>
            <a:off x="4572000" y="3203575"/>
            <a:ext cx="3886200" cy="1825625"/>
          </a:xfrm>
        </p:spPr>
        <p:txBody>
          <a:bodyPr rtlCol="0"/>
          <a:lstStyle/>
          <a:p>
            <a:pPr fontAlgn="auto">
              <a:spcAft>
                <a:spcPts val="0"/>
              </a:spcAft>
              <a:defRP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76200"/>
            <a:ext cx="7772400" cy="1143000"/>
          </a:xfrm>
        </p:spPr>
        <p:txBody>
          <a:bodyPr/>
          <a:lstStyle/>
          <a:p>
            <a:pPr algn="ctr" fontAlgn="auto">
              <a:spcAft>
                <a:spcPts val="0"/>
              </a:spcAft>
              <a:defRPr/>
            </a:pPr>
            <a:r>
              <a:rPr lang="en-US" sz="5400" dirty="0" smtClean="0"/>
              <a:t>Angora</a:t>
            </a:r>
            <a:endParaRPr lang="en-US" sz="5400" dirty="0"/>
          </a:p>
        </p:txBody>
      </p:sp>
      <p:pic>
        <p:nvPicPr>
          <p:cNvPr id="25603"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5257800" y="1600200"/>
            <a:ext cx="3657600" cy="2743200"/>
          </a:xfrm>
        </p:spPr>
      </p:pic>
      <p:sp>
        <p:nvSpPr>
          <p:cNvPr id="25604" name="Text Placeholder 5"/>
          <p:cNvSpPr>
            <a:spLocks noGrp="1"/>
          </p:cNvSpPr>
          <p:nvPr>
            <p:ph sz="quarter" idx="14"/>
          </p:nvPr>
        </p:nvSpPr>
        <p:spPr>
          <a:xfrm>
            <a:off x="152400" y="1371600"/>
            <a:ext cx="4648200" cy="4191000"/>
          </a:xfrm>
        </p:spPr>
        <p:txBody>
          <a:bodyPr/>
          <a:lstStyle/>
          <a:p>
            <a:pPr marL="285750" indent="-285750">
              <a:buFont typeface="Arial" charset="0"/>
              <a:buChar char="•"/>
            </a:pPr>
            <a:r>
              <a:rPr lang="en-US" sz="2800" smtClean="0"/>
              <a:t>Originated in Turkey</a:t>
            </a:r>
          </a:p>
          <a:p>
            <a:pPr marL="285750" indent="-285750">
              <a:buFont typeface="Arial" charset="0"/>
              <a:buChar char="•"/>
            </a:pPr>
            <a:r>
              <a:rPr lang="en-US" sz="2800" smtClean="0"/>
              <a:t>Produces mohair</a:t>
            </a:r>
          </a:p>
          <a:p>
            <a:pPr marL="285750" indent="-285750">
              <a:buFont typeface="Arial" charset="0"/>
              <a:buChar char="•"/>
            </a:pPr>
            <a:r>
              <a:rPr lang="en-US" sz="2800" smtClean="0"/>
              <a:t>Over 90% of the nation’s Angora goats reside in Texas, primarily in the Edward’s Plateau.</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algn="ctr" fontAlgn="auto">
              <a:spcAft>
                <a:spcPts val="0"/>
              </a:spcAft>
              <a:defRPr/>
            </a:pPr>
            <a:r>
              <a:rPr lang="en-US" sz="4800" dirty="0" smtClean="0"/>
              <a:t>South African Boer</a:t>
            </a:r>
            <a:endParaRPr lang="en-US" sz="4800" dirty="0"/>
          </a:p>
        </p:txBody>
      </p:sp>
      <p:pic>
        <p:nvPicPr>
          <p:cNvPr id="26627"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5105400" y="1447800"/>
            <a:ext cx="3657600" cy="2890838"/>
          </a:xfrm>
        </p:spPr>
      </p:pic>
      <p:sp>
        <p:nvSpPr>
          <p:cNvPr id="26628" name="Text Placeholder 3"/>
          <p:cNvSpPr>
            <a:spLocks noGrp="1"/>
          </p:cNvSpPr>
          <p:nvPr>
            <p:ph sz="quarter" idx="14"/>
          </p:nvPr>
        </p:nvSpPr>
        <p:spPr>
          <a:xfrm>
            <a:off x="152400" y="1219200"/>
            <a:ext cx="4648200" cy="4343400"/>
          </a:xfrm>
        </p:spPr>
        <p:txBody>
          <a:bodyPr/>
          <a:lstStyle/>
          <a:p>
            <a:pPr marL="285750" indent="-285750">
              <a:buFont typeface="Arial" charset="0"/>
              <a:buChar char="•"/>
            </a:pPr>
            <a:r>
              <a:rPr lang="en-US" sz="3200" smtClean="0"/>
              <a:t>Originated in Africa</a:t>
            </a:r>
          </a:p>
          <a:p>
            <a:pPr marL="285750" indent="-285750">
              <a:buFont typeface="Arial" charset="0"/>
              <a:buChar char="•"/>
            </a:pPr>
            <a:r>
              <a:rPr lang="en-US" sz="3200" smtClean="0"/>
              <a:t>Medium sized with prominent horns and broad, drooping ears</a:t>
            </a:r>
          </a:p>
          <a:p>
            <a:pPr marL="285750" indent="-285750">
              <a:buFont typeface="Arial" charset="0"/>
              <a:buChar char="•"/>
            </a:pPr>
            <a:r>
              <a:rPr lang="en-US" sz="3200" smtClean="0"/>
              <a:t>Brown head and neck with white body </a:t>
            </a:r>
          </a:p>
          <a:p>
            <a:pPr marL="285750" indent="-285750">
              <a:buFont typeface="Arial" charset="0"/>
              <a:buChar char="•"/>
            </a:pPr>
            <a:r>
              <a:rPr lang="en-US" sz="3200" smtClean="0"/>
              <a:t>Valued for meat production</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350"/>
            <a:ext cx="7772400" cy="1143000"/>
          </a:xfrm>
        </p:spPr>
        <p:txBody>
          <a:bodyPr/>
          <a:lstStyle/>
          <a:p>
            <a:pPr algn="ctr" fontAlgn="auto">
              <a:spcAft>
                <a:spcPts val="0"/>
              </a:spcAft>
              <a:defRPr/>
            </a:pPr>
            <a:r>
              <a:rPr lang="en-US" sz="4800" dirty="0" smtClean="0"/>
              <a:t>Spanish Goat</a:t>
            </a:r>
            <a:endParaRPr lang="en-US" sz="4800" dirty="0"/>
          </a:p>
        </p:txBody>
      </p:sp>
      <p:sp>
        <p:nvSpPr>
          <p:cNvPr id="27651" name="Text Placeholder 3"/>
          <p:cNvSpPr>
            <a:spLocks noGrp="1"/>
          </p:cNvSpPr>
          <p:nvPr>
            <p:ph sz="quarter" idx="14"/>
          </p:nvPr>
        </p:nvSpPr>
        <p:spPr>
          <a:xfrm>
            <a:off x="26988" y="1143000"/>
            <a:ext cx="4724400" cy="4343400"/>
          </a:xfrm>
        </p:spPr>
        <p:txBody>
          <a:bodyPr/>
          <a:lstStyle/>
          <a:p>
            <a:pPr marL="285750" indent="-285750">
              <a:buFont typeface="Arial" charset="0"/>
              <a:buChar char="•"/>
            </a:pPr>
            <a:r>
              <a:rPr lang="en-US" sz="2800" smtClean="0"/>
              <a:t>Originated in Spain</a:t>
            </a:r>
          </a:p>
          <a:p>
            <a:pPr marL="285750" indent="-285750">
              <a:buFont typeface="Arial" charset="0"/>
              <a:buChar char="•"/>
            </a:pPr>
            <a:r>
              <a:rPr lang="en-US" sz="2800" smtClean="0"/>
              <a:t>Horned, any color or color pattern.</a:t>
            </a:r>
          </a:p>
          <a:p>
            <a:pPr marL="285750" indent="-285750">
              <a:buFont typeface="Arial" charset="0"/>
              <a:buChar char="•"/>
            </a:pPr>
            <a:r>
              <a:rPr lang="en-US" sz="2800" smtClean="0"/>
              <a:t>Very prolific</a:t>
            </a:r>
          </a:p>
          <a:p>
            <a:pPr marL="285750" indent="-285750">
              <a:buFont typeface="Arial" charset="0"/>
              <a:buChar char="•"/>
            </a:pPr>
            <a:r>
              <a:rPr lang="en-US" sz="2800" smtClean="0"/>
              <a:t>Tolerant of harsh conditions</a:t>
            </a:r>
          </a:p>
          <a:p>
            <a:pPr marL="285750" indent="-285750">
              <a:buFont typeface="Arial" charset="0"/>
              <a:buChar char="•"/>
            </a:pPr>
            <a:r>
              <a:rPr lang="en-US" sz="2800" smtClean="0"/>
              <a:t>Relatively resistant to parasites</a:t>
            </a:r>
          </a:p>
          <a:p>
            <a:pPr marL="285750" indent="-285750">
              <a:buFont typeface="Arial" charset="0"/>
              <a:buChar char="•"/>
            </a:pPr>
            <a:r>
              <a:rPr lang="en-US" sz="2800" smtClean="0"/>
              <a:t>Used for clearing brush and meat production</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33513"/>
            <a:ext cx="3779838"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fontAlgn="auto">
              <a:spcAft>
                <a:spcPts val="0"/>
              </a:spcAft>
              <a:defRPr/>
            </a:pPr>
            <a:r>
              <a:rPr lang="en-US" sz="4800" dirty="0" err="1" smtClean="0"/>
              <a:t>LaMancha</a:t>
            </a:r>
            <a:endParaRPr lang="en-US" sz="4800" dirty="0"/>
          </a:p>
        </p:txBody>
      </p:sp>
      <p:sp>
        <p:nvSpPr>
          <p:cNvPr id="28675" name="Text Placeholder 3"/>
          <p:cNvSpPr>
            <a:spLocks noGrp="1"/>
          </p:cNvSpPr>
          <p:nvPr>
            <p:ph sz="quarter" idx="14"/>
          </p:nvPr>
        </p:nvSpPr>
        <p:spPr>
          <a:xfrm>
            <a:off x="228600" y="1371600"/>
            <a:ext cx="4114800" cy="3876675"/>
          </a:xfrm>
        </p:spPr>
        <p:txBody>
          <a:bodyPr/>
          <a:lstStyle/>
          <a:p>
            <a:pPr marL="285750" indent="-285750">
              <a:buFont typeface="Arial" charset="0"/>
              <a:buChar char="•"/>
            </a:pPr>
            <a:r>
              <a:rPr lang="en-US" sz="2800" smtClean="0"/>
              <a:t>Developed in the United States in the 1950’s</a:t>
            </a:r>
          </a:p>
          <a:p>
            <a:pPr marL="285750" indent="-285750">
              <a:buFont typeface="Arial" charset="0"/>
              <a:buChar char="•"/>
            </a:pPr>
            <a:r>
              <a:rPr lang="en-US" sz="2800" smtClean="0"/>
              <a:t>Recognized by their very short ear (maximum of 1 inch)</a:t>
            </a:r>
          </a:p>
          <a:p>
            <a:pPr marL="285750" indent="-285750">
              <a:buFont typeface="Arial" charset="0"/>
              <a:buChar char="•"/>
            </a:pPr>
            <a:r>
              <a:rPr lang="en-US" sz="2800" smtClean="0"/>
              <a:t>Any color or pattern</a:t>
            </a:r>
          </a:p>
          <a:p>
            <a:pPr marL="285750" indent="-285750">
              <a:buFont typeface="Arial" charset="0"/>
              <a:buChar char="•"/>
            </a:pPr>
            <a:r>
              <a:rPr lang="en-US" sz="2800" smtClean="0"/>
              <a:t>Dairy goat</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838" y="1524000"/>
            <a:ext cx="39274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fontAlgn="auto">
              <a:spcAft>
                <a:spcPts val="0"/>
              </a:spcAft>
              <a:defRPr/>
            </a:pPr>
            <a:r>
              <a:rPr lang="en-US" sz="6600" dirty="0" smtClean="0"/>
              <a:t>Saanen</a:t>
            </a:r>
            <a:endParaRPr lang="en-US" sz="6600" dirty="0"/>
          </a:p>
        </p:txBody>
      </p:sp>
      <p:sp>
        <p:nvSpPr>
          <p:cNvPr id="29699" name="Text Placeholder 3"/>
          <p:cNvSpPr>
            <a:spLocks noGrp="1"/>
          </p:cNvSpPr>
          <p:nvPr>
            <p:ph sz="quarter" idx="14"/>
          </p:nvPr>
        </p:nvSpPr>
        <p:spPr>
          <a:xfrm>
            <a:off x="304800" y="1427163"/>
            <a:ext cx="4038600" cy="4038600"/>
          </a:xfrm>
        </p:spPr>
        <p:txBody>
          <a:bodyPr/>
          <a:lstStyle/>
          <a:p>
            <a:pPr marL="285750" indent="-285750">
              <a:buFont typeface="Arial" charset="0"/>
              <a:buChar char="•"/>
            </a:pPr>
            <a:r>
              <a:rPr lang="en-US" sz="2800" smtClean="0"/>
              <a:t>Originated in Switzerland</a:t>
            </a:r>
          </a:p>
          <a:p>
            <a:pPr marL="285750" indent="-285750">
              <a:buFont typeface="Arial" charset="0"/>
              <a:buChar char="•"/>
            </a:pPr>
            <a:r>
              <a:rPr lang="en-US" sz="2800" smtClean="0"/>
              <a:t>Large size with erect ears</a:t>
            </a:r>
          </a:p>
          <a:p>
            <a:pPr marL="285750" indent="-285750">
              <a:buFont typeface="Arial" charset="0"/>
              <a:buChar char="•"/>
            </a:pPr>
            <a:r>
              <a:rPr lang="en-US" sz="2800" smtClean="0"/>
              <a:t>White or light cream</a:t>
            </a:r>
          </a:p>
          <a:p>
            <a:pPr marL="285750" indent="-285750">
              <a:buFont typeface="Arial" charset="0"/>
              <a:buChar char="•"/>
            </a:pPr>
            <a:r>
              <a:rPr lang="en-US" sz="2800" smtClean="0"/>
              <a:t>Heaviest milking breed</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488" y="1635125"/>
            <a:ext cx="42100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fontAlgn="auto">
              <a:spcAft>
                <a:spcPts val="0"/>
              </a:spcAft>
              <a:defRPr/>
            </a:pPr>
            <a:r>
              <a:rPr lang="en-US" sz="6600" dirty="0" smtClean="0"/>
              <a:t>Nubian</a:t>
            </a:r>
            <a:endParaRPr lang="en-US" sz="6600" dirty="0"/>
          </a:p>
        </p:txBody>
      </p:sp>
      <p:sp>
        <p:nvSpPr>
          <p:cNvPr id="4" name="Text Placeholder 3"/>
          <p:cNvSpPr>
            <a:spLocks noGrp="1"/>
          </p:cNvSpPr>
          <p:nvPr>
            <p:ph sz="quarter" idx="14"/>
          </p:nvPr>
        </p:nvSpPr>
        <p:spPr>
          <a:xfrm>
            <a:off x="228600" y="1447800"/>
            <a:ext cx="4267200" cy="3876675"/>
          </a:xfrm>
        </p:spPr>
        <p:txBody>
          <a:bodyPr rtlCol="0">
            <a:normAutofit fontScale="92500" lnSpcReduction="10000"/>
          </a:bodyPr>
          <a:lstStyle/>
          <a:p>
            <a:pPr marL="285750" indent="-285750" fontAlgn="auto">
              <a:spcAft>
                <a:spcPts val="0"/>
              </a:spcAft>
              <a:buFont typeface="Arial" pitchFamily="34" charset="0"/>
              <a:buChar char="•"/>
              <a:defRPr/>
            </a:pPr>
            <a:r>
              <a:rPr lang="en-US" sz="2800" dirty="0" smtClean="0"/>
              <a:t>Developed in Great Britain  from African and Middle Eastern breeds</a:t>
            </a:r>
          </a:p>
          <a:p>
            <a:pPr marL="285750" indent="-285750" fontAlgn="auto">
              <a:spcAft>
                <a:spcPts val="0"/>
              </a:spcAft>
              <a:buFont typeface="Arial" pitchFamily="34" charset="0"/>
              <a:buChar char="•"/>
              <a:defRPr/>
            </a:pPr>
            <a:r>
              <a:rPr lang="en-US" sz="2800" dirty="0" smtClean="0"/>
              <a:t>Large goat with large pendulous ears and a roman nose</a:t>
            </a:r>
          </a:p>
          <a:p>
            <a:pPr marL="285750" indent="-285750" fontAlgn="auto">
              <a:spcAft>
                <a:spcPts val="0"/>
              </a:spcAft>
              <a:buFont typeface="Arial" pitchFamily="34" charset="0"/>
              <a:buChar char="•"/>
              <a:defRPr/>
            </a:pPr>
            <a:r>
              <a:rPr lang="en-US" sz="2800" dirty="0" smtClean="0"/>
              <a:t>Any color or color pattern</a:t>
            </a:r>
          </a:p>
          <a:p>
            <a:pPr marL="285750" indent="-285750" fontAlgn="auto">
              <a:spcAft>
                <a:spcPts val="0"/>
              </a:spcAft>
              <a:buFont typeface="Arial" pitchFamily="34" charset="0"/>
              <a:buChar char="•"/>
              <a:defRPr/>
            </a:pPr>
            <a:r>
              <a:rPr lang="en-US" sz="2800" dirty="0" smtClean="0"/>
              <a:t>Well-suited to hot climates</a:t>
            </a:r>
            <a:endParaRPr lang="en-US" sz="2800" dirty="0"/>
          </a:p>
          <a:p>
            <a:pPr marL="285750" indent="-285750" fontAlgn="auto">
              <a:spcAft>
                <a:spcPts val="0"/>
              </a:spcAft>
              <a:buFont typeface="Arial" pitchFamily="34" charset="0"/>
              <a:buChar char="•"/>
              <a:defRPr/>
            </a:pPr>
            <a:r>
              <a:rPr lang="en-US" sz="2800" dirty="0" smtClean="0"/>
              <a:t>Dual purpose breed</a:t>
            </a:r>
          </a:p>
          <a:p>
            <a:pPr indent="-274320" fontAlgn="auto">
              <a:spcAft>
                <a:spcPts val="0"/>
              </a:spcAft>
              <a:defRPr/>
            </a:pPr>
            <a:endParaRPr lang="en-US" dirty="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275" y="1600200"/>
            <a:ext cx="37020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43600"/>
            <a:ext cx="2425700" cy="401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229600" cy="1524000"/>
          </a:xfrm>
        </p:spPr>
        <p:txBody>
          <a:bodyPr/>
          <a:lstStyle/>
          <a:p>
            <a:pPr algn="ctr" fontAlgn="auto">
              <a:spcAft>
                <a:spcPts val="0"/>
              </a:spcAft>
              <a:defRPr/>
            </a:pPr>
            <a:r>
              <a:rPr lang="en-US" sz="4800" dirty="0" smtClean="0"/>
              <a:t>Management Practices</a:t>
            </a:r>
            <a:endParaRPr lang="en-US" sz="4800"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lgn="ctr" fontAlgn="auto">
              <a:spcAft>
                <a:spcPts val="0"/>
              </a:spcAft>
              <a:defRPr/>
            </a:pPr>
            <a:r>
              <a:rPr lang="en-US" sz="5400" dirty="0" smtClean="0"/>
              <a:t>Objectives</a:t>
            </a:r>
            <a:endParaRPr lang="en-US" sz="5400" dirty="0"/>
          </a:p>
        </p:txBody>
      </p:sp>
      <p:sp>
        <p:nvSpPr>
          <p:cNvPr id="14339" name="Content Placeholder 2"/>
          <p:cNvSpPr>
            <a:spLocks noGrp="1"/>
          </p:cNvSpPr>
          <p:nvPr>
            <p:ph idx="1"/>
          </p:nvPr>
        </p:nvSpPr>
        <p:spPr>
          <a:xfrm>
            <a:off x="685800" y="1371600"/>
            <a:ext cx="7772400" cy="3733800"/>
          </a:xfrm>
        </p:spPr>
        <p:txBody>
          <a:bodyPr/>
          <a:lstStyle/>
          <a:p>
            <a:r>
              <a:rPr lang="en-US" sz="2800" smtClean="0">
                <a:hlinkClick r:id="" action="ppaction://hlinkshowjump?jump=nextslide"/>
              </a:rPr>
              <a:t>Terminology</a:t>
            </a:r>
            <a:endParaRPr lang="en-US" sz="2800" smtClean="0"/>
          </a:p>
          <a:p>
            <a:r>
              <a:rPr lang="en-US" sz="2800" smtClean="0">
                <a:hlinkClick r:id="rId2" action="ppaction://hlinksldjump"/>
              </a:rPr>
              <a:t>Breeds</a:t>
            </a:r>
            <a:endParaRPr lang="en-US" sz="2800" smtClean="0"/>
          </a:p>
          <a:p>
            <a:r>
              <a:rPr lang="en-US" sz="2800" smtClean="0">
                <a:hlinkClick r:id="rId3" action="ppaction://hlinksldjump"/>
              </a:rPr>
              <a:t>Management Practices</a:t>
            </a:r>
            <a:endParaRPr lang="en-US" sz="2800" smtClean="0"/>
          </a:p>
          <a:p>
            <a:r>
              <a:rPr lang="en-US" sz="2800" smtClean="0">
                <a:hlinkClick r:id="rId4" action="ppaction://hlinksldjump"/>
              </a:rPr>
              <a:t>Feeding and Nutrition</a:t>
            </a:r>
            <a:endParaRPr lang="en-US" sz="2800" smtClean="0"/>
          </a:p>
          <a:p>
            <a:r>
              <a:rPr lang="en-US" sz="2800" smtClean="0">
                <a:hlinkClick r:id="rId5" action="ppaction://hlinksldjump"/>
              </a:rPr>
              <a:t>Animal Behavior</a:t>
            </a:r>
            <a:endParaRPr lang="en-US" sz="2800" smtClean="0"/>
          </a:p>
          <a:p>
            <a:r>
              <a:rPr lang="en-US" sz="2800" smtClean="0">
                <a:hlinkClick r:id="rId6" action="ppaction://hlinksldjump"/>
              </a:rPr>
              <a:t>Animal Growth and Development</a:t>
            </a:r>
            <a:endParaRPr lang="en-US" sz="2800" smtClean="0"/>
          </a:p>
          <a:p>
            <a:r>
              <a:rPr lang="en-US" sz="2800" smtClean="0">
                <a:hlinkClick r:id="rId7" action="ppaction://hlinksldjump"/>
              </a:rPr>
              <a:t>Animal Health</a:t>
            </a:r>
            <a:endParaRPr lang="en-US" sz="2800" smtClean="0"/>
          </a:p>
          <a:p>
            <a:r>
              <a:rPr lang="en-US" sz="2800" smtClean="0">
                <a:hlinkClick r:id="rId8" action="ppaction://hlinksldjump"/>
              </a:rPr>
              <a:t>Evaluation</a:t>
            </a:r>
            <a:endParaRPr lang="en-US" sz="2800" smtClean="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fontAlgn="auto">
              <a:spcAft>
                <a:spcPts val="0"/>
              </a:spcAft>
              <a:defRPr/>
            </a:pPr>
            <a:r>
              <a:rPr lang="en-US" sz="4800" dirty="0" smtClean="0"/>
              <a:t>Methods of Identification</a:t>
            </a:r>
            <a:endParaRPr lang="en-US" sz="4800" dirty="0"/>
          </a:p>
        </p:txBody>
      </p:sp>
      <p:sp>
        <p:nvSpPr>
          <p:cNvPr id="32771" name="Content Placeholder 2"/>
          <p:cNvSpPr>
            <a:spLocks noGrp="1"/>
          </p:cNvSpPr>
          <p:nvPr>
            <p:ph idx="1"/>
          </p:nvPr>
        </p:nvSpPr>
        <p:spPr>
          <a:xfrm>
            <a:off x="685800" y="1600200"/>
            <a:ext cx="7772400" cy="3733800"/>
          </a:xfrm>
        </p:spPr>
        <p:txBody>
          <a:bodyPr/>
          <a:lstStyle/>
          <a:p>
            <a:r>
              <a:rPr lang="en-US" sz="3600" smtClean="0"/>
              <a:t>Tattoo</a:t>
            </a:r>
          </a:p>
          <a:p>
            <a:r>
              <a:rPr lang="en-US" sz="3600" smtClean="0"/>
              <a:t>Ear Tag</a:t>
            </a:r>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8763"/>
            <a:ext cx="2743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78225"/>
            <a:ext cx="25146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fontAlgn="auto">
              <a:spcAft>
                <a:spcPts val="0"/>
              </a:spcAft>
              <a:defRPr/>
            </a:pPr>
            <a:r>
              <a:rPr lang="en-US" sz="6600" dirty="0" smtClean="0"/>
              <a:t>Tattoo</a:t>
            </a:r>
            <a:endParaRPr lang="en-US" sz="6600" dirty="0"/>
          </a:p>
        </p:txBody>
      </p:sp>
      <p:pic>
        <p:nvPicPr>
          <p:cNvPr id="33795"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5410200" y="1600200"/>
            <a:ext cx="3276600" cy="4052888"/>
          </a:xfrm>
        </p:spPr>
      </p:pic>
      <p:sp>
        <p:nvSpPr>
          <p:cNvPr id="33796" name="Text Placeholder 5"/>
          <p:cNvSpPr>
            <a:spLocks noGrp="1"/>
          </p:cNvSpPr>
          <p:nvPr>
            <p:ph sz="quarter" idx="14"/>
          </p:nvPr>
        </p:nvSpPr>
        <p:spPr>
          <a:xfrm>
            <a:off x="381000" y="1524000"/>
            <a:ext cx="4038600" cy="3876675"/>
          </a:xfrm>
        </p:spPr>
        <p:txBody>
          <a:bodyPr/>
          <a:lstStyle/>
          <a:p>
            <a:pPr marL="285750" indent="-285750">
              <a:buFont typeface="Arial" charset="0"/>
              <a:buChar char="•"/>
            </a:pPr>
            <a:r>
              <a:rPr lang="en-US" sz="3200" smtClean="0"/>
              <a:t>Preferred method of Identification</a:t>
            </a:r>
          </a:p>
          <a:p>
            <a:pPr marL="285750" indent="-285750">
              <a:buFont typeface="Arial" charset="0"/>
              <a:buChar char="•"/>
            </a:pPr>
            <a:r>
              <a:rPr lang="en-US" sz="3200" smtClean="0"/>
              <a:t>Does not harm the animals appearance</a:t>
            </a:r>
          </a:p>
          <a:p>
            <a:pPr marL="285750" indent="-285750">
              <a:buFont typeface="Arial" charset="0"/>
              <a:buChar char="•"/>
            </a:pPr>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algn="ctr" fontAlgn="auto">
              <a:spcAft>
                <a:spcPts val="0"/>
              </a:spcAft>
              <a:defRPr/>
            </a:pPr>
            <a:r>
              <a:rPr lang="en-US" sz="6000" dirty="0" smtClean="0"/>
              <a:t>Ear tag</a:t>
            </a:r>
            <a:endParaRPr lang="en-US" sz="6000" dirty="0"/>
          </a:p>
        </p:txBody>
      </p:sp>
      <p:pic>
        <p:nvPicPr>
          <p:cNvPr id="34819"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5334000" y="1600200"/>
            <a:ext cx="3524250" cy="3524250"/>
          </a:xfrm>
        </p:spPr>
      </p:pic>
      <p:sp>
        <p:nvSpPr>
          <p:cNvPr id="34820" name="Text Placeholder 3"/>
          <p:cNvSpPr>
            <a:spLocks noGrp="1"/>
          </p:cNvSpPr>
          <p:nvPr>
            <p:ph sz="quarter" idx="14"/>
          </p:nvPr>
        </p:nvSpPr>
        <p:spPr>
          <a:xfrm>
            <a:off x="152400" y="1447800"/>
            <a:ext cx="4800600" cy="3962400"/>
          </a:xfrm>
        </p:spPr>
        <p:txBody>
          <a:bodyPr/>
          <a:lstStyle/>
          <a:p>
            <a:pPr marL="285750" indent="-285750">
              <a:buFont typeface="Arial" charset="0"/>
              <a:buChar char="•"/>
            </a:pPr>
            <a:r>
              <a:rPr lang="en-US" sz="2800" smtClean="0"/>
              <a:t>Easier identification method because animals don’t need to be caught</a:t>
            </a:r>
          </a:p>
          <a:p>
            <a:pPr marL="285750" indent="-285750">
              <a:buFont typeface="Arial" charset="0"/>
              <a:buChar char="•"/>
            </a:pPr>
            <a:r>
              <a:rPr lang="en-US" sz="2800" smtClean="0"/>
              <a:t>Metal tags are more prone to cause infection</a:t>
            </a:r>
          </a:p>
          <a:p>
            <a:pPr marL="285750" indent="-285750">
              <a:buFont typeface="Arial" charset="0"/>
              <a:buChar char="•"/>
            </a:pPr>
            <a:r>
              <a:rPr lang="en-US" sz="2800" smtClean="0"/>
              <a:t>Goats might try to eat tags on the very end of the ear</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76200"/>
            <a:ext cx="7772400" cy="1143000"/>
          </a:xfrm>
        </p:spPr>
        <p:txBody>
          <a:bodyPr/>
          <a:lstStyle/>
          <a:p>
            <a:pPr algn="ctr" fontAlgn="auto">
              <a:spcAft>
                <a:spcPts val="0"/>
              </a:spcAft>
              <a:defRPr/>
            </a:pPr>
            <a:r>
              <a:rPr lang="en-US" sz="5000" dirty="0" smtClean="0"/>
              <a:t>Facility Size</a:t>
            </a:r>
            <a:endParaRPr lang="en-US" sz="5000" dirty="0"/>
          </a:p>
        </p:txBody>
      </p:sp>
      <p:sp>
        <p:nvSpPr>
          <p:cNvPr id="6" name="Content Placeholder 5"/>
          <p:cNvSpPr>
            <a:spLocks noGrp="1"/>
          </p:cNvSpPr>
          <p:nvPr>
            <p:ph idx="1"/>
          </p:nvPr>
        </p:nvSpPr>
        <p:spPr>
          <a:xfrm>
            <a:off x="228600" y="1143000"/>
            <a:ext cx="8686800" cy="2667000"/>
          </a:xfrm>
        </p:spPr>
        <p:txBody>
          <a:bodyPr rtlCol="0">
            <a:normAutofit lnSpcReduction="10000"/>
          </a:bodyPr>
          <a:lstStyle/>
          <a:p>
            <a:pPr indent="-274320" fontAlgn="auto">
              <a:spcAft>
                <a:spcPts val="0"/>
              </a:spcAft>
              <a:defRPr/>
            </a:pPr>
            <a:r>
              <a:rPr lang="en-US" sz="2800" dirty="0" smtClean="0"/>
              <a:t>At least 15 square feet of pen per goat</a:t>
            </a:r>
          </a:p>
          <a:p>
            <a:pPr indent="-274320" fontAlgn="auto">
              <a:spcAft>
                <a:spcPts val="0"/>
              </a:spcAft>
              <a:defRPr/>
            </a:pPr>
            <a:r>
              <a:rPr lang="en-US" sz="2800" dirty="0" smtClean="0"/>
              <a:t>Sheds: 10’ x 15’ providing shade, wind break, and dry space</a:t>
            </a:r>
          </a:p>
          <a:p>
            <a:pPr indent="-274320" fontAlgn="auto">
              <a:spcAft>
                <a:spcPts val="0"/>
              </a:spcAft>
              <a:defRPr/>
            </a:pPr>
            <a:r>
              <a:rPr lang="en-US" sz="2800" dirty="0" smtClean="0"/>
              <a:t>Bedding: sand </a:t>
            </a:r>
            <a:r>
              <a:rPr lang="en-US" sz="2800" dirty="0"/>
              <a:t>or good clean </a:t>
            </a:r>
            <a:r>
              <a:rPr lang="en-US" sz="2800" dirty="0" smtClean="0"/>
              <a:t>soil for drainage, top with shavings or straw during cold weather</a:t>
            </a:r>
          </a:p>
          <a:p>
            <a:pPr lvl="1" indent="-274320" fontAlgn="auto">
              <a:spcAft>
                <a:spcPts val="0"/>
              </a:spcAft>
              <a:defRPr/>
            </a:pPr>
            <a:r>
              <a:rPr lang="en-US" sz="2800" dirty="0" smtClean="0"/>
              <a:t>Change frequently to prevent illness and hoof disease</a:t>
            </a:r>
            <a:endParaRPr lang="en-US" sz="2800" dirty="0"/>
          </a:p>
          <a:p>
            <a:pPr indent="-274320" fontAlgn="auto">
              <a:spcAft>
                <a:spcPts val="0"/>
              </a:spcAft>
              <a:defRPr/>
            </a:pPr>
            <a:endParaRPr lang="en-US" sz="2800" dirty="0"/>
          </a:p>
        </p:txBody>
      </p:sp>
      <p:pic>
        <p:nvPicPr>
          <p:cNvPr id="3584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0950" y="3886200"/>
            <a:ext cx="3783013"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fontAlgn="auto">
              <a:spcAft>
                <a:spcPts val="0"/>
              </a:spcAft>
              <a:defRPr/>
            </a:pPr>
            <a:r>
              <a:rPr lang="en-US" sz="5400" dirty="0" smtClean="0"/>
              <a:t>Trimming Hooves</a:t>
            </a:r>
            <a:endParaRPr lang="en-US" sz="5400" dirty="0"/>
          </a:p>
        </p:txBody>
      </p:sp>
      <p:sp>
        <p:nvSpPr>
          <p:cNvPr id="36867" name="Content Placeholder 2"/>
          <p:cNvSpPr>
            <a:spLocks noGrp="1"/>
          </p:cNvSpPr>
          <p:nvPr>
            <p:ph idx="1"/>
          </p:nvPr>
        </p:nvSpPr>
        <p:spPr>
          <a:xfrm>
            <a:off x="228600" y="1447800"/>
            <a:ext cx="8610600" cy="3124200"/>
          </a:xfrm>
        </p:spPr>
        <p:txBody>
          <a:bodyPr/>
          <a:lstStyle/>
          <a:p>
            <a:r>
              <a:rPr lang="en-US" sz="2800" smtClean="0"/>
              <a:t>Many foot and leg problems are caused by failure to trim or improper trimming</a:t>
            </a:r>
          </a:p>
          <a:p>
            <a:r>
              <a:rPr lang="en-US" sz="2800" smtClean="0"/>
              <a:t>Time between trimming depends on age, terrain, nutrition and breed.</a:t>
            </a:r>
          </a:p>
          <a:p>
            <a:r>
              <a:rPr lang="en-US" sz="2800" smtClean="0"/>
              <a:t>Goats in pens require more trimming than free ranged goats.</a:t>
            </a: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r="117" b="186"/>
          <a:stretch>
            <a:fillRect/>
          </a:stretch>
        </p:blipFill>
        <p:spPr bwMode="auto">
          <a:xfrm>
            <a:off x="5489575" y="4038600"/>
            <a:ext cx="349091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fontAlgn="auto">
              <a:spcAft>
                <a:spcPts val="0"/>
              </a:spcAft>
              <a:defRPr/>
            </a:pPr>
            <a:r>
              <a:rPr lang="en-US" sz="5400" dirty="0" smtClean="0"/>
              <a:t>Trimming Tools</a:t>
            </a:r>
            <a:endParaRPr lang="en-US" sz="5400" dirty="0"/>
          </a:p>
        </p:txBody>
      </p:sp>
      <p:sp>
        <p:nvSpPr>
          <p:cNvPr id="37891" name="Content Placeholder 2"/>
          <p:cNvSpPr>
            <a:spLocks noGrp="1"/>
          </p:cNvSpPr>
          <p:nvPr>
            <p:ph idx="1"/>
          </p:nvPr>
        </p:nvSpPr>
        <p:spPr>
          <a:xfrm>
            <a:off x="381000" y="1371600"/>
            <a:ext cx="3886200" cy="4038600"/>
          </a:xfrm>
        </p:spPr>
        <p:txBody>
          <a:bodyPr/>
          <a:lstStyle/>
          <a:p>
            <a:r>
              <a:rPr lang="en-US" sz="3200" smtClean="0"/>
              <a:t>Gloves</a:t>
            </a:r>
          </a:p>
          <a:p>
            <a:r>
              <a:rPr lang="en-US" sz="3200" smtClean="0"/>
              <a:t>Set of hoof trimmers and hoof knife</a:t>
            </a:r>
          </a:p>
          <a:p>
            <a:endParaRPr lang="en-US" smtClean="0"/>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1900" y="1524000"/>
            <a:ext cx="36607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4191000"/>
            <a:ext cx="29527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fontAlgn="auto">
              <a:spcAft>
                <a:spcPts val="0"/>
              </a:spcAft>
              <a:defRPr/>
            </a:pPr>
            <a:r>
              <a:rPr lang="en-US" sz="6000" dirty="0" smtClean="0"/>
              <a:t>Exercise</a:t>
            </a:r>
            <a:endParaRPr lang="en-US" sz="6000" dirty="0"/>
          </a:p>
        </p:txBody>
      </p:sp>
      <p:sp>
        <p:nvSpPr>
          <p:cNvPr id="3" name="Content Placeholder 2"/>
          <p:cNvSpPr>
            <a:spLocks noGrp="1"/>
          </p:cNvSpPr>
          <p:nvPr>
            <p:ph idx="1"/>
          </p:nvPr>
        </p:nvSpPr>
        <p:spPr>
          <a:xfrm>
            <a:off x="228600" y="1371600"/>
            <a:ext cx="4572000" cy="4572000"/>
          </a:xfrm>
        </p:spPr>
        <p:txBody>
          <a:bodyPr rtlCol="0">
            <a:normAutofit/>
          </a:bodyPr>
          <a:lstStyle/>
          <a:p>
            <a:pPr indent="-274320" fontAlgn="auto">
              <a:spcAft>
                <a:spcPts val="0"/>
              </a:spcAft>
              <a:defRPr/>
            </a:pPr>
            <a:r>
              <a:rPr lang="en-US" sz="3200" dirty="0" smtClean="0"/>
              <a:t>A good meat goat looks athletic.</a:t>
            </a:r>
          </a:p>
          <a:p>
            <a:pPr indent="-274320" fontAlgn="auto">
              <a:spcAft>
                <a:spcPts val="0"/>
              </a:spcAft>
              <a:defRPr/>
            </a:pPr>
            <a:r>
              <a:rPr lang="en-US" sz="3200" dirty="0" smtClean="0"/>
              <a:t>Purpose</a:t>
            </a:r>
          </a:p>
          <a:p>
            <a:pPr lvl="1" indent="-274320" fontAlgn="auto">
              <a:spcAft>
                <a:spcPts val="0"/>
              </a:spcAft>
              <a:defRPr/>
            </a:pPr>
            <a:r>
              <a:rPr lang="en-US" sz="2800" dirty="0" smtClean="0"/>
              <a:t>Keep them lean</a:t>
            </a:r>
          </a:p>
          <a:p>
            <a:pPr lvl="1" indent="-274320" fontAlgn="auto">
              <a:spcAft>
                <a:spcPts val="0"/>
              </a:spcAft>
              <a:defRPr/>
            </a:pPr>
            <a:r>
              <a:rPr lang="en-US" sz="2800" dirty="0" smtClean="0"/>
              <a:t>Control weight gain</a:t>
            </a:r>
          </a:p>
          <a:p>
            <a:pPr lvl="1" indent="-274320" fontAlgn="auto">
              <a:spcAft>
                <a:spcPts val="0"/>
              </a:spcAft>
              <a:defRPr/>
            </a:pPr>
            <a:r>
              <a:rPr lang="en-US" sz="2800" dirty="0" smtClean="0"/>
              <a:t>Build stamina</a:t>
            </a:r>
          </a:p>
          <a:p>
            <a:pPr lvl="1" indent="-274320" fontAlgn="auto">
              <a:spcAft>
                <a:spcPts val="0"/>
              </a:spcAft>
              <a:defRPr/>
            </a:pPr>
            <a:r>
              <a:rPr lang="en-US" sz="2800" dirty="0" smtClean="0"/>
              <a:t>Build muscle</a:t>
            </a:r>
          </a:p>
          <a:p>
            <a:pPr marL="457200" lvl="1" indent="0" fontAlgn="auto">
              <a:spcAft>
                <a:spcPts val="0"/>
              </a:spcAft>
              <a:buFont typeface="Wingdings 3" pitchFamily="18" charset="2"/>
              <a:buNone/>
              <a:defRPr/>
            </a:pPr>
            <a:endParaRPr lang="en-US" dirty="0" smtClean="0"/>
          </a:p>
        </p:txBody>
      </p:sp>
      <p:pic>
        <p:nvPicPr>
          <p:cNvPr id="389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14488"/>
            <a:ext cx="38100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fontAlgn="auto">
              <a:spcAft>
                <a:spcPts val="0"/>
              </a:spcAft>
              <a:defRPr/>
            </a:pPr>
            <a:r>
              <a:rPr lang="en-US" sz="5400" dirty="0" smtClean="0"/>
              <a:t>Exercise Techniques</a:t>
            </a:r>
            <a:endParaRPr lang="en-US" sz="5400" dirty="0"/>
          </a:p>
        </p:txBody>
      </p:sp>
      <p:sp>
        <p:nvSpPr>
          <p:cNvPr id="39939" name="Content Placeholder 2"/>
          <p:cNvSpPr>
            <a:spLocks noGrp="1"/>
          </p:cNvSpPr>
          <p:nvPr>
            <p:ph idx="1"/>
          </p:nvPr>
        </p:nvSpPr>
        <p:spPr>
          <a:xfrm>
            <a:off x="152400" y="1447800"/>
            <a:ext cx="4343400" cy="4419600"/>
          </a:xfrm>
        </p:spPr>
        <p:txBody>
          <a:bodyPr/>
          <a:lstStyle/>
          <a:p>
            <a:r>
              <a:rPr lang="en-US" sz="2800" smtClean="0"/>
              <a:t>Chasing in a track or exercise pen</a:t>
            </a:r>
          </a:p>
          <a:p>
            <a:r>
              <a:rPr lang="en-US" sz="2800" smtClean="0"/>
              <a:t>Leading at a fast pace</a:t>
            </a:r>
          </a:p>
          <a:p>
            <a:r>
              <a:rPr lang="en-US" sz="2800" smtClean="0"/>
              <a:t>Objects to climb</a:t>
            </a:r>
          </a:p>
        </p:txBody>
      </p:sp>
      <p:pic>
        <p:nvPicPr>
          <p:cNvPr id="399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9450" y="1606550"/>
            <a:ext cx="436562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65838"/>
            <a:ext cx="2425700" cy="401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676400"/>
            <a:ext cx="8534400" cy="1524000"/>
          </a:xfrm>
        </p:spPr>
        <p:txBody>
          <a:bodyPr/>
          <a:lstStyle/>
          <a:p>
            <a:pPr algn="ctr" fontAlgn="auto">
              <a:spcAft>
                <a:spcPts val="0"/>
              </a:spcAft>
              <a:defRPr/>
            </a:pPr>
            <a:r>
              <a:rPr lang="en-US" sz="5400" dirty="0" smtClean="0"/>
              <a:t>Feeding and Nutrition</a:t>
            </a:r>
            <a:endParaRPr lang="en-US" sz="5400" dirty="0"/>
          </a:p>
        </p:txBody>
      </p:sp>
      <p:sp>
        <p:nvSpPr>
          <p:cNvPr id="5" name="Subtitle 4"/>
          <p:cNvSpPr>
            <a:spLocks noGrp="1"/>
          </p:cNvSpPr>
          <p:nvPr>
            <p:ph type="subTitle" idx="1"/>
          </p:nvPr>
        </p:nvSpPr>
        <p:spPr>
          <a:xfrm>
            <a:off x="4572000" y="3203575"/>
            <a:ext cx="3886200" cy="1825625"/>
          </a:xfrm>
        </p:spPr>
        <p:txBody>
          <a:bodyPr rtlCol="0"/>
          <a:lstStyle/>
          <a:p>
            <a:pPr fontAlgn="auto">
              <a:spcAft>
                <a:spcPts val="0"/>
              </a:spcAft>
              <a:defRP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288"/>
            <a:ext cx="7772400" cy="1052512"/>
          </a:xfrm>
        </p:spPr>
        <p:txBody>
          <a:bodyPr/>
          <a:lstStyle/>
          <a:p>
            <a:pPr algn="ctr" fontAlgn="auto">
              <a:spcAft>
                <a:spcPts val="0"/>
              </a:spcAft>
              <a:defRPr/>
            </a:pPr>
            <a:r>
              <a:rPr lang="en-US" sz="4400" dirty="0" smtClean="0"/>
              <a:t>Type of Feed</a:t>
            </a:r>
            <a:endParaRPr lang="en-US" sz="4400" dirty="0"/>
          </a:p>
        </p:txBody>
      </p:sp>
      <p:sp>
        <p:nvSpPr>
          <p:cNvPr id="41987" name="Content Placeholder 2"/>
          <p:cNvSpPr>
            <a:spLocks noGrp="1"/>
          </p:cNvSpPr>
          <p:nvPr>
            <p:ph idx="1"/>
          </p:nvPr>
        </p:nvSpPr>
        <p:spPr>
          <a:xfrm>
            <a:off x="0" y="1066800"/>
            <a:ext cx="9067800" cy="4038600"/>
          </a:xfrm>
        </p:spPr>
        <p:txBody>
          <a:bodyPr/>
          <a:lstStyle/>
          <a:p>
            <a:r>
              <a:rPr lang="en-US" sz="2800" smtClean="0"/>
              <a:t>Fiber (roughage) is essential for the proper functioning of the digestive system</a:t>
            </a:r>
          </a:p>
          <a:p>
            <a:pPr lvl="1"/>
            <a:r>
              <a:rPr lang="en-US" sz="2800" smtClean="0"/>
              <a:t>Can efficiently digest coarse, fibrous plants.</a:t>
            </a:r>
          </a:p>
          <a:p>
            <a:r>
              <a:rPr lang="en-US" sz="2800" smtClean="0"/>
              <a:t>Supplementation of legume hays (higher in protein) is needed if animals have limited access to grazing</a:t>
            </a:r>
          </a:p>
          <a:p>
            <a:r>
              <a:rPr lang="en-US" sz="2800" smtClean="0"/>
              <a:t>High producing (dairy/growing) animals may require a balanced concentrate to meet all their nutritional requirements</a:t>
            </a:r>
          </a:p>
          <a:p>
            <a:endParaRPr lang="en-US" smtClean="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4572000"/>
            <a:ext cx="3184525"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676400"/>
            <a:ext cx="8229600" cy="1524000"/>
          </a:xfrm>
        </p:spPr>
        <p:txBody>
          <a:bodyPr/>
          <a:lstStyle/>
          <a:p>
            <a:pPr algn="ctr" fontAlgn="auto">
              <a:spcAft>
                <a:spcPts val="0"/>
              </a:spcAft>
              <a:defRPr/>
            </a:pPr>
            <a:r>
              <a:rPr lang="en-US" sz="7200" dirty="0" smtClean="0"/>
              <a:t>Terminology</a:t>
            </a:r>
            <a:endParaRPr lang="en-US" sz="7200" dirty="0"/>
          </a:p>
        </p:txBody>
      </p:sp>
      <p:sp>
        <p:nvSpPr>
          <p:cNvPr id="5" name="Subtitle 4"/>
          <p:cNvSpPr>
            <a:spLocks noGrp="1"/>
          </p:cNvSpPr>
          <p:nvPr>
            <p:ph type="subTitle" idx="1"/>
          </p:nvPr>
        </p:nvSpPr>
        <p:spPr>
          <a:xfrm>
            <a:off x="4572000" y="3203575"/>
            <a:ext cx="3886200" cy="1825625"/>
          </a:xfrm>
        </p:spPr>
        <p:txBody>
          <a:bodyPr rtlCol="0"/>
          <a:lstStyle/>
          <a:p>
            <a:pPr fontAlgn="auto">
              <a:spcAft>
                <a:spcPts val="0"/>
              </a:spcAft>
              <a:defRP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algn="ctr" fontAlgn="auto">
              <a:spcAft>
                <a:spcPts val="0"/>
              </a:spcAft>
              <a:defRPr/>
            </a:pPr>
            <a:r>
              <a:rPr lang="en-US" sz="4400" dirty="0" smtClean="0"/>
              <a:t>Amount of feed</a:t>
            </a:r>
            <a:endParaRPr lang="en-US" sz="4400" dirty="0"/>
          </a:p>
        </p:txBody>
      </p:sp>
      <p:sp>
        <p:nvSpPr>
          <p:cNvPr id="43011" name="Content Placeholder 2"/>
          <p:cNvSpPr>
            <a:spLocks noGrp="1"/>
          </p:cNvSpPr>
          <p:nvPr>
            <p:ph idx="1"/>
          </p:nvPr>
        </p:nvSpPr>
        <p:spPr>
          <a:xfrm>
            <a:off x="152400" y="1219200"/>
            <a:ext cx="8839200" cy="3733800"/>
          </a:xfrm>
        </p:spPr>
        <p:txBody>
          <a:bodyPr/>
          <a:lstStyle/>
          <a:p>
            <a:r>
              <a:rPr lang="en-US" sz="2800" smtClean="0"/>
              <a:t>Appetite is subject to a thermoregulatory brain control - feed intake fluctuates in accordance with environmental temperature </a:t>
            </a:r>
          </a:p>
          <a:p>
            <a:r>
              <a:rPr lang="en-US" sz="2800" smtClean="0"/>
              <a:t>Show Goats should gain between 1/4-1/2 lb. per day.   </a:t>
            </a:r>
          </a:p>
          <a:p>
            <a:pPr lvl="1"/>
            <a:r>
              <a:rPr lang="en-US" sz="2800" smtClean="0"/>
              <a:t>This should be obtained with 3-4 lbs of feed per day. </a:t>
            </a:r>
          </a:p>
          <a:p>
            <a:pPr lvl="1"/>
            <a:r>
              <a:rPr lang="en-US" sz="2800" smtClean="0"/>
              <a:t>Adult goats should receive no more than 1.5 lbs of concentrate per day</a:t>
            </a:r>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9475" y="4267200"/>
            <a:ext cx="3641725"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fontAlgn="auto">
              <a:spcAft>
                <a:spcPts val="0"/>
              </a:spcAft>
              <a:defRPr/>
            </a:pPr>
            <a:r>
              <a:rPr lang="en-US" sz="5400" dirty="0" smtClean="0"/>
              <a:t>How to feed </a:t>
            </a:r>
            <a:endParaRPr lang="en-US" sz="5400" dirty="0"/>
          </a:p>
        </p:txBody>
      </p:sp>
      <p:sp>
        <p:nvSpPr>
          <p:cNvPr id="44035" name="Content Placeholder 2"/>
          <p:cNvSpPr>
            <a:spLocks noGrp="1"/>
          </p:cNvSpPr>
          <p:nvPr>
            <p:ph idx="1"/>
          </p:nvPr>
        </p:nvSpPr>
        <p:spPr>
          <a:xfrm>
            <a:off x="76200" y="1600200"/>
            <a:ext cx="8839200" cy="3733800"/>
          </a:xfrm>
        </p:spPr>
        <p:txBody>
          <a:bodyPr/>
          <a:lstStyle/>
          <a:p>
            <a:r>
              <a:rPr lang="en-US" sz="2800" smtClean="0"/>
              <a:t>Show Goats should be fed on an incline to increase leg muscle </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4725988"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fontAlgn="auto">
              <a:spcAft>
                <a:spcPts val="0"/>
              </a:spcAft>
              <a:defRPr/>
            </a:pPr>
            <a:r>
              <a:rPr lang="en-US" sz="6000" dirty="0" smtClean="0"/>
              <a:t>Water</a:t>
            </a:r>
            <a:endParaRPr lang="en-US" sz="6000" dirty="0"/>
          </a:p>
        </p:txBody>
      </p:sp>
      <p:sp>
        <p:nvSpPr>
          <p:cNvPr id="45059" name="Content Placeholder 2"/>
          <p:cNvSpPr>
            <a:spLocks noGrp="1"/>
          </p:cNvSpPr>
          <p:nvPr>
            <p:ph idx="1"/>
          </p:nvPr>
        </p:nvSpPr>
        <p:spPr>
          <a:xfrm>
            <a:off x="152400" y="1371600"/>
            <a:ext cx="8763000" cy="1752600"/>
          </a:xfrm>
        </p:spPr>
        <p:txBody>
          <a:bodyPr/>
          <a:lstStyle/>
          <a:p>
            <a:r>
              <a:rPr lang="en-US" sz="2800" smtClean="0"/>
              <a:t>Keep plenty of clean fresh water available at all times.</a:t>
            </a:r>
          </a:p>
          <a:p>
            <a:r>
              <a:rPr lang="en-US" sz="2800" smtClean="0"/>
              <a:t>It is the most important nutrient for your goat!</a:t>
            </a: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11463"/>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6600" dirty="0" smtClean="0"/>
              <a:t>Minerals</a:t>
            </a:r>
            <a:endParaRPr lang="en-US" sz="6600" dirty="0"/>
          </a:p>
        </p:txBody>
      </p:sp>
      <p:sp>
        <p:nvSpPr>
          <p:cNvPr id="46083" name="Content Placeholder 2"/>
          <p:cNvSpPr>
            <a:spLocks noGrp="1"/>
          </p:cNvSpPr>
          <p:nvPr>
            <p:ph idx="1"/>
          </p:nvPr>
        </p:nvSpPr>
        <p:spPr>
          <a:xfrm>
            <a:off x="152400" y="1600200"/>
            <a:ext cx="8763000" cy="3733800"/>
          </a:xfrm>
        </p:spPr>
        <p:txBody>
          <a:bodyPr/>
          <a:lstStyle/>
          <a:p>
            <a:r>
              <a:rPr lang="en-US" sz="2800" smtClean="0"/>
              <a:t>Minerals labeled for sheep and goats lacks copper</a:t>
            </a:r>
          </a:p>
          <a:p>
            <a:pPr lvl="1"/>
            <a:r>
              <a:rPr lang="en-US" sz="2800" smtClean="0"/>
              <a:t>Sheep can’t have copper, but goats need copper</a:t>
            </a:r>
          </a:p>
          <a:p>
            <a:r>
              <a:rPr lang="en-US" sz="2800" smtClean="0"/>
              <a:t>Use free choice loose mineral</a:t>
            </a:r>
          </a:p>
          <a:p>
            <a:endParaRPr lang="en-US" smtClean="0"/>
          </a:p>
        </p:txBody>
      </p:sp>
      <p:pic>
        <p:nvPicPr>
          <p:cNvPr id="460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3352800"/>
            <a:ext cx="4003675"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62675"/>
            <a:ext cx="2425700" cy="40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76400"/>
            <a:ext cx="8305800" cy="1524000"/>
          </a:xfrm>
        </p:spPr>
        <p:txBody>
          <a:bodyPr/>
          <a:lstStyle/>
          <a:p>
            <a:pPr algn="ctr" fontAlgn="auto">
              <a:spcAft>
                <a:spcPts val="0"/>
              </a:spcAft>
              <a:defRPr/>
            </a:pPr>
            <a:r>
              <a:rPr lang="en-US" sz="7200" dirty="0" smtClean="0"/>
              <a:t>Animal Behavior</a:t>
            </a:r>
            <a:endParaRPr lang="en-US" sz="7200" dirty="0"/>
          </a:p>
        </p:txBody>
      </p:sp>
      <p:sp>
        <p:nvSpPr>
          <p:cNvPr id="3" name="Subtitle 2"/>
          <p:cNvSpPr>
            <a:spLocks noGrp="1"/>
          </p:cNvSpPr>
          <p:nvPr>
            <p:ph type="subTitle" idx="1"/>
          </p:nvPr>
        </p:nvSpPr>
        <p:spPr>
          <a:xfrm>
            <a:off x="4572000" y="3203575"/>
            <a:ext cx="3886200" cy="1825625"/>
          </a:xfrm>
        </p:spPr>
        <p:txBody>
          <a:bodyPr rtlCol="0"/>
          <a:lstStyle/>
          <a:p>
            <a:pPr fontAlgn="auto">
              <a:spcAft>
                <a:spcPts val="0"/>
              </a:spcAft>
              <a:defRP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pPr algn="ctr" fontAlgn="auto">
              <a:spcAft>
                <a:spcPts val="0"/>
              </a:spcAft>
              <a:defRPr/>
            </a:pPr>
            <a:r>
              <a:rPr lang="en-US" sz="4400" dirty="0" smtClean="0"/>
              <a:t>Herd dynamics</a:t>
            </a:r>
            <a:endParaRPr lang="en-US" sz="4400" dirty="0"/>
          </a:p>
        </p:txBody>
      </p:sp>
      <p:sp>
        <p:nvSpPr>
          <p:cNvPr id="48131" name="Content Placeholder 2"/>
          <p:cNvSpPr>
            <a:spLocks noGrp="1"/>
          </p:cNvSpPr>
          <p:nvPr>
            <p:ph idx="1"/>
          </p:nvPr>
        </p:nvSpPr>
        <p:spPr>
          <a:xfrm>
            <a:off x="152400" y="1219200"/>
            <a:ext cx="8839200" cy="3505200"/>
          </a:xfrm>
        </p:spPr>
        <p:txBody>
          <a:bodyPr/>
          <a:lstStyle/>
          <a:p>
            <a:r>
              <a:rPr lang="en-US" sz="2800" smtClean="0"/>
              <a:t>Pecking order: each goat has its own place in the herd.</a:t>
            </a:r>
          </a:p>
          <a:p>
            <a:r>
              <a:rPr lang="en-US" sz="2800" smtClean="0"/>
              <a:t>Introducing new goats in the herd will cause aggressive behavior until a new order is established</a:t>
            </a:r>
          </a:p>
          <a:p>
            <a:r>
              <a:rPr lang="en-US" sz="2800" smtClean="0"/>
              <a:t>Goats will head butt to ensure or establish their rank in the herd.</a:t>
            </a:r>
          </a:p>
        </p:txBody>
      </p:sp>
      <p:pic>
        <p:nvPicPr>
          <p:cNvPr id="481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349625"/>
            <a:ext cx="2605088"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5400" dirty="0" smtClean="0"/>
              <a:t>Sneezing</a:t>
            </a:r>
            <a:endParaRPr lang="en-US" sz="5400" dirty="0"/>
          </a:p>
        </p:txBody>
      </p:sp>
      <p:sp>
        <p:nvSpPr>
          <p:cNvPr id="49155" name="Content Placeholder 2"/>
          <p:cNvSpPr>
            <a:spLocks noGrp="1"/>
          </p:cNvSpPr>
          <p:nvPr>
            <p:ph idx="1"/>
          </p:nvPr>
        </p:nvSpPr>
        <p:spPr>
          <a:xfrm>
            <a:off x="152400" y="1600200"/>
            <a:ext cx="4191000" cy="4724400"/>
          </a:xfrm>
        </p:spPr>
        <p:txBody>
          <a:bodyPr/>
          <a:lstStyle/>
          <a:p>
            <a:r>
              <a:rPr lang="en-US" sz="2800" smtClean="0"/>
              <a:t>Goats may sneeze to warn other goats of danger</a:t>
            </a:r>
          </a:p>
        </p:txBody>
      </p:sp>
      <p:pic>
        <p:nvPicPr>
          <p:cNvPr id="491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7413" y="1752600"/>
            <a:ext cx="40989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algn="ctr" fontAlgn="auto">
              <a:spcAft>
                <a:spcPts val="0"/>
              </a:spcAft>
              <a:defRPr/>
            </a:pPr>
            <a:r>
              <a:rPr lang="en-US" sz="5400" dirty="0" smtClean="0"/>
              <a:t>Moving goats</a:t>
            </a:r>
            <a:endParaRPr lang="en-US" sz="5400" dirty="0"/>
          </a:p>
        </p:txBody>
      </p:sp>
      <p:sp>
        <p:nvSpPr>
          <p:cNvPr id="50179" name="Content Placeholder 2"/>
          <p:cNvSpPr>
            <a:spLocks noGrp="1"/>
          </p:cNvSpPr>
          <p:nvPr>
            <p:ph idx="1"/>
          </p:nvPr>
        </p:nvSpPr>
        <p:spPr>
          <a:xfrm>
            <a:off x="76200" y="1371600"/>
            <a:ext cx="8839200" cy="3733800"/>
          </a:xfrm>
        </p:spPr>
        <p:txBody>
          <a:bodyPr/>
          <a:lstStyle/>
          <a:p>
            <a:r>
              <a:rPr lang="en-US" sz="2800" smtClean="0"/>
              <a:t>Attempting to push a goat out of the way will result in the animal leaning back.</a:t>
            </a:r>
          </a:p>
          <a:p>
            <a:r>
              <a:rPr lang="en-US" sz="2800" smtClean="0"/>
              <a:t>The best way to move a goat is to pull it.</a:t>
            </a:r>
          </a:p>
        </p:txBody>
      </p:sp>
      <p:pic>
        <p:nvPicPr>
          <p:cNvPr id="501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398838"/>
            <a:ext cx="42672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143000"/>
          </a:xfrm>
        </p:spPr>
        <p:txBody>
          <a:bodyPr/>
          <a:lstStyle/>
          <a:p>
            <a:pPr algn="ctr" fontAlgn="auto">
              <a:spcAft>
                <a:spcPts val="0"/>
              </a:spcAft>
              <a:defRPr/>
            </a:pPr>
            <a:r>
              <a:rPr lang="en-US" sz="4400" dirty="0" smtClean="0"/>
              <a:t>Head-butting and pushing</a:t>
            </a:r>
            <a:endParaRPr lang="en-US" sz="4400" dirty="0"/>
          </a:p>
        </p:txBody>
      </p:sp>
      <p:sp>
        <p:nvSpPr>
          <p:cNvPr id="51203" name="Content Placeholder 2"/>
          <p:cNvSpPr>
            <a:spLocks noGrp="1"/>
          </p:cNvSpPr>
          <p:nvPr>
            <p:ph idx="1"/>
          </p:nvPr>
        </p:nvSpPr>
        <p:spPr>
          <a:xfrm>
            <a:off x="152400" y="1371600"/>
            <a:ext cx="8763000" cy="3733800"/>
          </a:xfrm>
        </p:spPr>
        <p:txBody>
          <a:bodyPr/>
          <a:lstStyle/>
          <a:p>
            <a:r>
              <a:rPr lang="en-US" sz="2800" smtClean="0"/>
              <a:t>May exhibit this behavior in play, but mostly it is aggressive</a:t>
            </a:r>
          </a:p>
          <a:p>
            <a:r>
              <a:rPr lang="en-US" sz="2800" smtClean="0"/>
              <a:t>Head-butting and fighting between goats cannot be stopped</a:t>
            </a:r>
          </a:p>
        </p:txBody>
      </p:sp>
      <p:pic>
        <p:nvPicPr>
          <p:cNvPr id="512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2819400"/>
            <a:ext cx="5662613"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algn="ctr" fontAlgn="auto">
              <a:spcAft>
                <a:spcPts val="0"/>
              </a:spcAft>
              <a:defRPr/>
            </a:pPr>
            <a:r>
              <a:rPr lang="en-US" sz="5400" dirty="0" smtClean="0"/>
              <a:t>Ingestive Behavior</a:t>
            </a:r>
            <a:endParaRPr lang="en-US" sz="5400" dirty="0"/>
          </a:p>
        </p:txBody>
      </p:sp>
      <p:sp>
        <p:nvSpPr>
          <p:cNvPr id="52227" name="Content Placeholder 2"/>
          <p:cNvSpPr>
            <a:spLocks noGrp="1"/>
          </p:cNvSpPr>
          <p:nvPr>
            <p:ph idx="1"/>
          </p:nvPr>
        </p:nvSpPr>
        <p:spPr>
          <a:xfrm>
            <a:off x="228600" y="1066800"/>
            <a:ext cx="8686800" cy="3733800"/>
          </a:xfrm>
        </p:spPr>
        <p:txBody>
          <a:bodyPr/>
          <a:lstStyle/>
          <a:p>
            <a:r>
              <a:rPr lang="en-US" sz="2800" smtClean="0"/>
              <a:t>Differ from other ruminants because they are browsers</a:t>
            </a:r>
          </a:p>
          <a:p>
            <a:r>
              <a:rPr lang="en-US" sz="2800" smtClean="0"/>
              <a:t>Grazing intake is related to the metabolic rate and body size of the goat, varying by breed and age of animal. </a:t>
            </a:r>
          </a:p>
          <a:p>
            <a:r>
              <a:rPr lang="en-US" sz="2800" smtClean="0"/>
              <a:t>Goats tend to spend more time eating each day than other ruminants. </a:t>
            </a:r>
          </a:p>
          <a:p>
            <a:pPr lvl="1"/>
            <a:r>
              <a:rPr lang="en-US" sz="2800" smtClean="0"/>
              <a:t>Often eat for as long as 11 hours. </a:t>
            </a:r>
          </a:p>
          <a:p>
            <a:endParaRPr lang="en-US" smtClean="0"/>
          </a:p>
        </p:txBody>
      </p:sp>
      <p:pic>
        <p:nvPicPr>
          <p:cNvPr id="522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13385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sz="4800" dirty="0" smtClean="0"/>
              <a:t>Buck</a:t>
            </a:r>
            <a:endParaRPr lang="en-US" sz="4800" dirty="0"/>
          </a:p>
        </p:txBody>
      </p:sp>
      <p:sp>
        <p:nvSpPr>
          <p:cNvPr id="16387" name="Content Placeholder 4"/>
          <p:cNvSpPr>
            <a:spLocks noGrp="1"/>
          </p:cNvSpPr>
          <p:nvPr>
            <p:ph sz="quarter" idx="13"/>
          </p:nvPr>
        </p:nvSpPr>
        <p:spPr>
          <a:xfrm>
            <a:off x="685800" y="1536700"/>
            <a:ext cx="3657600" cy="3876675"/>
          </a:xfrm>
        </p:spPr>
        <p:txBody>
          <a:bodyPr/>
          <a:lstStyle/>
          <a:p>
            <a:r>
              <a:rPr lang="en-US" sz="3200" smtClean="0"/>
              <a:t>Sexually mature male </a:t>
            </a:r>
          </a:p>
        </p:txBody>
      </p:sp>
      <p:pic>
        <p:nvPicPr>
          <p:cNvPr id="1638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6588" y="1752600"/>
            <a:ext cx="447675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5400" dirty="0"/>
              <a:t>Epimeletic </a:t>
            </a:r>
            <a:r>
              <a:rPr lang="en-US" sz="5400" dirty="0" smtClean="0"/>
              <a:t>behavior </a:t>
            </a:r>
            <a:endParaRPr lang="en-US" sz="5400" dirty="0"/>
          </a:p>
        </p:txBody>
      </p:sp>
      <p:sp>
        <p:nvSpPr>
          <p:cNvPr id="53251" name="Content Placeholder 2"/>
          <p:cNvSpPr>
            <a:spLocks noGrp="1"/>
          </p:cNvSpPr>
          <p:nvPr>
            <p:ph idx="1"/>
          </p:nvPr>
        </p:nvSpPr>
        <p:spPr>
          <a:xfrm>
            <a:off x="152400" y="1600200"/>
            <a:ext cx="8763000" cy="1447800"/>
          </a:xfrm>
        </p:spPr>
        <p:txBody>
          <a:bodyPr/>
          <a:lstStyle/>
          <a:p>
            <a:r>
              <a:rPr lang="en-US" sz="2800" smtClean="0"/>
              <a:t>Care-giving or maternal behavior</a:t>
            </a:r>
          </a:p>
          <a:p>
            <a:r>
              <a:rPr lang="en-US" sz="2800" smtClean="0"/>
              <a:t>Does licking and calling to their kids. </a:t>
            </a:r>
          </a:p>
        </p:txBody>
      </p:sp>
      <p:pic>
        <p:nvPicPr>
          <p:cNvPr id="532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2895600"/>
            <a:ext cx="50546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067800" cy="1143000"/>
          </a:xfrm>
        </p:spPr>
        <p:txBody>
          <a:bodyPr>
            <a:normAutofit fontScale="90000"/>
          </a:bodyPr>
          <a:lstStyle/>
          <a:p>
            <a:pPr algn="ctr" fontAlgn="auto">
              <a:spcAft>
                <a:spcPts val="0"/>
              </a:spcAft>
              <a:defRPr/>
            </a:pPr>
            <a:r>
              <a:rPr lang="en-US" dirty="0"/>
              <a:t>	</a:t>
            </a:r>
            <a:r>
              <a:rPr lang="en-US" sz="4900" dirty="0" smtClean="0"/>
              <a:t>Et-Epimeletic </a:t>
            </a:r>
            <a:r>
              <a:rPr lang="en-US" sz="4900" dirty="0"/>
              <a:t>Behavior </a:t>
            </a:r>
            <a:r>
              <a:rPr lang="en-US" sz="4900" dirty="0" smtClean="0"/>
              <a:t/>
            </a:r>
            <a:br>
              <a:rPr lang="en-US" sz="4900" dirty="0" smtClean="0"/>
            </a:br>
            <a:r>
              <a:rPr lang="en-US" sz="4900" dirty="0" smtClean="0"/>
              <a:t>(</a:t>
            </a:r>
            <a:r>
              <a:rPr lang="en-US" sz="4900" dirty="0"/>
              <a:t>Care-seeking)</a:t>
            </a:r>
            <a:r>
              <a:rPr lang="en-US" dirty="0"/>
              <a:t/>
            </a:r>
            <a:br>
              <a:rPr lang="en-US" dirty="0"/>
            </a:br>
            <a:endParaRPr lang="en-US" dirty="0"/>
          </a:p>
        </p:txBody>
      </p:sp>
      <p:sp>
        <p:nvSpPr>
          <p:cNvPr id="54275" name="Content Placeholder 2"/>
          <p:cNvSpPr>
            <a:spLocks noGrp="1"/>
          </p:cNvSpPr>
          <p:nvPr>
            <p:ph idx="1"/>
          </p:nvPr>
        </p:nvSpPr>
        <p:spPr>
          <a:xfrm>
            <a:off x="152400" y="1600200"/>
            <a:ext cx="8763000" cy="1752600"/>
          </a:xfrm>
        </p:spPr>
        <p:txBody>
          <a:bodyPr/>
          <a:lstStyle/>
          <a:p>
            <a:r>
              <a:rPr lang="en-US" sz="2800" smtClean="0"/>
              <a:t>Young kids if captured, held or hurt will emit a high pitched general distress call, which is capable of conveying emotional distress</a:t>
            </a:r>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895600"/>
            <a:ext cx="4894263"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4400" dirty="0" smtClean="0"/>
              <a:t>Shelter seeking behavior</a:t>
            </a:r>
            <a:endParaRPr lang="en-US" sz="4400" dirty="0"/>
          </a:p>
        </p:txBody>
      </p:sp>
      <p:sp>
        <p:nvSpPr>
          <p:cNvPr id="55299" name="Content Placeholder 2"/>
          <p:cNvSpPr>
            <a:spLocks noGrp="1"/>
          </p:cNvSpPr>
          <p:nvPr>
            <p:ph idx="1"/>
          </p:nvPr>
        </p:nvSpPr>
        <p:spPr>
          <a:xfrm>
            <a:off x="228600" y="1371600"/>
            <a:ext cx="8686800" cy="3733800"/>
          </a:xfrm>
        </p:spPr>
        <p:txBody>
          <a:bodyPr/>
          <a:lstStyle/>
          <a:p>
            <a:r>
              <a:rPr lang="en-US" sz="2800" smtClean="0"/>
              <a:t>Goats are hardy and tolerate heat and cold well, but still need to have access to a well-constructed shed.</a:t>
            </a:r>
          </a:p>
          <a:p>
            <a:r>
              <a:rPr lang="en-US" sz="2800" smtClean="0"/>
              <a:t>Goats will avoid being in the rain.  If they sense a storm, they will attempt to find shelter.</a:t>
            </a:r>
          </a:p>
          <a:p>
            <a:endParaRPr lang="en-US" smtClean="0"/>
          </a:p>
        </p:txBody>
      </p:sp>
      <p:pic>
        <p:nvPicPr>
          <p:cNvPr id="553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452813"/>
            <a:ext cx="41148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6169025"/>
            <a:ext cx="2425700" cy="39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76400"/>
            <a:ext cx="8839200" cy="1524000"/>
          </a:xfrm>
        </p:spPr>
        <p:txBody>
          <a:bodyPr/>
          <a:lstStyle/>
          <a:p>
            <a:pPr fontAlgn="auto">
              <a:spcAft>
                <a:spcPts val="0"/>
              </a:spcAft>
              <a:defRPr/>
            </a:pPr>
            <a:r>
              <a:rPr lang="en-US" sz="3800" dirty="0" smtClean="0"/>
              <a:t>Animal Growth and Development</a:t>
            </a:r>
            <a:endParaRPr lang="en-US" sz="3800" dirty="0"/>
          </a:p>
        </p:txBody>
      </p:sp>
      <p:sp>
        <p:nvSpPr>
          <p:cNvPr id="3" name="Subtitle 2"/>
          <p:cNvSpPr>
            <a:spLocks noGrp="1"/>
          </p:cNvSpPr>
          <p:nvPr>
            <p:ph type="subTitle" idx="1"/>
          </p:nvPr>
        </p:nvSpPr>
        <p:spPr>
          <a:xfrm>
            <a:off x="4572000" y="3203575"/>
            <a:ext cx="3886200" cy="1825625"/>
          </a:xfrm>
        </p:spPr>
        <p:txBody>
          <a:bodyPr rtlCol="0"/>
          <a:lstStyle/>
          <a:p>
            <a:pPr fontAlgn="auto">
              <a:spcAft>
                <a:spcPts val="0"/>
              </a:spcAft>
              <a:defRP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4800" dirty="0" smtClean="0"/>
              <a:t>Measures of Growth</a:t>
            </a:r>
            <a:endParaRPr lang="en-US" sz="4800" dirty="0"/>
          </a:p>
        </p:txBody>
      </p:sp>
      <p:sp>
        <p:nvSpPr>
          <p:cNvPr id="57347" name="Content Placeholder 2"/>
          <p:cNvSpPr>
            <a:spLocks noGrp="1"/>
          </p:cNvSpPr>
          <p:nvPr>
            <p:ph idx="1"/>
          </p:nvPr>
        </p:nvSpPr>
        <p:spPr>
          <a:xfrm>
            <a:off x="304800" y="1562100"/>
            <a:ext cx="3352800" cy="3733800"/>
          </a:xfrm>
        </p:spPr>
        <p:txBody>
          <a:bodyPr/>
          <a:lstStyle/>
          <a:p>
            <a:r>
              <a:rPr lang="en-US" sz="2800" smtClean="0"/>
              <a:t>Birth weight</a:t>
            </a:r>
          </a:p>
          <a:p>
            <a:r>
              <a:rPr lang="en-US" sz="2800" smtClean="0"/>
              <a:t>60 Day weight</a:t>
            </a:r>
            <a:br>
              <a:rPr lang="en-US" sz="2800" smtClean="0"/>
            </a:br>
            <a:r>
              <a:rPr lang="en-US" sz="2800" smtClean="0"/>
              <a:t>90 Day weight</a:t>
            </a:r>
          </a:p>
          <a:p>
            <a:r>
              <a:rPr lang="en-US" sz="2800" smtClean="0"/>
              <a:t>Yearling weight</a:t>
            </a:r>
          </a:p>
          <a:p>
            <a:r>
              <a:rPr lang="en-US" sz="2800" smtClean="0"/>
              <a:t>Feedlot AGD</a:t>
            </a:r>
          </a:p>
          <a:p>
            <a:r>
              <a:rPr lang="en-US" sz="2800" smtClean="0"/>
              <a:t>Mature weight</a:t>
            </a: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76400"/>
            <a:ext cx="493395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4800" dirty="0" smtClean="0"/>
              <a:t>Efficiency of Growth</a:t>
            </a:r>
            <a:endParaRPr lang="en-US" sz="4800" dirty="0"/>
          </a:p>
        </p:txBody>
      </p:sp>
      <p:sp>
        <p:nvSpPr>
          <p:cNvPr id="58371" name="Content Placeholder 2"/>
          <p:cNvSpPr>
            <a:spLocks noGrp="1"/>
          </p:cNvSpPr>
          <p:nvPr>
            <p:ph idx="1"/>
          </p:nvPr>
        </p:nvSpPr>
        <p:spPr>
          <a:xfrm>
            <a:off x="228600" y="1600200"/>
            <a:ext cx="8610600" cy="2286000"/>
          </a:xfrm>
        </p:spPr>
        <p:txBody>
          <a:bodyPr/>
          <a:lstStyle/>
          <a:p>
            <a:r>
              <a:rPr lang="en-US" sz="2800" smtClean="0"/>
              <a:t>typically defined as units of feed per unit of gain.</a:t>
            </a:r>
          </a:p>
          <a:p>
            <a:r>
              <a:rPr lang="en-US" sz="2800" smtClean="0"/>
              <a:t>In goats, the feed conversion is the same as lambs, 4-6:1 which means 4-6 pounds of feed consumed equals 1 pound of weight gain.</a:t>
            </a:r>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650" y="3276600"/>
            <a:ext cx="49149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4800" dirty="0" smtClean="0"/>
              <a:t>Puberty and Gestation</a:t>
            </a:r>
            <a:endParaRPr lang="en-US" sz="4800" dirty="0"/>
          </a:p>
        </p:txBody>
      </p:sp>
      <p:sp>
        <p:nvSpPr>
          <p:cNvPr id="59395" name="Content Placeholder 2"/>
          <p:cNvSpPr>
            <a:spLocks noGrp="1"/>
          </p:cNvSpPr>
          <p:nvPr>
            <p:ph idx="1"/>
          </p:nvPr>
        </p:nvSpPr>
        <p:spPr>
          <a:xfrm>
            <a:off x="228600" y="1600200"/>
            <a:ext cx="4724400" cy="4343400"/>
          </a:xfrm>
        </p:spPr>
        <p:txBody>
          <a:bodyPr/>
          <a:lstStyle/>
          <a:p>
            <a:r>
              <a:rPr lang="en-US" sz="2800" smtClean="0"/>
              <a:t>Age of puberty</a:t>
            </a:r>
          </a:p>
          <a:p>
            <a:pPr lvl="1"/>
            <a:r>
              <a:rPr lang="en-US" sz="2800" smtClean="0"/>
              <a:t>Bucks: 6-8 months</a:t>
            </a:r>
          </a:p>
          <a:p>
            <a:pPr lvl="1"/>
            <a:r>
              <a:rPr lang="en-US" sz="2800" smtClean="0"/>
              <a:t>Does: 6-8 months</a:t>
            </a:r>
          </a:p>
          <a:p>
            <a:r>
              <a:rPr lang="en-US" sz="2800" smtClean="0"/>
              <a:t>Gestation length is 150 days</a:t>
            </a:r>
          </a:p>
          <a:p>
            <a:r>
              <a:rPr lang="en-US" sz="2800" smtClean="0"/>
              <a:t>Seasonal breeders - breed in the fall and give birth in the spring.</a:t>
            </a:r>
          </a:p>
          <a:p>
            <a:endParaRPr lang="en-US" smtClean="0"/>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567113"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43600"/>
            <a:ext cx="2425700" cy="401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229600" cy="1524000"/>
          </a:xfrm>
        </p:spPr>
        <p:txBody>
          <a:bodyPr/>
          <a:lstStyle/>
          <a:p>
            <a:pPr algn="ctr" fontAlgn="auto">
              <a:spcAft>
                <a:spcPts val="0"/>
              </a:spcAft>
              <a:defRPr/>
            </a:pPr>
            <a:r>
              <a:rPr lang="en-US" sz="6000" dirty="0" smtClean="0"/>
              <a:t>Animal Health</a:t>
            </a:r>
            <a:endParaRPr lang="en-US" sz="6000" dirty="0"/>
          </a:p>
        </p:txBody>
      </p:sp>
      <p:sp>
        <p:nvSpPr>
          <p:cNvPr id="3" name="Subtitle 2"/>
          <p:cNvSpPr>
            <a:spLocks noGrp="1"/>
          </p:cNvSpPr>
          <p:nvPr>
            <p:ph type="subTitle" idx="1"/>
          </p:nvPr>
        </p:nvSpPr>
        <p:spPr>
          <a:xfrm>
            <a:off x="4572000" y="3203575"/>
            <a:ext cx="3886200" cy="1825625"/>
          </a:xfrm>
        </p:spPr>
        <p:txBody>
          <a:bodyPr rtlCol="0"/>
          <a:lstStyle/>
          <a:p>
            <a:pPr fontAlgn="auto">
              <a:spcAft>
                <a:spcPts val="0"/>
              </a:spcAft>
              <a:defRP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lgn="ctr" fontAlgn="auto">
              <a:spcAft>
                <a:spcPts val="0"/>
              </a:spcAft>
              <a:defRPr/>
            </a:pPr>
            <a:r>
              <a:rPr lang="en-US" sz="4400" dirty="0" smtClean="0"/>
              <a:t>Urinary Calculi</a:t>
            </a:r>
            <a:endParaRPr lang="en-US" sz="4400" dirty="0"/>
          </a:p>
        </p:txBody>
      </p:sp>
      <p:sp>
        <p:nvSpPr>
          <p:cNvPr id="61443" name="Content Placeholder 2"/>
          <p:cNvSpPr>
            <a:spLocks noGrp="1"/>
          </p:cNvSpPr>
          <p:nvPr>
            <p:ph idx="1"/>
          </p:nvPr>
        </p:nvSpPr>
        <p:spPr>
          <a:xfrm>
            <a:off x="152400" y="1143000"/>
            <a:ext cx="8839200" cy="3733800"/>
          </a:xfrm>
        </p:spPr>
        <p:txBody>
          <a:bodyPr/>
          <a:lstStyle/>
          <a:p>
            <a:r>
              <a:rPr lang="en-US" sz="2800" smtClean="0"/>
              <a:t>Obstruction of the urinary tract </a:t>
            </a:r>
          </a:p>
          <a:p>
            <a:pPr lvl="1"/>
            <a:r>
              <a:rPr lang="en-US" sz="2800" smtClean="0"/>
              <a:t>most frequently seen in young, castrated males  and male goats fed a high grain diet</a:t>
            </a:r>
          </a:p>
          <a:p>
            <a:pPr lvl="1"/>
            <a:r>
              <a:rPr lang="en-US" sz="2800" smtClean="0"/>
              <a:t>calculi are usually comprised of calcium phosphate salts</a:t>
            </a:r>
          </a:p>
          <a:p>
            <a:r>
              <a:rPr lang="en-US" sz="2800" smtClean="0"/>
              <a:t>High grain diets have an imbalance of  calcium: phosphorous ratio </a:t>
            </a:r>
          </a:p>
          <a:p>
            <a:pPr lvl="1"/>
            <a:r>
              <a:rPr lang="en-US" sz="2800" smtClean="0"/>
              <a:t>Maintain 2:1 to 4:1ratio</a:t>
            </a:r>
          </a:p>
          <a:p>
            <a:endParaRPr lang="en-US" smtClean="0"/>
          </a:p>
        </p:txBody>
      </p:sp>
      <p:pic>
        <p:nvPicPr>
          <p:cNvPr id="614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762375"/>
            <a:ext cx="35814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638"/>
            <a:ext cx="8991600" cy="1198562"/>
          </a:xfrm>
        </p:spPr>
        <p:txBody>
          <a:bodyPr>
            <a:normAutofit fontScale="90000"/>
          </a:bodyPr>
          <a:lstStyle/>
          <a:p>
            <a:pPr algn="ctr" fontAlgn="auto">
              <a:spcAft>
                <a:spcPts val="0"/>
              </a:spcAft>
              <a:defRPr/>
            </a:pPr>
            <a:r>
              <a:rPr lang="fr-FR" sz="4400" dirty="0"/>
              <a:t>Caprine </a:t>
            </a:r>
            <a:r>
              <a:rPr lang="fr-FR" sz="4400" dirty="0" err="1"/>
              <a:t>Arthritis</a:t>
            </a:r>
            <a:r>
              <a:rPr lang="fr-FR" sz="4400" dirty="0"/>
              <a:t> </a:t>
            </a:r>
            <a:r>
              <a:rPr lang="fr-FR" sz="4400" dirty="0" err="1"/>
              <a:t>Encephalitis</a:t>
            </a:r>
            <a:r>
              <a:rPr lang="fr-FR" sz="4400" dirty="0"/>
              <a:t> Syndrome (CAE)</a:t>
            </a:r>
            <a:endParaRPr lang="en-US" sz="4400" dirty="0"/>
          </a:p>
        </p:txBody>
      </p:sp>
      <p:sp>
        <p:nvSpPr>
          <p:cNvPr id="3" name="Content Placeholder 2"/>
          <p:cNvSpPr>
            <a:spLocks noGrp="1"/>
          </p:cNvSpPr>
          <p:nvPr>
            <p:ph idx="1"/>
          </p:nvPr>
        </p:nvSpPr>
        <p:spPr>
          <a:xfrm>
            <a:off x="152400" y="1600200"/>
            <a:ext cx="8763000" cy="2552700"/>
          </a:xfrm>
        </p:spPr>
        <p:txBody>
          <a:bodyPr rtlCol="0">
            <a:normAutofit fontScale="92500" lnSpcReduction="10000"/>
          </a:bodyPr>
          <a:lstStyle/>
          <a:p>
            <a:pPr indent="-274320" fontAlgn="auto">
              <a:spcAft>
                <a:spcPts val="0"/>
              </a:spcAft>
              <a:defRPr/>
            </a:pPr>
            <a:r>
              <a:rPr lang="en-US" sz="2800" dirty="0"/>
              <a:t>V</a:t>
            </a:r>
            <a:r>
              <a:rPr lang="en-US" sz="2800" dirty="0" smtClean="0"/>
              <a:t>iral disease causing weakness </a:t>
            </a:r>
            <a:r>
              <a:rPr lang="en-US" sz="2800" dirty="0"/>
              <a:t>in the rear </a:t>
            </a:r>
            <a:r>
              <a:rPr lang="en-US" sz="2800" dirty="0" smtClean="0"/>
              <a:t>legs (kids) or </a:t>
            </a:r>
            <a:r>
              <a:rPr lang="en-US" sz="2800" dirty="0"/>
              <a:t>swollen </a:t>
            </a:r>
            <a:r>
              <a:rPr lang="en-US" sz="2800" dirty="0" smtClean="0"/>
              <a:t>joints, particularly </a:t>
            </a:r>
            <a:r>
              <a:rPr lang="en-US" sz="2800" dirty="0"/>
              <a:t>the </a:t>
            </a:r>
            <a:r>
              <a:rPr lang="en-US" sz="2800" dirty="0" smtClean="0"/>
              <a:t>knees (older goats)</a:t>
            </a:r>
          </a:p>
          <a:p>
            <a:pPr indent="-274320" fontAlgn="auto">
              <a:spcAft>
                <a:spcPts val="0"/>
              </a:spcAft>
              <a:defRPr/>
            </a:pPr>
            <a:r>
              <a:rPr lang="en-US" sz="2800" dirty="0" smtClean="0"/>
              <a:t>No fever </a:t>
            </a:r>
            <a:r>
              <a:rPr lang="en-US" sz="2800" dirty="0"/>
              <a:t>or loss of </a:t>
            </a:r>
            <a:r>
              <a:rPr lang="en-US" sz="2800" dirty="0" smtClean="0"/>
              <a:t>appetite</a:t>
            </a:r>
          </a:p>
          <a:p>
            <a:pPr indent="-274320" fontAlgn="auto">
              <a:spcAft>
                <a:spcPts val="0"/>
              </a:spcAft>
              <a:defRPr/>
            </a:pPr>
            <a:r>
              <a:rPr lang="en-US" sz="2800" dirty="0" smtClean="0"/>
              <a:t>Unused </a:t>
            </a:r>
            <a:r>
              <a:rPr lang="en-US" sz="2800" dirty="0"/>
              <a:t>legs lose muscle strength and structure and </a:t>
            </a:r>
            <a:r>
              <a:rPr lang="en-US" sz="2800" dirty="0" smtClean="0"/>
              <a:t>the infected </a:t>
            </a:r>
            <a:r>
              <a:rPr lang="en-US" sz="2800" dirty="0"/>
              <a:t>kids eventually </a:t>
            </a:r>
            <a:r>
              <a:rPr lang="en-US" sz="2800" dirty="0" smtClean="0"/>
              <a:t>die</a:t>
            </a:r>
          </a:p>
          <a:p>
            <a:pPr indent="-274320" fontAlgn="auto">
              <a:spcAft>
                <a:spcPts val="0"/>
              </a:spcAft>
              <a:defRPr/>
            </a:pPr>
            <a:r>
              <a:rPr lang="en-US" sz="2800" dirty="0" smtClean="0"/>
              <a:t>No corrective procedures or treatments</a:t>
            </a:r>
            <a:endParaRPr lang="en-US" dirty="0"/>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479800"/>
            <a:ext cx="2609850"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fontAlgn="auto">
              <a:spcAft>
                <a:spcPts val="0"/>
              </a:spcAft>
              <a:defRPr/>
            </a:pPr>
            <a:r>
              <a:rPr lang="en-US" sz="4400" dirty="0" smtClean="0"/>
              <a:t>Doe/Nanny</a:t>
            </a:r>
            <a:endParaRPr lang="en-US" sz="4400" dirty="0"/>
          </a:p>
        </p:txBody>
      </p:sp>
      <p:sp>
        <p:nvSpPr>
          <p:cNvPr id="17411" name="Content Placeholder 2"/>
          <p:cNvSpPr>
            <a:spLocks noGrp="1"/>
          </p:cNvSpPr>
          <p:nvPr>
            <p:ph sz="quarter" idx="13"/>
          </p:nvPr>
        </p:nvSpPr>
        <p:spPr>
          <a:xfrm>
            <a:off x="685800" y="1536700"/>
            <a:ext cx="3657600" cy="3876675"/>
          </a:xfrm>
        </p:spPr>
        <p:txBody>
          <a:bodyPr/>
          <a:lstStyle/>
          <a:p>
            <a:r>
              <a:rPr lang="en-US" sz="3200" smtClean="0"/>
              <a:t>A sexually mature female goat</a:t>
            </a:r>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40386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rmAutofit fontScale="90000"/>
          </a:bodyPr>
          <a:lstStyle/>
          <a:p>
            <a:pPr algn="ctr" fontAlgn="auto">
              <a:spcAft>
                <a:spcPts val="0"/>
              </a:spcAft>
              <a:defRPr/>
            </a:pPr>
            <a:r>
              <a:rPr lang="en-US" sz="4400" dirty="0" err="1" smtClean="0"/>
              <a:t>Enterotoxemia</a:t>
            </a:r>
            <a:r>
              <a:rPr lang="en-US" sz="4400" dirty="0" smtClean="0"/>
              <a:t/>
            </a:r>
            <a:br>
              <a:rPr lang="en-US" sz="4400" dirty="0" smtClean="0"/>
            </a:br>
            <a:r>
              <a:rPr lang="en-US" sz="4400" dirty="0" smtClean="0"/>
              <a:t> </a:t>
            </a:r>
            <a:r>
              <a:rPr lang="en-US" sz="4400" dirty="0"/>
              <a:t>(Over-eating disease)</a:t>
            </a:r>
          </a:p>
        </p:txBody>
      </p:sp>
      <p:sp>
        <p:nvSpPr>
          <p:cNvPr id="63491" name="Content Placeholder 2"/>
          <p:cNvSpPr>
            <a:spLocks noGrp="1"/>
          </p:cNvSpPr>
          <p:nvPr>
            <p:ph idx="1"/>
          </p:nvPr>
        </p:nvSpPr>
        <p:spPr>
          <a:xfrm>
            <a:off x="76200" y="1600200"/>
            <a:ext cx="8915400" cy="3733800"/>
          </a:xfrm>
        </p:spPr>
        <p:txBody>
          <a:bodyPr/>
          <a:lstStyle/>
          <a:p>
            <a:r>
              <a:rPr lang="en-US" sz="2800" smtClean="0"/>
              <a:t>Caused by the bacterium Clostridium perfringins. </a:t>
            </a:r>
          </a:p>
          <a:p>
            <a:r>
              <a:rPr lang="en-US" sz="2800" smtClean="0"/>
              <a:t>Can have no symptoms or symptoms such as diarrhea that are commonly confused with other diseases</a:t>
            </a:r>
          </a:p>
          <a:p>
            <a:r>
              <a:rPr lang="en-US" sz="2800" smtClean="0"/>
              <a:t>Vaccinate kids once a month from the time they are 1 month old until they are 5-6 months old. </a:t>
            </a:r>
          </a:p>
          <a:p>
            <a:r>
              <a:rPr lang="en-US" sz="2800" smtClean="0"/>
              <a:t>Treatment for the disease can be unrewarding and recoveries are rare</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algn="ctr" fontAlgn="auto">
              <a:spcAft>
                <a:spcPts val="0"/>
              </a:spcAft>
              <a:defRPr/>
            </a:pPr>
            <a:r>
              <a:rPr lang="en-US" sz="4400" dirty="0" err="1"/>
              <a:t>Coccidiosis</a:t>
            </a:r>
            <a:endParaRPr lang="en-US" sz="4400" dirty="0"/>
          </a:p>
        </p:txBody>
      </p:sp>
      <p:sp>
        <p:nvSpPr>
          <p:cNvPr id="64515" name="Content Placeholder 2"/>
          <p:cNvSpPr>
            <a:spLocks noGrp="1"/>
          </p:cNvSpPr>
          <p:nvPr>
            <p:ph idx="1"/>
          </p:nvPr>
        </p:nvSpPr>
        <p:spPr>
          <a:xfrm>
            <a:off x="0" y="1295400"/>
            <a:ext cx="8991600" cy="3733800"/>
          </a:xfrm>
        </p:spPr>
        <p:txBody>
          <a:bodyPr/>
          <a:lstStyle/>
          <a:p>
            <a:r>
              <a:rPr lang="en-US" sz="2400" smtClean="0"/>
              <a:t>Intestinal protozoans characterized by a foul smelling diarrhea, dehydration and fever. </a:t>
            </a:r>
          </a:p>
          <a:p>
            <a:r>
              <a:rPr lang="en-US" sz="2400" smtClean="0"/>
              <a:t>Young kids up to four months of age are particularly susceptible to the disease because their immune systems are not developed. </a:t>
            </a:r>
          </a:p>
          <a:p>
            <a:pPr lvl="1"/>
            <a:r>
              <a:rPr lang="en-US" sz="2400" smtClean="0"/>
              <a:t>Prevent with the medication Albon or Corid for one week beginning at about three or four weeks of age and again if they are very stressed, such as when separated from their mother. </a:t>
            </a:r>
          </a:p>
          <a:p>
            <a:r>
              <a:rPr lang="en-US" sz="2400" smtClean="0"/>
              <a:t>Transmitted through fecal-to-oral contact</a:t>
            </a:r>
          </a:p>
          <a:p>
            <a:r>
              <a:rPr lang="en-US" sz="2400" smtClean="0"/>
              <a:t>Treatment includes Banamine (prescription required) and electrolytes</a:t>
            </a:r>
          </a:p>
        </p:txBody>
      </p:sp>
      <p:pic>
        <p:nvPicPr>
          <p:cNvPr id="4"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6040438"/>
            <a:ext cx="2432050" cy="39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76400"/>
            <a:ext cx="8305800" cy="1524000"/>
          </a:xfrm>
        </p:spPr>
        <p:txBody>
          <a:bodyPr/>
          <a:lstStyle/>
          <a:p>
            <a:pPr algn="ctr" fontAlgn="auto">
              <a:spcAft>
                <a:spcPts val="0"/>
              </a:spcAft>
              <a:defRPr/>
            </a:pPr>
            <a:r>
              <a:rPr lang="en-US" sz="6000" dirty="0" smtClean="0"/>
              <a:t>Evaluation</a:t>
            </a:r>
            <a:endParaRPr lang="en-US" sz="6000" dirty="0"/>
          </a:p>
        </p:txBody>
      </p:sp>
      <p:sp>
        <p:nvSpPr>
          <p:cNvPr id="3" name="Subtitle 2"/>
          <p:cNvSpPr>
            <a:spLocks noGrp="1"/>
          </p:cNvSpPr>
          <p:nvPr>
            <p:ph type="subTitle" idx="1"/>
          </p:nvPr>
        </p:nvSpPr>
        <p:spPr>
          <a:xfrm>
            <a:off x="4572000" y="3203575"/>
            <a:ext cx="3886200" cy="1825625"/>
          </a:xfrm>
        </p:spPr>
        <p:txBody>
          <a:bodyPr rtlCol="0"/>
          <a:lstStyle/>
          <a:p>
            <a:pPr fontAlgn="auto">
              <a:spcAft>
                <a:spcPts val="0"/>
              </a:spcAft>
              <a:defRP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algn="ctr" fontAlgn="auto">
              <a:spcAft>
                <a:spcPts val="0"/>
              </a:spcAft>
              <a:defRPr/>
            </a:pPr>
            <a:r>
              <a:rPr lang="en-US" sz="5400" dirty="0" smtClean="0"/>
              <a:t>Genetics</a:t>
            </a:r>
            <a:endParaRPr lang="en-US" sz="5400" dirty="0"/>
          </a:p>
        </p:txBody>
      </p:sp>
      <p:sp>
        <p:nvSpPr>
          <p:cNvPr id="66563" name="Content Placeholder 2"/>
          <p:cNvSpPr>
            <a:spLocks noGrp="1"/>
          </p:cNvSpPr>
          <p:nvPr>
            <p:ph idx="1"/>
          </p:nvPr>
        </p:nvSpPr>
        <p:spPr>
          <a:xfrm>
            <a:off x="152400" y="1371600"/>
            <a:ext cx="8839200" cy="3733800"/>
          </a:xfrm>
        </p:spPr>
        <p:txBody>
          <a:bodyPr/>
          <a:lstStyle/>
          <a:p>
            <a:r>
              <a:rPr lang="en-US" sz="3200" smtClean="0"/>
              <a:t>Buy from reputable/proven herds. </a:t>
            </a:r>
          </a:p>
          <a:p>
            <a:r>
              <a:rPr lang="en-US" sz="3200" smtClean="0"/>
              <a:t>Line bred goats can be more predictable then others.  </a:t>
            </a:r>
          </a:p>
          <a:p>
            <a:endParaRPr lang="en-US" smtClean="0"/>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20988"/>
            <a:ext cx="5724525"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lgn="ctr" fontAlgn="auto">
              <a:spcAft>
                <a:spcPts val="0"/>
              </a:spcAft>
              <a:defRPr/>
            </a:pPr>
            <a:r>
              <a:rPr lang="en-US" sz="4400" dirty="0" smtClean="0"/>
              <a:t>Conformation </a:t>
            </a:r>
            <a:endParaRPr lang="en-US" sz="4400" dirty="0"/>
          </a:p>
        </p:txBody>
      </p:sp>
      <p:sp>
        <p:nvSpPr>
          <p:cNvPr id="67587" name="Content Placeholder 2"/>
          <p:cNvSpPr>
            <a:spLocks noGrp="1"/>
          </p:cNvSpPr>
          <p:nvPr>
            <p:ph idx="1"/>
          </p:nvPr>
        </p:nvSpPr>
        <p:spPr>
          <a:xfrm>
            <a:off x="228600" y="901700"/>
            <a:ext cx="8839200" cy="4737100"/>
          </a:xfrm>
        </p:spPr>
        <p:txBody>
          <a:bodyPr/>
          <a:lstStyle/>
          <a:p>
            <a:r>
              <a:rPr lang="en-US" sz="2800" smtClean="0"/>
              <a:t>Long, level profile </a:t>
            </a:r>
          </a:p>
          <a:p>
            <a:r>
              <a:rPr lang="en-US" sz="2800" smtClean="0"/>
              <a:t>Straight top and underline without dips or breaks</a:t>
            </a:r>
          </a:p>
          <a:p>
            <a:r>
              <a:rPr lang="en-US" sz="2800" smtClean="0"/>
              <a:t>Smooth, flat shoulders</a:t>
            </a:r>
          </a:p>
          <a:p>
            <a:r>
              <a:rPr lang="en-US" sz="2800" smtClean="0"/>
              <a:t> Straight, correct feet and legs </a:t>
            </a:r>
          </a:p>
          <a:p>
            <a:r>
              <a:rPr lang="en-US" sz="2800" smtClean="0"/>
              <a:t>Level hip </a:t>
            </a:r>
          </a:p>
          <a:p>
            <a:r>
              <a:rPr lang="en-US" sz="2800" smtClean="0"/>
              <a:t>Deep and thick hind leg  </a:t>
            </a:r>
          </a:p>
          <a:p>
            <a:r>
              <a:rPr lang="en-US" sz="2800" smtClean="0"/>
              <a:t>Forearm - indicator of muscle in young thin goats. </a:t>
            </a:r>
          </a:p>
          <a:p>
            <a:r>
              <a:rPr lang="en-US" sz="2800" smtClean="0"/>
              <a:t>Width of body cavity - indicator of a frame that can support heavy muscle </a:t>
            </a:r>
          </a:p>
          <a:p>
            <a:pPr lvl="1"/>
            <a:endParaRPr lang="en-US" sz="2800" smtClean="0"/>
          </a:p>
          <a:p>
            <a:endParaRPr lang="en-US" sz="3200" smtClean="0"/>
          </a:p>
          <a:p>
            <a:endParaRPr lang="en-US" sz="3200" smtClean="0"/>
          </a:p>
          <a:p>
            <a:pPr lvl="1"/>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algn="ctr" fontAlgn="auto">
              <a:spcAft>
                <a:spcPts val="0"/>
              </a:spcAft>
              <a:defRPr/>
            </a:pPr>
            <a:r>
              <a:rPr lang="en-US" sz="4400" dirty="0" smtClean="0"/>
              <a:t>Cull </a:t>
            </a:r>
            <a:endParaRPr lang="en-US" sz="4400" dirty="0"/>
          </a:p>
        </p:txBody>
      </p:sp>
      <p:sp>
        <p:nvSpPr>
          <p:cNvPr id="68611" name="Content Placeholder 2"/>
          <p:cNvSpPr>
            <a:spLocks noGrp="1"/>
          </p:cNvSpPr>
          <p:nvPr>
            <p:ph idx="1"/>
          </p:nvPr>
        </p:nvSpPr>
        <p:spPr>
          <a:xfrm>
            <a:off x="152400" y="1163638"/>
            <a:ext cx="8763000" cy="3886200"/>
          </a:xfrm>
        </p:spPr>
        <p:txBody>
          <a:bodyPr/>
          <a:lstStyle/>
          <a:p>
            <a:r>
              <a:rPr lang="en-US" sz="2800" smtClean="0"/>
              <a:t>Too narrow (body not wide enough to have muscle) </a:t>
            </a:r>
          </a:p>
          <a:p>
            <a:r>
              <a:rPr lang="en-US" sz="2800" smtClean="0"/>
              <a:t>Poor structure (weak top, uneven underline, coarse shoulders, incorrect legs). </a:t>
            </a:r>
          </a:p>
          <a:p>
            <a:r>
              <a:rPr lang="en-US" sz="2800" smtClean="0"/>
              <a:t>Loose hide - wrinkles (the hide should be tight and thin).</a:t>
            </a:r>
          </a:p>
          <a:p>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772400" cy="1143000"/>
          </a:xfrm>
        </p:spPr>
        <p:txBody>
          <a:bodyPr/>
          <a:lstStyle/>
          <a:p>
            <a:pPr fontAlgn="auto">
              <a:spcAft>
                <a:spcPts val="0"/>
              </a:spcAft>
              <a:defRPr/>
            </a:pPr>
            <a:r>
              <a:rPr lang="en-US" sz="4400" dirty="0" smtClean="0"/>
              <a:t>Conformation</a:t>
            </a:r>
            <a:endParaRPr lang="en-US" sz="4400" dirty="0"/>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68338"/>
            <a:ext cx="4148138" cy="598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6010275"/>
            <a:ext cx="2200275" cy="366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References</a:t>
            </a:r>
            <a:endParaRPr lang="en-US" dirty="0"/>
          </a:p>
        </p:txBody>
      </p:sp>
      <p:sp>
        <p:nvSpPr>
          <p:cNvPr id="70659" name="Content Placeholder 2"/>
          <p:cNvSpPr>
            <a:spLocks noGrp="1"/>
          </p:cNvSpPr>
          <p:nvPr>
            <p:ph idx="1"/>
          </p:nvPr>
        </p:nvSpPr>
        <p:spPr>
          <a:xfrm>
            <a:off x="685800" y="1600200"/>
            <a:ext cx="7772400" cy="3733800"/>
          </a:xfrm>
        </p:spPr>
        <p:txBody>
          <a:bodyPr/>
          <a:lstStyle/>
          <a:p>
            <a:r>
              <a:rPr lang="en-US" u="sng" smtClean="0">
                <a:hlinkClick r:id="rId2"/>
              </a:rPr>
              <a:t>http://www.boergoats.com/clean/articleads.php?art=45</a:t>
            </a:r>
            <a:endParaRPr lang="en-US" smtClean="0"/>
          </a:p>
          <a:p>
            <a:r>
              <a:rPr lang="en-US" u="sng" smtClean="0">
                <a:hlinkClick r:id="rId3"/>
              </a:rPr>
              <a:t>http://fiascofarm.com/goats/behavior.htm</a:t>
            </a:r>
            <a:endParaRPr lang="en-US" smtClean="0"/>
          </a:p>
          <a:p>
            <a:r>
              <a:rPr lang="en-US" u="sng" smtClean="0">
                <a:hlinkClick r:id="rId4"/>
              </a:rPr>
              <a:t>http://www.oces.okstate.edu/kiowa/4-h/Meat%20Goats.pdf</a:t>
            </a:r>
            <a:endParaRPr lang="en-US" smtClean="0"/>
          </a:p>
          <a:p>
            <a:r>
              <a:rPr lang="en-US" u="sng" smtClean="0">
                <a:hlinkClick r:id="rId5"/>
              </a:rPr>
              <a:t>http://www.hunternutrition.com/goatfeedingprogram.html</a:t>
            </a:r>
            <a:endParaRPr lang="en-US" smtClean="0"/>
          </a:p>
          <a:p>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400" dirty="0" smtClean="0"/>
              <a:t>Wether</a:t>
            </a:r>
            <a:endParaRPr lang="en-US" sz="4400" dirty="0"/>
          </a:p>
        </p:txBody>
      </p:sp>
      <p:sp>
        <p:nvSpPr>
          <p:cNvPr id="18435" name="Content Placeholder 2"/>
          <p:cNvSpPr>
            <a:spLocks noGrp="1"/>
          </p:cNvSpPr>
          <p:nvPr>
            <p:ph sz="quarter" idx="13"/>
          </p:nvPr>
        </p:nvSpPr>
        <p:spPr>
          <a:xfrm>
            <a:off x="685800" y="1536700"/>
            <a:ext cx="3657600" cy="3876675"/>
          </a:xfrm>
        </p:spPr>
        <p:txBody>
          <a:bodyPr/>
          <a:lstStyle/>
          <a:p>
            <a:r>
              <a:rPr lang="en-US" sz="3200" smtClean="0"/>
              <a:t>A castrated male</a:t>
            </a: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52600"/>
            <a:ext cx="403383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400" dirty="0" smtClean="0"/>
              <a:t>Kid</a:t>
            </a:r>
            <a:endParaRPr lang="en-US" sz="4400" dirty="0"/>
          </a:p>
        </p:txBody>
      </p:sp>
      <p:sp>
        <p:nvSpPr>
          <p:cNvPr id="19459" name="Content Placeholder 2"/>
          <p:cNvSpPr>
            <a:spLocks noGrp="1"/>
          </p:cNvSpPr>
          <p:nvPr>
            <p:ph sz="quarter" idx="13"/>
          </p:nvPr>
        </p:nvSpPr>
        <p:spPr>
          <a:xfrm>
            <a:off x="685800" y="1536700"/>
            <a:ext cx="3657600" cy="3876675"/>
          </a:xfrm>
        </p:spPr>
        <p:txBody>
          <a:bodyPr/>
          <a:lstStyle/>
          <a:p>
            <a:r>
              <a:rPr lang="en-US" sz="3200" smtClean="0"/>
              <a:t>A young goat</a:t>
            </a: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526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pPr fontAlgn="auto">
              <a:spcAft>
                <a:spcPts val="0"/>
              </a:spcAft>
              <a:defRPr/>
            </a:pPr>
            <a:r>
              <a:rPr lang="en-US" sz="4400" dirty="0" smtClean="0"/>
              <a:t>Kidding</a:t>
            </a:r>
            <a:endParaRPr lang="en-US" sz="4400" dirty="0"/>
          </a:p>
        </p:txBody>
      </p:sp>
      <p:sp>
        <p:nvSpPr>
          <p:cNvPr id="20483" name="Content Placeholder 2"/>
          <p:cNvSpPr>
            <a:spLocks noGrp="1"/>
          </p:cNvSpPr>
          <p:nvPr>
            <p:ph sz="quarter" idx="13"/>
          </p:nvPr>
        </p:nvSpPr>
        <p:spPr>
          <a:xfrm>
            <a:off x="152400" y="1524000"/>
            <a:ext cx="3581400" cy="4025900"/>
          </a:xfrm>
        </p:spPr>
        <p:txBody>
          <a:bodyPr/>
          <a:lstStyle/>
          <a:p>
            <a:r>
              <a:rPr lang="en-US" sz="3200" smtClean="0"/>
              <a:t>Act of giving birth in goats</a:t>
            </a:r>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752600"/>
            <a:ext cx="51054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400" dirty="0" smtClean="0"/>
              <a:t>Mohair</a:t>
            </a:r>
            <a:endParaRPr lang="en-US" sz="4400" dirty="0"/>
          </a:p>
        </p:txBody>
      </p:sp>
      <p:sp>
        <p:nvSpPr>
          <p:cNvPr id="21507" name="Content Placeholder 2"/>
          <p:cNvSpPr>
            <a:spLocks noGrp="1"/>
          </p:cNvSpPr>
          <p:nvPr>
            <p:ph sz="quarter" idx="13"/>
          </p:nvPr>
        </p:nvSpPr>
        <p:spPr>
          <a:xfrm>
            <a:off x="533400" y="1470025"/>
            <a:ext cx="3657600" cy="3876675"/>
          </a:xfrm>
        </p:spPr>
        <p:txBody>
          <a:bodyPr/>
          <a:lstStyle/>
          <a:p>
            <a:r>
              <a:rPr lang="en-US" sz="3200" smtClean="0"/>
              <a:t>The fiber of an Angora goat</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52600"/>
            <a:ext cx="441483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rban Pop">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1330</TotalTime>
  <Words>1287</Words>
  <Application>Microsoft Office PowerPoint</Application>
  <PresentationFormat>On-screen Show (4:3)</PresentationFormat>
  <Paragraphs>203</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Gill Sans MT</vt:lpstr>
      <vt:lpstr>Arial</vt:lpstr>
      <vt:lpstr>Wingdings 3</vt:lpstr>
      <vt:lpstr>Calibri</vt:lpstr>
      <vt:lpstr>Urban Pop</vt:lpstr>
      <vt:lpstr>PowerPoint Presentation</vt:lpstr>
      <vt:lpstr>Objectives</vt:lpstr>
      <vt:lpstr>Terminology</vt:lpstr>
      <vt:lpstr>Buck</vt:lpstr>
      <vt:lpstr>Doe/Nanny</vt:lpstr>
      <vt:lpstr>Wether</vt:lpstr>
      <vt:lpstr>Kid</vt:lpstr>
      <vt:lpstr>Kidding</vt:lpstr>
      <vt:lpstr>Mohair</vt:lpstr>
      <vt:lpstr>Flock</vt:lpstr>
      <vt:lpstr>Chevon</vt:lpstr>
      <vt:lpstr>Breeds</vt:lpstr>
      <vt:lpstr>Angora</vt:lpstr>
      <vt:lpstr>South African Boer</vt:lpstr>
      <vt:lpstr>Spanish Goat</vt:lpstr>
      <vt:lpstr>LaMancha</vt:lpstr>
      <vt:lpstr>Saanen</vt:lpstr>
      <vt:lpstr>Nubian</vt:lpstr>
      <vt:lpstr>Management Practices</vt:lpstr>
      <vt:lpstr>Methods of Identification</vt:lpstr>
      <vt:lpstr>Tattoo</vt:lpstr>
      <vt:lpstr>Ear tag</vt:lpstr>
      <vt:lpstr>Facility Size</vt:lpstr>
      <vt:lpstr>Trimming Hooves</vt:lpstr>
      <vt:lpstr>Trimming Tools</vt:lpstr>
      <vt:lpstr>Exercise</vt:lpstr>
      <vt:lpstr>Exercise Techniques</vt:lpstr>
      <vt:lpstr>Feeding and Nutrition</vt:lpstr>
      <vt:lpstr>Type of Feed</vt:lpstr>
      <vt:lpstr>Amount of feed</vt:lpstr>
      <vt:lpstr>How to feed </vt:lpstr>
      <vt:lpstr>Water</vt:lpstr>
      <vt:lpstr>Minerals</vt:lpstr>
      <vt:lpstr>Animal Behavior</vt:lpstr>
      <vt:lpstr>Herd dynamics</vt:lpstr>
      <vt:lpstr>Sneezing</vt:lpstr>
      <vt:lpstr>Moving goats</vt:lpstr>
      <vt:lpstr>Head-butting and pushing</vt:lpstr>
      <vt:lpstr>Ingestive Behavior</vt:lpstr>
      <vt:lpstr>Epimeletic behavior </vt:lpstr>
      <vt:lpstr> Et-Epimeletic Behavior  (Care-seeking) </vt:lpstr>
      <vt:lpstr>Shelter seeking behavior</vt:lpstr>
      <vt:lpstr>Animal Growth and Development</vt:lpstr>
      <vt:lpstr>Measures of Growth</vt:lpstr>
      <vt:lpstr>Efficiency of Growth</vt:lpstr>
      <vt:lpstr>Puberty and Gestation</vt:lpstr>
      <vt:lpstr>Animal Health</vt:lpstr>
      <vt:lpstr>Urinary Calculi</vt:lpstr>
      <vt:lpstr>Caprine Arthritis Encephalitis Syndrome (CAE)</vt:lpstr>
      <vt:lpstr>Enterotoxemia  (Over-eating disease)</vt:lpstr>
      <vt:lpstr>Coccidiosis</vt:lpstr>
      <vt:lpstr>Evaluation</vt:lpstr>
      <vt:lpstr>Genetics</vt:lpstr>
      <vt:lpstr>Conformation </vt:lpstr>
      <vt:lpstr>Cull </vt:lpstr>
      <vt:lpstr>Conformation</vt:lpstr>
      <vt:lpstr>References</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Ljlab</dc:creator>
  <cp:lastModifiedBy>VHardy</cp:lastModifiedBy>
  <cp:revision>86</cp:revision>
  <dcterms:created xsi:type="dcterms:W3CDTF">2011-10-27T15:54:47Z</dcterms:created>
  <dcterms:modified xsi:type="dcterms:W3CDTF">2012-01-30T18:38:57Z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0008007c23000000000001024120</vt:lpwstr>
  </property>
</Properties>
</file>