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83" r:id="rId7"/>
    <p:sldId id="261" r:id="rId8"/>
    <p:sldId id="282" r:id="rId9"/>
    <p:sldId id="262" r:id="rId10"/>
    <p:sldId id="263" r:id="rId11"/>
    <p:sldId id="264" r:id="rId12"/>
    <p:sldId id="265" r:id="rId13"/>
    <p:sldId id="266" r:id="rId14"/>
    <p:sldId id="274" r:id="rId15"/>
    <p:sldId id="275" r:id="rId16"/>
    <p:sldId id="276" r:id="rId17"/>
    <p:sldId id="267" r:id="rId18"/>
    <p:sldId id="284" r:id="rId19"/>
    <p:sldId id="285" r:id="rId20"/>
    <p:sldId id="287" r:id="rId21"/>
    <p:sldId id="286" r:id="rId22"/>
    <p:sldId id="294" r:id="rId23"/>
    <p:sldId id="288" r:id="rId24"/>
    <p:sldId id="289" r:id="rId25"/>
    <p:sldId id="290" r:id="rId26"/>
    <p:sldId id="291" r:id="rId27"/>
    <p:sldId id="292" r:id="rId28"/>
    <p:sldId id="293" r:id="rId29"/>
    <p:sldId id="300" r:id="rId30"/>
    <p:sldId id="301" r:id="rId31"/>
    <p:sldId id="302" r:id="rId32"/>
    <p:sldId id="311" r:id="rId33"/>
    <p:sldId id="305" r:id="rId34"/>
    <p:sldId id="303" r:id="rId35"/>
    <p:sldId id="308" r:id="rId36"/>
    <p:sldId id="312" r:id="rId37"/>
    <p:sldId id="314" r:id="rId38"/>
    <p:sldId id="315" r:id="rId39"/>
    <p:sldId id="277" r:id="rId40"/>
    <p:sldId id="268" r:id="rId41"/>
    <p:sldId id="269" r:id="rId42"/>
    <p:sldId id="270" r:id="rId43"/>
    <p:sldId id="296" r:id="rId44"/>
    <p:sldId id="295" r:id="rId45"/>
    <p:sldId id="271" r:id="rId46"/>
    <p:sldId id="297" r:id="rId47"/>
    <p:sldId id="272" r:id="rId48"/>
    <p:sldId id="298" r:id="rId49"/>
    <p:sldId id="273" r:id="rId50"/>
    <p:sldId id="299" r:id="rId51"/>
    <p:sldId id="310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60" y="8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F98C8-80C0-4E01-B6B0-4B0FCA1A589A}" type="datetimeFigureOut">
              <a:rPr lang="en-US" smtClean="0"/>
              <a:t>10/17/2013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E2D1409-5836-4187-B778-B7CC520FFFE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F98C8-80C0-4E01-B6B0-4B0FCA1A589A}" type="datetimeFigureOut">
              <a:rPr lang="en-US" smtClean="0"/>
              <a:t>10/17/2013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1409-5836-4187-B778-B7CC520FFFE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F98C8-80C0-4E01-B6B0-4B0FCA1A589A}" type="datetimeFigureOut">
              <a:rPr lang="en-US" smtClean="0"/>
              <a:t>10/17/2013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1409-5836-4187-B778-B7CC520FFFE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F98C8-80C0-4E01-B6B0-4B0FCA1A589A}" type="datetimeFigureOut">
              <a:rPr lang="en-US" smtClean="0"/>
              <a:t>10/17/2013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E2D1409-5836-4187-B778-B7CC520FFFE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F98C8-80C0-4E01-B6B0-4B0FCA1A589A}" type="datetimeFigureOut">
              <a:rPr lang="en-US" smtClean="0"/>
              <a:t>10/17/2013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1409-5836-4187-B778-B7CC520FFFE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F98C8-80C0-4E01-B6B0-4B0FCA1A589A}" type="datetimeFigureOut">
              <a:rPr lang="en-US" smtClean="0"/>
              <a:t>10/17/2013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1409-5836-4187-B778-B7CC520FFFE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F98C8-80C0-4E01-B6B0-4B0FCA1A589A}" type="datetimeFigureOut">
              <a:rPr lang="en-US" smtClean="0"/>
              <a:t>10/17/2013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E2D1409-5836-4187-B778-B7CC520FFFE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F98C8-80C0-4E01-B6B0-4B0FCA1A589A}" type="datetimeFigureOut">
              <a:rPr lang="en-US" smtClean="0"/>
              <a:t>10/17/2013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1409-5836-4187-B778-B7CC520FFFE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F98C8-80C0-4E01-B6B0-4B0FCA1A589A}" type="datetimeFigureOut">
              <a:rPr lang="en-US" smtClean="0"/>
              <a:t>10/17/2013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1409-5836-4187-B778-B7CC520FFFE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F98C8-80C0-4E01-B6B0-4B0FCA1A589A}" type="datetimeFigureOut">
              <a:rPr lang="en-US" smtClean="0"/>
              <a:t>10/17/2013</a:t>
            </a:fld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1409-5836-4187-B778-B7CC520FFFE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F98C8-80C0-4E01-B6B0-4B0FCA1A589A}" type="datetimeFigureOut">
              <a:rPr lang="en-US" smtClean="0"/>
              <a:t>10/17/2013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1409-5836-4187-B778-B7CC520FFFE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5DF98C8-80C0-4E01-B6B0-4B0FCA1A589A}" type="datetimeFigureOut">
              <a:rPr lang="en-US" smtClean="0"/>
              <a:t>10/17/2013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E2D1409-5836-4187-B778-B7CC520FFFE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www.youtube.com/watch?v=stvnGYcKz60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://www.youtube.com/watch?v=n3la8KBYDzY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://www.youtube.com/watch?v=J538n44UPmA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://www.youtube.com/watch?v=sDQwSBVPin8&amp;oref=http://www.youtube.com/watch?v%3DsDQwSBVPin8&amp;has_verified=1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lchuckvet.com/articles/handling-of-frozen-stallion-semen" TargetMode="External"/><Relationship Id="rId2" Type="http://schemas.openxmlformats.org/officeDocument/2006/relationships/hyperlink" Target="http://aces.nmsu.edu/pubs/_d/d-303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oatworld.com/articles/ai/ai.s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219200"/>
            <a:ext cx="8458200" cy="1222375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/>
              <a:t>Estrus Detection and Artificial Insemination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21047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8382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Methods of Estrus Detection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449" y="1371600"/>
            <a:ext cx="4800600" cy="4892883"/>
          </a:xfrm>
        </p:spPr>
        <p:txBody>
          <a:bodyPr/>
          <a:lstStyle/>
          <a:p>
            <a:r>
              <a:rPr lang="en-US" dirty="0" smtClean="0"/>
              <a:t>Visual inspection</a:t>
            </a:r>
          </a:p>
          <a:p>
            <a:pPr lvl="1"/>
            <a:r>
              <a:rPr lang="en-US" dirty="0" smtClean="0"/>
              <a:t>30 minutes morning and evening</a:t>
            </a:r>
          </a:p>
          <a:p>
            <a:pPr lvl="1"/>
            <a:r>
              <a:rPr lang="en-US" dirty="0" smtClean="0"/>
              <a:t>Standing to be mounted</a:t>
            </a:r>
          </a:p>
          <a:p>
            <a:pPr lvl="1"/>
            <a:r>
              <a:rPr lang="en-US" dirty="0" smtClean="0"/>
              <a:t>Mounting other animals</a:t>
            </a:r>
          </a:p>
          <a:p>
            <a:pPr lvl="1"/>
            <a:r>
              <a:rPr lang="en-US" dirty="0" smtClean="0"/>
              <a:t>Swollen vulva</a:t>
            </a:r>
          </a:p>
          <a:p>
            <a:pPr lvl="1"/>
            <a:r>
              <a:rPr lang="en-US" dirty="0" smtClean="0"/>
              <a:t>Mucus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852" y="4038600"/>
            <a:ext cx="3276600" cy="21494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163" y="1371600"/>
            <a:ext cx="3149290" cy="206593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703163" y="3455659"/>
            <a:ext cx="314928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Swollen Vulva</a:t>
            </a:r>
            <a:endParaRPr lang="en-US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75853" y="6188049"/>
            <a:ext cx="32766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Mucus</a:t>
            </a:r>
            <a:endParaRPr lang="en-US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943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Methods of Estrus Detection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4572000" cy="3849346"/>
          </a:xfrm>
        </p:spPr>
        <p:txBody>
          <a:bodyPr/>
          <a:lstStyle/>
          <a:p>
            <a:r>
              <a:rPr lang="en-US" sz="3600" dirty="0" smtClean="0"/>
              <a:t>Teaser animals</a:t>
            </a:r>
          </a:p>
          <a:p>
            <a:pPr lvl="1"/>
            <a:r>
              <a:rPr lang="en-US" sz="3200" dirty="0" smtClean="0"/>
              <a:t>Surgically altered</a:t>
            </a:r>
          </a:p>
          <a:p>
            <a:pPr lvl="2"/>
            <a:r>
              <a:rPr lang="en-US" sz="2800" dirty="0" smtClean="0"/>
              <a:t>Vasectomized</a:t>
            </a:r>
          </a:p>
          <a:p>
            <a:pPr lvl="2"/>
            <a:r>
              <a:rPr lang="en-US" sz="2800" dirty="0" smtClean="0"/>
              <a:t>Gomer bull</a:t>
            </a:r>
          </a:p>
          <a:p>
            <a:pPr lvl="1"/>
            <a:r>
              <a:rPr lang="en-US" sz="3200" dirty="0" smtClean="0"/>
              <a:t>Androgenized cows or steers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283" y="1828800"/>
            <a:ext cx="4382317" cy="291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18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Methods of Estrus Detection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Marker Aids</a:t>
            </a:r>
          </a:p>
          <a:p>
            <a:pPr lvl="1"/>
            <a:r>
              <a:rPr lang="en-US" dirty="0" smtClean="0"/>
              <a:t>Chinball marker</a:t>
            </a:r>
          </a:p>
          <a:p>
            <a:pPr lvl="1"/>
            <a:r>
              <a:rPr lang="en-US" dirty="0" smtClean="0"/>
              <a:t>Heat-Mount detectors (i.e. K-Mar patches)</a:t>
            </a:r>
          </a:p>
          <a:p>
            <a:pPr lvl="1"/>
            <a:r>
              <a:rPr lang="en-US" dirty="0" smtClean="0"/>
              <a:t>Chalk or paint tail head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962400"/>
            <a:ext cx="1851950" cy="1917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025900"/>
            <a:ext cx="2387600" cy="1790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0" y="3991303"/>
            <a:ext cx="28575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46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Considerations of Estrus Detection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525963"/>
          </a:xfrm>
        </p:spPr>
        <p:txBody>
          <a:bodyPr/>
          <a:lstStyle/>
          <a:p>
            <a:r>
              <a:rPr lang="en-US" dirty="0" smtClean="0"/>
              <a:t>Cost</a:t>
            </a:r>
          </a:p>
          <a:p>
            <a:r>
              <a:rPr lang="en-US" dirty="0" smtClean="0"/>
              <a:t>Time and Labor</a:t>
            </a:r>
          </a:p>
          <a:p>
            <a:r>
              <a:rPr lang="en-US" dirty="0" smtClean="0"/>
              <a:t>Ability of male to achieve intromission</a:t>
            </a:r>
          </a:p>
          <a:p>
            <a:r>
              <a:rPr lang="en-US" sz="3600" b="1" dirty="0" smtClean="0"/>
              <a:t>Proper Heat Detection is Critical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01565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475" y="1447800"/>
            <a:ext cx="8686800" cy="1184825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/>
              <a:t>Artificial Insemination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407113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History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1780- First successful AI in dog - Italy</a:t>
            </a:r>
          </a:p>
          <a:p>
            <a:r>
              <a:rPr lang="en-US" dirty="0" smtClean="0"/>
              <a:t>1900- Use of AI in horses - Russia</a:t>
            </a:r>
          </a:p>
          <a:p>
            <a:r>
              <a:rPr lang="en-US" dirty="0" smtClean="0"/>
              <a:t>1938- First AI co-op for bull semen in US - Rutgers University</a:t>
            </a:r>
          </a:p>
          <a:p>
            <a:r>
              <a:rPr lang="en-US" dirty="0" smtClean="0"/>
              <a:t>1948- 3% of dairy cows bred by AI in the US</a:t>
            </a:r>
          </a:p>
          <a:p>
            <a:r>
              <a:rPr lang="en-US" dirty="0" smtClean="0"/>
              <a:t>1957- American Breeder Service began to use liquid nitrogen to freeze semen and store it in glass ampules</a:t>
            </a:r>
          </a:p>
        </p:txBody>
      </p:sp>
    </p:spTree>
    <p:extLst>
      <p:ext uri="{BB962C8B-B14F-4D97-AF65-F5344CB8AC3E}">
        <p14:creationId xmlns:p14="http://schemas.microsoft.com/office/powerpoint/2010/main" val="383187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History Cont’d.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1972</a:t>
            </a:r>
          </a:p>
          <a:p>
            <a:pPr lvl="1"/>
            <a:r>
              <a:rPr lang="en-US" dirty="0" smtClean="0"/>
              <a:t>AI </a:t>
            </a:r>
            <a:r>
              <a:rPr lang="en-US" dirty="0"/>
              <a:t>organization began using plastic straws for storing semen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Smaller </a:t>
            </a:r>
            <a:r>
              <a:rPr lang="en-US" dirty="0"/>
              <a:t>in size for more efficient storage and less volume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Easier </a:t>
            </a:r>
            <a:r>
              <a:rPr lang="en-US" dirty="0"/>
              <a:t>to thaw and control temperature. </a:t>
            </a:r>
            <a:endParaRPr lang="en-US" dirty="0" smtClean="0"/>
          </a:p>
          <a:p>
            <a:pPr lvl="1"/>
            <a:r>
              <a:rPr lang="en-US" dirty="0" smtClean="0"/>
              <a:t>Increase thawing rate</a:t>
            </a:r>
          </a:p>
          <a:p>
            <a:pPr lvl="1"/>
            <a:r>
              <a:rPr lang="en-US" dirty="0" smtClean="0"/>
              <a:t>Increase surface area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39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88265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Artificial Insemination</a:t>
            </a:r>
            <a:endParaRPr lang="en-US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81444" y="1143000"/>
            <a:ext cx="4290556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Advantages</a:t>
            </a:r>
            <a:endParaRPr lang="en-US" sz="2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xfrm>
            <a:off x="4645025" y="1143000"/>
            <a:ext cx="4292241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Disadvantages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228600" y="1905000"/>
            <a:ext cx="4290556" cy="39417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Genetic improvement through increased use of superior sires</a:t>
            </a:r>
          </a:p>
          <a:p>
            <a:r>
              <a:rPr lang="en-US" sz="2800" dirty="0" smtClean="0"/>
              <a:t>Disease control</a:t>
            </a:r>
          </a:p>
          <a:p>
            <a:r>
              <a:rPr lang="en-US" sz="2800" dirty="0" smtClean="0"/>
              <a:t>Improving record keeping</a:t>
            </a:r>
          </a:p>
          <a:p>
            <a:r>
              <a:rPr lang="en-US" sz="2800" dirty="0" smtClean="0"/>
              <a:t>Eliminates need for keeping bulls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8730" y="1905000"/>
            <a:ext cx="4288536" cy="39417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Time required to detect estrus</a:t>
            </a:r>
          </a:p>
          <a:p>
            <a:r>
              <a:rPr lang="en-US" sz="2800" dirty="0" smtClean="0"/>
              <a:t>Percent of cows in estrus during breeding season</a:t>
            </a:r>
          </a:p>
          <a:p>
            <a:r>
              <a:rPr lang="en-US" sz="2800" dirty="0" smtClean="0"/>
              <a:t>Trained personnel required</a:t>
            </a:r>
          </a:p>
          <a:p>
            <a:r>
              <a:rPr lang="en-US" sz="2800" dirty="0" smtClean="0"/>
              <a:t>Overuse of inferior bulls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8923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Major steps of artificial insemination</a:t>
            </a:r>
            <a:endParaRPr lang="en-US" sz="44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1554162"/>
            <a:ext cx="8839200" cy="4694238"/>
          </a:xfrm>
        </p:spPr>
        <p:txBody>
          <a:bodyPr/>
          <a:lstStyle/>
          <a:p>
            <a:r>
              <a:rPr lang="en-US" dirty="0" smtClean="0"/>
              <a:t>Collection of sperm for the male</a:t>
            </a:r>
          </a:p>
          <a:p>
            <a:r>
              <a:rPr lang="en-US" dirty="0" smtClean="0"/>
              <a:t>Preservation and extension of sperm</a:t>
            </a:r>
          </a:p>
          <a:p>
            <a:r>
              <a:rPr lang="en-US" dirty="0" smtClean="0"/>
              <a:t>Insemination of the female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"/>
          <a:stretch/>
        </p:blipFill>
        <p:spPr bwMode="auto">
          <a:xfrm>
            <a:off x="2081458" y="3505200"/>
            <a:ext cx="4713854" cy="3163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567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Collection of semen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4572000"/>
          </a:xfrm>
        </p:spPr>
        <p:txBody>
          <a:bodyPr/>
          <a:lstStyle/>
          <a:p>
            <a:r>
              <a:rPr lang="en-US" dirty="0" smtClean="0"/>
              <a:t>Artificial vagina</a:t>
            </a:r>
          </a:p>
          <a:p>
            <a:pPr lvl="1"/>
            <a:r>
              <a:rPr lang="en-US" sz="3200" dirty="0" smtClean="0"/>
              <a:t>Device that simulates vaginal conditions of a female in estrus </a:t>
            </a:r>
          </a:p>
          <a:p>
            <a:r>
              <a:rPr lang="en-US" dirty="0" smtClean="0"/>
              <a:t>Electro ejaculation </a:t>
            </a:r>
          </a:p>
          <a:p>
            <a:pPr lvl="1"/>
            <a:r>
              <a:rPr lang="en-US" sz="3200" dirty="0" smtClean="0"/>
              <a:t>Electrical stimulation of the accessory sex glands and pelvic urethra resulting in ejaculation.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3101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0475" y="2438400"/>
            <a:ext cx="8686800" cy="1184825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/>
              <a:t>Key Terms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6418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Design of Artificial Vagina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 a suitable environment for simulation of the glans penis</a:t>
            </a:r>
          </a:p>
          <a:p>
            <a:r>
              <a:rPr lang="en-US" dirty="0" smtClean="0"/>
              <a:t>Provide an environment that prevents damage to the penis</a:t>
            </a:r>
          </a:p>
          <a:p>
            <a:r>
              <a:rPr lang="en-US" dirty="0" smtClean="0"/>
              <a:t>Provide an environment that maximizes sperm recovery and minimizes sperm insult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63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Artificial Vaginas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Consist of an outer casing fashioned of reinforced rubber and a liner that is usually rubber and can be lubricated</a:t>
            </a:r>
          </a:p>
          <a:p>
            <a:r>
              <a:rPr lang="en-US" dirty="0" smtClean="0"/>
              <a:t>Temperature and pressure are controlled by the water placed between the liner and the casing</a:t>
            </a:r>
          </a:p>
          <a:p>
            <a:r>
              <a:rPr lang="en-US" dirty="0" smtClean="0"/>
              <a:t>One end of the AV is attached to a funnel that is  attached to a semen vessel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48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94484" y="6163621"/>
            <a:ext cx="393011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Horse - Missouri Style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463" y="1433654"/>
            <a:ext cx="4662319" cy="46623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369" y="1869928"/>
            <a:ext cx="5712508" cy="38101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876" y="1466945"/>
            <a:ext cx="4682208" cy="4682208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906" y="1447800"/>
            <a:ext cx="5715000" cy="466725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603" y="1905000"/>
            <a:ext cx="5717606" cy="38060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Types of Artificial Vaginas</a:t>
            </a:r>
            <a:endParaRPr lang="en-US" sz="4400" dirty="0"/>
          </a:p>
        </p:txBody>
      </p:sp>
      <p:sp>
        <p:nvSpPr>
          <p:cNvPr id="10" name="Rectangle 9"/>
          <p:cNvSpPr/>
          <p:nvPr/>
        </p:nvSpPr>
        <p:spPr>
          <a:xfrm>
            <a:off x="1716228" y="6163621"/>
            <a:ext cx="571038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Boar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28076" y="6149153"/>
            <a:ext cx="460600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Bull AV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76400" y="6163620"/>
            <a:ext cx="575021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Ram AV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31678" y="6149153"/>
            <a:ext cx="442345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Horse AV- Colorado Style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445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0" grpId="0"/>
      <p:bldP spid="10" grpId="1"/>
      <p:bldP spid="11" grpId="0"/>
      <p:bldP spid="11" grpId="1"/>
      <p:bldP spid="12" grpId="0"/>
      <p:bldP spid="12" grpId="1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Electro ejaculation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Generally used in males of high genetic value that cannot physically perform mounting and ejaculation.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505200"/>
            <a:ext cx="63500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02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Preservation and extension of sperm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Immediately after collection, the following is needed:</a:t>
            </a:r>
          </a:p>
          <a:p>
            <a:pPr lvl="1"/>
            <a:r>
              <a:rPr lang="en-US" dirty="0" smtClean="0"/>
              <a:t>Ejaculate volume</a:t>
            </a:r>
          </a:p>
          <a:p>
            <a:pPr lvl="1"/>
            <a:r>
              <a:rPr lang="en-US" dirty="0" smtClean="0"/>
              <a:t>Concentration of spermatozoa in the ejaculate</a:t>
            </a:r>
          </a:p>
          <a:p>
            <a:pPr lvl="1"/>
            <a:r>
              <a:rPr lang="en-US" dirty="0" smtClean="0"/>
              <a:t>Percentage of motile sperm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345571"/>
            <a:ext cx="4762500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319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Evaluation of Semen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47801"/>
            <a:ext cx="8915400" cy="28193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Total number of sperm in the ejaculate determines the number of insemination doses within each ejaculate.</a:t>
            </a:r>
          </a:p>
          <a:p>
            <a:r>
              <a:rPr lang="en-US" sz="2800" dirty="0" smtClean="0"/>
              <a:t>Good quality - </a:t>
            </a:r>
            <a:r>
              <a:rPr lang="en-US" sz="2800" dirty="0"/>
              <a:t>60% or </a:t>
            </a:r>
            <a:r>
              <a:rPr lang="en-US" sz="2800" dirty="0" smtClean="0"/>
              <a:t>more motile sperm </a:t>
            </a:r>
          </a:p>
          <a:p>
            <a:r>
              <a:rPr lang="en-US" sz="2800" dirty="0" smtClean="0"/>
              <a:t>Less than 50% motile sperm may be discarded especially if the sperm will be frozen</a:t>
            </a:r>
            <a:endParaRPr lang="en-US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014789"/>
            <a:ext cx="350520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867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Determining number of doses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54162"/>
            <a:ext cx="8915400" cy="5075238"/>
          </a:xfrm>
        </p:spPr>
        <p:txBody>
          <a:bodyPr>
            <a:normAutofit fontScale="85000" lnSpcReduction="10000"/>
          </a:bodyPr>
          <a:lstStyle/>
          <a:p>
            <a:r>
              <a:rPr lang="en-US" sz="3300" dirty="0" smtClean="0"/>
              <a:t>Determination of doses for good quality sperm:</a:t>
            </a:r>
          </a:p>
          <a:p>
            <a:pPr lvl="1"/>
            <a:r>
              <a:rPr lang="en-US" sz="3300" dirty="0" smtClean="0"/>
              <a:t>Ejaculate volume: 6ml</a:t>
            </a:r>
          </a:p>
          <a:p>
            <a:pPr lvl="1"/>
            <a:r>
              <a:rPr lang="en-US" sz="3300" dirty="0" smtClean="0"/>
              <a:t>Sperm concentration: 1.0 x 10</a:t>
            </a:r>
            <a:r>
              <a:rPr lang="en-US" sz="3300" baseline="30000" dirty="0" smtClean="0"/>
              <a:t>9</a:t>
            </a:r>
            <a:r>
              <a:rPr lang="en-US" sz="3300" dirty="0" smtClean="0"/>
              <a:t> sperm/ml (1 billion)</a:t>
            </a:r>
          </a:p>
          <a:p>
            <a:pPr lvl="1"/>
            <a:r>
              <a:rPr lang="en-US" sz="3300" dirty="0" smtClean="0"/>
              <a:t>Total sperm in ejaculate: 6ml x </a:t>
            </a:r>
            <a:r>
              <a:rPr lang="en-US" sz="3300" dirty="0"/>
              <a:t>1.0 x 10</a:t>
            </a:r>
            <a:r>
              <a:rPr lang="en-US" sz="3300" baseline="30000" dirty="0"/>
              <a:t>9</a:t>
            </a:r>
            <a:r>
              <a:rPr lang="en-US" sz="3300" dirty="0"/>
              <a:t> </a:t>
            </a:r>
            <a:r>
              <a:rPr lang="en-US" sz="3300" dirty="0" smtClean="0"/>
              <a:t>sperm/ml = 6 x 10</a:t>
            </a:r>
            <a:r>
              <a:rPr lang="en-US" sz="3300" baseline="30000" dirty="0" smtClean="0"/>
              <a:t>9 </a:t>
            </a:r>
            <a:r>
              <a:rPr lang="en-US" sz="3300" dirty="0" smtClean="0"/>
              <a:t> (6 billion)</a:t>
            </a:r>
          </a:p>
          <a:p>
            <a:pPr lvl="1"/>
            <a:r>
              <a:rPr lang="en-US" sz="3300" dirty="0" smtClean="0"/>
              <a:t>Progressive motility: 70%</a:t>
            </a:r>
          </a:p>
          <a:p>
            <a:pPr lvl="1"/>
            <a:r>
              <a:rPr lang="en-US" sz="3300" dirty="0" smtClean="0"/>
              <a:t>Total motile sperm: 6.0 x 10</a:t>
            </a:r>
            <a:r>
              <a:rPr lang="en-US" sz="3300" baseline="30000" dirty="0" smtClean="0"/>
              <a:t>9</a:t>
            </a:r>
            <a:r>
              <a:rPr lang="en-US" sz="3300" dirty="0" smtClean="0"/>
              <a:t> x 0.7= 4.2x 10</a:t>
            </a:r>
            <a:r>
              <a:rPr lang="en-US" sz="3300" baseline="30000" dirty="0" smtClean="0"/>
              <a:t>9 </a:t>
            </a:r>
            <a:r>
              <a:rPr lang="en-US" sz="3300" dirty="0" smtClean="0"/>
              <a:t> motile sperm/ejaculate</a:t>
            </a:r>
          </a:p>
          <a:p>
            <a:pPr lvl="1"/>
            <a:r>
              <a:rPr lang="en-US" sz="3300" dirty="0" smtClean="0"/>
              <a:t>Desired Concentration: 15 x 10</a:t>
            </a:r>
            <a:r>
              <a:rPr lang="en-US" sz="3300" baseline="30000" dirty="0" smtClean="0"/>
              <a:t>6</a:t>
            </a:r>
            <a:r>
              <a:rPr lang="en-US" sz="3300" dirty="0" smtClean="0"/>
              <a:t> / dose                     (1 insemination)</a:t>
            </a:r>
          </a:p>
          <a:p>
            <a:pPr lvl="1"/>
            <a:r>
              <a:rPr lang="en-US" sz="3300" dirty="0" smtClean="0"/>
              <a:t>Number of doses: 4.2 x 10</a:t>
            </a:r>
            <a:r>
              <a:rPr lang="en-US" sz="3300" baseline="30000" dirty="0" smtClean="0"/>
              <a:t>9</a:t>
            </a:r>
            <a:r>
              <a:rPr lang="en-US" sz="3300" dirty="0" smtClean="0"/>
              <a:t> / 15 x 10</a:t>
            </a:r>
            <a:r>
              <a:rPr lang="en-US" sz="3300" baseline="30000" dirty="0" smtClean="0"/>
              <a:t>6 </a:t>
            </a:r>
            <a:r>
              <a:rPr lang="en-US" sz="3300" dirty="0" smtClean="0"/>
              <a:t> = 280 doses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200091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Extenders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1"/>
            <a:ext cx="8915400" cy="3200399"/>
          </a:xfrm>
        </p:spPr>
        <p:txBody>
          <a:bodyPr/>
          <a:lstStyle/>
          <a:p>
            <a:r>
              <a:rPr lang="en-US" dirty="0" smtClean="0"/>
              <a:t>Sperm must be preserved in order to inseminate females over a extended period of time.</a:t>
            </a:r>
          </a:p>
          <a:p>
            <a:r>
              <a:rPr lang="en-US" dirty="0" smtClean="0"/>
              <a:t>Extender - the solution in which spermatozoa are diluted </a:t>
            </a:r>
          </a:p>
          <a:p>
            <a:pPr lvl="1"/>
            <a:r>
              <a:rPr lang="en-US" dirty="0" smtClean="0"/>
              <a:t>“extends” the number of sperm and their functional life.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9" y="4267200"/>
            <a:ext cx="3165141" cy="229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452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Good Seminal Extenders must: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4525963"/>
          </a:xfrm>
        </p:spPr>
        <p:txBody>
          <a:bodyPr/>
          <a:lstStyle/>
          <a:p>
            <a:r>
              <a:rPr lang="en-US" dirty="0" smtClean="0"/>
              <a:t>Be isotonic</a:t>
            </a:r>
          </a:p>
          <a:p>
            <a:r>
              <a:rPr lang="en-US" dirty="0" smtClean="0"/>
              <a:t>Be good buffers</a:t>
            </a:r>
          </a:p>
          <a:p>
            <a:r>
              <a:rPr lang="en-US" dirty="0" smtClean="0"/>
              <a:t>Minimize cold damage</a:t>
            </a:r>
          </a:p>
          <a:p>
            <a:r>
              <a:rPr lang="en-US" dirty="0" smtClean="0"/>
              <a:t>Provide appropriate nutrients</a:t>
            </a:r>
          </a:p>
          <a:p>
            <a:r>
              <a:rPr lang="en-US" dirty="0" smtClean="0"/>
              <a:t>Prevent microbial growth</a:t>
            </a:r>
          </a:p>
          <a:p>
            <a:r>
              <a:rPr lang="en-US" dirty="0" smtClean="0"/>
              <a:t>Maintain viability</a:t>
            </a:r>
          </a:p>
          <a:p>
            <a:r>
              <a:rPr lang="en-US" dirty="0" smtClean="0"/>
              <a:t>Be relatively low in cost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70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Handling and storing semen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54162"/>
            <a:ext cx="4876800" cy="4999038"/>
          </a:xfrm>
        </p:spPr>
        <p:txBody>
          <a:bodyPr/>
          <a:lstStyle/>
          <a:p>
            <a:r>
              <a:rPr lang="en-US" dirty="0" smtClean="0"/>
              <a:t>Improper handling and storing of semen may kill the sperm in the sample</a:t>
            </a:r>
          </a:p>
          <a:p>
            <a:r>
              <a:rPr lang="en-US" dirty="0" smtClean="0"/>
              <a:t>Each species of livestock has different criteria for handling and storing semen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76400"/>
            <a:ext cx="33528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41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Natural Insemination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Deposition of semen by a male into the reproductive tract of a receptive female under normal body conditions and environment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276600"/>
            <a:ext cx="51435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2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Swine Liquid Semen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763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Liquid semen should be maintained at 64°F for maximum fertility</a:t>
            </a:r>
          </a:p>
          <a:p>
            <a:pPr lvl="1"/>
            <a:r>
              <a:rPr lang="en-US" dirty="0" smtClean="0"/>
              <a:t>Maintains good fertility for 5 - 7 days at this temperature</a:t>
            </a:r>
          </a:p>
          <a:p>
            <a:r>
              <a:rPr lang="en-US" dirty="0" smtClean="0"/>
              <a:t>Re-evaluate semen if the temperature deviates from 50-80°F or is stored longer than 5 days</a:t>
            </a:r>
          </a:p>
          <a:p>
            <a:r>
              <a:rPr lang="en-US" dirty="0" smtClean="0"/>
              <a:t>Liquid semen comes ready to inseminate (no need to thaw)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96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Frozen Semen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54162"/>
            <a:ext cx="5181600" cy="48466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Stored in a liquid Nitrogen tank</a:t>
            </a:r>
          </a:p>
          <a:p>
            <a:r>
              <a:rPr lang="en-US" dirty="0" smtClean="0"/>
              <a:t>Can be stored for long periods of time </a:t>
            </a:r>
          </a:p>
          <a:p>
            <a:pPr lvl="1"/>
            <a:r>
              <a:rPr lang="en-US" dirty="0" smtClean="0"/>
              <a:t>The level of liquid Nitrogen should never drop below four inches </a:t>
            </a:r>
          </a:p>
          <a:p>
            <a:r>
              <a:rPr lang="en-US" dirty="0" smtClean="0"/>
              <a:t>Frozen semen needs to be thawed immediately prior to use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00200"/>
            <a:ext cx="3429000" cy="4570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453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Liquid nitrogen storage tank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0"/>
            <a:ext cx="4753551" cy="342900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133600"/>
            <a:ext cx="3733800" cy="3659124"/>
          </a:xfrm>
        </p:spPr>
      </p:pic>
    </p:spTree>
    <p:extLst>
      <p:ext uri="{BB962C8B-B14F-4D97-AF65-F5344CB8AC3E}">
        <p14:creationId xmlns:p14="http://schemas.microsoft.com/office/powerpoint/2010/main" val="45890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Retrieving Frozen Semen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47800"/>
            <a:ext cx="8915400" cy="5029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Quickly remove semen from canister to prevent damage</a:t>
            </a:r>
          </a:p>
          <a:p>
            <a:r>
              <a:rPr lang="en-US" sz="2800" dirty="0" smtClean="0"/>
              <a:t>Do no withdraw canister above the frost line </a:t>
            </a:r>
          </a:p>
          <a:p>
            <a:r>
              <a:rPr lang="en-US" sz="2800" dirty="0" smtClean="0"/>
              <a:t>If desired semen is not retrieved in a few seconds, lower the canister back into the liquid nitrogen for 30 seconds to cool completely</a:t>
            </a:r>
          </a:p>
          <a:p>
            <a:r>
              <a:rPr lang="en-US" sz="2800" dirty="0" smtClean="0"/>
              <a:t>Remove semen from the tank with forceps</a:t>
            </a:r>
          </a:p>
          <a:p>
            <a:r>
              <a:rPr lang="en-US" sz="2800" dirty="0" smtClean="0"/>
              <a:t>Keep semen out of direct sunlight</a:t>
            </a:r>
          </a:p>
          <a:p>
            <a:pPr lvl="1"/>
            <a:r>
              <a:rPr lang="en-US" dirty="0" smtClean="0"/>
              <a:t>ultraviolet </a:t>
            </a:r>
            <a:r>
              <a:rPr lang="en-US" dirty="0"/>
              <a:t>light has </a:t>
            </a:r>
            <a:r>
              <a:rPr lang="en-US" dirty="0" smtClean="0"/>
              <a:t>a spermicidal </a:t>
            </a:r>
            <a:r>
              <a:rPr lang="en-US" dirty="0"/>
              <a:t>effect. </a:t>
            </a:r>
            <a:endParaRPr lang="en-US" dirty="0" smtClean="0"/>
          </a:p>
          <a:p>
            <a:r>
              <a:rPr lang="en-US" sz="2800" dirty="0" smtClean="0"/>
              <a:t>Note the location of the semen in the tank before removing plug from tank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0421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296400" cy="838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thawing frozen swine semen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534400" cy="5715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Warm frozen extender to 68°F</a:t>
            </a:r>
          </a:p>
          <a:p>
            <a:r>
              <a:rPr lang="en-US" sz="2800" dirty="0" smtClean="0"/>
              <a:t>Remove one straw from the storage container and place </a:t>
            </a:r>
            <a:r>
              <a:rPr lang="en-US" sz="2800" dirty="0"/>
              <a:t>in a 122°F water </a:t>
            </a:r>
            <a:r>
              <a:rPr lang="en-US" sz="2800" dirty="0" smtClean="0"/>
              <a:t>bath for 45 seconds. </a:t>
            </a:r>
          </a:p>
          <a:p>
            <a:pPr marL="857250" lvl="1" indent="-457200"/>
            <a:r>
              <a:rPr lang="en-US" dirty="0" smtClean="0"/>
              <a:t>Do not hold the straw during this thaw period</a:t>
            </a:r>
          </a:p>
          <a:p>
            <a:r>
              <a:rPr lang="en-US" sz="2800" dirty="0"/>
              <a:t>Remove the straw from </a:t>
            </a:r>
            <a:r>
              <a:rPr lang="en-US" sz="2800" dirty="0" smtClean="0"/>
              <a:t>water </a:t>
            </a:r>
            <a:r>
              <a:rPr lang="en-US" sz="2800" dirty="0"/>
              <a:t>and dry thoroughly</a:t>
            </a:r>
          </a:p>
          <a:p>
            <a:r>
              <a:rPr lang="en-US" sz="2800" dirty="0"/>
              <a:t>Hold straw vertically and snip off the upper tip</a:t>
            </a:r>
          </a:p>
          <a:p>
            <a:r>
              <a:rPr lang="en-US" sz="2800" dirty="0"/>
              <a:t>Place sealed end over the open bottle of extender and snip to allow the semen to drain into the bottle</a:t>
            </a:r>
          </a:p>
          <a:p>
            <a:r>
              <a:rPr lang="en-US" sz="2800" dirty="0"/>
              <a:t>Rinse the straw by aspirating extender into the straw</a:t>
            </a:r>
          </a:p>
          <a:p>
            <a:pPr marL="857250" lvl="1" indent="-45720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9132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Thawing cattle semen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54162"/>
            <a:ext cx="8915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Place frozen semen in a 90° to 95°F water bath for at least 40 seconds</a:t>
            </a:r>
          </a:p>
          <a:p>
            <a:r>
              <a:rPr lang="en-US" dirty="0" smtClean="0"/>
              <a:t>Completely dry the semen straw after thawing </a:t>
            </a:r>
          </a:p>
          <a:p>
            <a:pPr lvl="1"/>
            <a:r>
              <a:rPr lang="en-US" dirty="0" smtClean="0"/>
              <a:t>Water is lethal to sperm</a:t>
            </a:r>
          </a:p>
          <a:p>
            <a:r>
              <a:rPr lang="en-US" dirty="0" smtClean="0"/>
              <a:t>Warm AI </a:t>
            </a:r>
            <a:r>
              <a:rPr lang="en-US" dirty="0"/>
              <a:t>gun </a:t>
            </a:r>
            <a:r>
              <a:rPr lang="en-US" dirty="0" smtClean="0"/>
              <a:t>to </a:t>
            </a:r>
            <a:r>
              <a:rPr lang="en-US" dirty="0"/>
              <a:t>avoid cold-shocking the semen.</a:t>
            </a:r>
          </a:p>
          <a:p>
            <a:r>
              <a:rPr lang="en-US" dirty="0"/>
              <a:t>Cut </a:t>
            </a:r>
            <a:r>
              <a:rPr lang="en-US" dirty="0" smtClean="0"/>
              <a:t>semen </a:t>
            </a:r>
            <a:r>
              <a:rPr lang="en-US" dirty="0"/>
              <a:t>straw at </a:t>
            </a:r>
            <a:r>
              <a:rPr lang="en-US" dirty="0" smtClean="0"/>
              <a:t>crimped </a:t>
            </a:r>
            <a:r>
              <a:rPr lang="en-US" dirty="0"/>
              <a:t>end, not </a:t>
            </a:r>
            <a:r>
              <a:rPr lang="en-US" dirty="0" smtClean="0"/>
              <a:t>the </a:t>
            </a:r>
            <a:r>
              <a:rPr lang="en-US" dirty="0"/>
              <a:t>end with the cotton plug.</a:t>
            </a:r>
          </a:p>
          <a:p>
            <a:r>
              <a:rPr lang="en-US" dirty="0"/>
              <a:t>Place a plastic sheath over </a:t>
            </a:r>
            <a:r>
              <a:rPr lang="en-US" dirty="0" smtClean="0"/>
              <a:t>straw </a:t>
            </a:r>
            <a:r>
              <a:rPr lang="en-US" dirty="0"/>
              <a:t>and gun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78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Thawing Horse Semen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54162"/>
            <a:ext cx="88392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Thaw semen in a 99°F water bath for 60 seconds</a:t>
            </a:r>
          </a:p>
          <a:p>
            <a:r>
              <a:rPr lang="en-US" dirty="0" smtClean="0"/>
              <a:t>Hold straw with long forceps and thaw in an upright position</a:t>
            </a:r>
          </a:p>
          <a:p>
            <a:r>
              <a:rPr lang="en-US" dirty="0" smtClean="0"/>
              <a:t>The air bubble in the center of the straw rising to the top indicates the semen is thawed</a:t>
            </a:r>
          </a:p>
          <a:p>
            <a:r>
              <a:rPr lang="en-US" dirty="0" smtClean="0"/>
              <a:t>Dry straw and </a:t>
            </a:r>
            <a:r>
              <a:rPr lang="en-US" dirty="0"/>
              <a:t>cut </a:t>
            </a:r>
            <a:r>
              <a:rPr lang="en-US" dirty="0" smtClean="0"/>
              <a:t>off the </a:t>
            </a:r>
            <a:r>
              <a:rPr lang="en-US" dirty="0"/>
              <a:t>ball </a:t>
            </a:r>
            <a:r>
              <a:rPr lang="en-US" dirty="0" smtClean="0"/>
              <a:t>end </a:t>
            </a:r>
            <a:endParaRPr lang="en-US" dirty="0"/>
          </a:p>
          <a:p>
            <a:r>
              <a:rPr lang="en-US" dirty="0"/>
              <a:t>Cut </a:t>
            </a:r>
            <a:r>
              <a:rPr lang="en-US" dirty="0" smtClean="0"/>
              <a:t>other end </a:t>
            </a:r>
            <a:r>
              <a:rPr lang="en-US" dirty="0"/>
              <a:t>of </a:t>
            </a:r>
            <a:r>
              <a:rPr lang="en-US" dirty="0" smtClean="0"/>
              <a:t>straw and allow </a:t>
            </a:r>
            <a:r>
              <a:rPr lang="en-US" dirty="0"/>
              <a:t>semen to flow into the test tube.</a:t>
            </a:r>
          </a:p>
          <a:p>
            <a:r>
              <a:rPr lang="en-US" dirty="0" smtClean="0"/>
              <a:t>Attach </a:t>
            </a:r>
            <a:r>
              <a:rPr lang="en-US" dirty="0"/>
              <a:t>an </a:t>
            </a:r>
            <a:r>
              <a:rPr lang="en-US" dirty="0" smtClean="0"/>
              <a:t>AI breeding </a:t>
            </a:r>
            <a:r>
              <a:rPr lang="en-US" dirty="0"/>
              <a:t>pipette to </a:t>
            </a:r>
            <a:r>
              <a:rPr lang="en-US" dirty="0" smtClean="0"/>
              <a:t>a </a:t>
            </a:r>
            <a:r>
              <a:rPr lang="en-US" dirty="0"/>
              <a:t>syringe and aspirate the </a:t>
            </a:r>
            <a:r>
              <a:rPr lang="en-US" dirty="0" smtClean="0"/>
              <a:t>semen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23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Thawing Goat Semen (Ice Water Method)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22838"/>
          </a:xfrm>
        </p:spPr>
        <p:txBody>
          <a:bodyPr>
            <a:normAutofit fontScale="92500" lnSpcReduction="20000"/>
          </a:bodyPr>
          <a:lstStyle/>
          <a:p>
            <a:r>
              <a:rPr lang="en-US" sz="3300" dirty="0" smtClean="0"/>
              <a:t>Create an insulated ice water bath (38 </a:t>
            </a:r>
            <a:r>
              <a:rPr lang="en-US" sz="3300" dirty="0"/>
              <a:t>- 42°F) </a:t>
            </a:r>
            <a:endParaRPr lang="en-US" sz="3300" dirty="0" smtClean="0"/>
          </a:p>
          <a:p>
            <a:r>
              <a:rPr lang="en-US" sz="3300" dirty="0" smtClean="0"/>
              <a:t>Remove ampule from tank and place immediately into thaw box.  </a:t>
            </a:r>
          </a:p>
          <a:p>
            <a:pPr lvl="1"/>
            <a:r>
              <a:rPr lang="en-US" sz="2900" dirty="0" smtClean="0"/>
              <a:t>Ampule should not come into direct contact with ice, place in a cup with holes </a:t>
            </a:r>
          </a:p>
          <a:p>
            <a:r>
              <a:rPr lang="en-US" sz="3300" dirty="0" smtClean="0"/>
              <a:t>Ampule may sit in ice water for as long as 30 minutes with no damage</a:t>
            </a:r>
          </a:p>
          <a:p>
            <a:r>
              <a:rPr lang="en-US" sz="3300" dirty="0" smtClean="0"/>
              <a:t>Use semen immediately upon removal from water</a:t>
            </a:r>
          </a:p>
          <a:p>
            <a:r>
              <a:rPr lang="en-US" sz="3300" dirty="0" smtClean="0"/>
              <a:t>The layer of ice on the ampule must be removed before opening to avoid possible contamination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66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Thawing Goat semen (Warm water method)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2332038"/>
          </a:xfrm>
        </p:spPr>
        <p:txBody>
          <a:bodyPr/>
          <a:lstStyle/>
          <a:p>
            <a:r>
              <a:rPr lang="en-US" dirty="0" smtClean="0"/>
              <a:t>Create a warm water bath (92 to 98°F)</a:t>
            </a:r>
          </a:p>
          <a:p>
            <a:r>
              <a:rPr lang="en-US" dirty="0" smtClean="0"/>
              <a:t>Thawing will be completed in about 1 minute </a:t>
            </a:r>
          </a:p>
          <a:p>
            <a:r>
              <a:rPr lang="en-US" dirty="0" smtClean="0"/>
              <a:t>Ampules Should be used within 5 minutes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429000"/>
            <a:ext cx="426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898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362200"/>
            <a:ext cx="8458200" cy="1222375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Methods of Artificial Insemination in female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878549"/>
            <a:ext cx="2521874" cy="27299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049713"/>
            <a:ext cx="3581400" cy="2387600"/>
          </a:xfrm>
          <a:prstGeom prst="rect">
            <a:avLst/>
          </a:prstGeom>
        </p:spPr>
      </p:pic>
      <p:pic>
        <p:nvPicPr>
          <p:cNvPr id="6" name="Picture 5" descr="slide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04799"/>
            <a:ext cx="2895600" cy="161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6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Artificial Insemination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47800"/>
            <a:ext cx="4800600" cy="4999038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deliberate introduction of semen into a female for the purpose of </a:t>
            </a:r>
            <a:r>
              <a:rPr lang="en-US" dirty="0" smtClean="0"/>
              <a:t>fertilization, </a:t>
            </a:r>
            <a:r>
              <a:rPr lang="en-US" dirty="0"/>
              <a:t>by means other than ejaculation directly into the vagina or oviduct.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524000"/>
            <a:ext cx="3790950" cy="505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55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Deer and Goat</a:t>
            </a:r>
            <a:endParaRPr lang="en-US" sz="44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1951038"/>
          </a:xfrm>
        </p:spPr>
        <p:txBody>
          <a:bodyPr/>
          <a:lstStyle/>
          <a:p>
            <a:r>
              <a:rPr lang="en-US" dirty="0" smtClean="0"/>
              <a:t>Speculum- tube like instrument that spans vulva and posterior vagina allowing for visual inspection of os cervix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399" y="3124200"/>
            <a:ext cx="5619565" cy="350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50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Cow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Rectocervical- manipulation of the cervix over the insemination gun via the rectum</a:t>
            </a:r>
          </a:p>
          <a:p>
            <a:r>
              <a:rPr lang="en-US" dirty="0" smtClean="0"/>
              <a:t>Utilize AM/PM rule for timing insemination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352800"/>
            <a:ext cx="5486400" cy="339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84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AM/PM Rule for Cattle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Universally accepted time for insemination</a:t>
            </a:r>
          </a:p>
          <a:p>
            <a:r>
              <a:rPr lang="en-US" dirty="0" smtClean="0"/>
              <a:t>Cows detected in estrus in the morning are bred that same afternoon, those found in estrus in the afternoon are bred the next morning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11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8</a:t>
            </a:r>
            <a:r>
              <a:rPr lang="en-US" sz="4400" dirty="0" smtClean="0"/>
              <a:t> Step procedure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Thaw </a:t>
            </a:r>
            <a:r>
              <a:rPr lang="en-US" dirty="0"/>
              <a:t>frozen semen slowly</a:t>
            </a:r>
          </a:p>
          <a:p>
            <a:pPr lvl="0"/>
            <a:r>
              <a:rPr lang="en-US" dirty="0"/>
              <a:t>Place plastic glove over hand and arm.</a:t>
            </a:r>
          </a:p>
          <a:p>
            <a:pPr lvl="0"/>
            <a:r>
              <a:rPr lang="en-US" dirty="0"/>
              <a:t>Lubricate plastic glove.</a:t>
            </a:r>
          </a:p>
          <a:p>
            <a:pPr lvl="0"/>
            <a:r>
              <a:rPr lang="en-US" dirty="0"/>
              <a:t>Restrain animal</a:t>
            </a:r>
          </a:p>
          <a:p>
            <a:pPr lvl="0"/>
            <a:r>
              <a:rPr lang="en-US" dirty="0"/>
              <a:t>Insert arm in animal’s rectum</a:t>
            </a:r>
          </a:p>
          <a:p>
            <a:pPr lvl="0"/>
            <a:r>
              <a:rPr lang="en-US" dirty="0"/>
              <a:t>Grasp the animal’s cervix through the </a:t>
            </a:r>
            <a:r>
              <a:rPr lang="en-US" dirty="0" smtClean="0"/>
              <a:t>rectum</a:t>
            </a:r>
            <a:endParaRPr lang="en-US" dirty="0"/>
          </a:p>
          <a:p>
            <a:pPr lvl="0"/>
            <a:r>
              <a:rPr lang="en-US" dirty="0"/>
              <a:t>Insert inseminating tube through the animal’s vagina and into </a:t>
            </a:r>
            <a:r>
              <a:rPr lang="en-US" dirty="0" smtClean="0"/>
              <a:t>cervix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Deposit semen into animal’s cervix.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73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Cow AI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029200"/>
            <a:ext cx="8686800" cy="105092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hlinkClick r:id="rId2"/>
              </a:rPr>
              <a:t>AI in cattle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00200"/>
            <a:ext cx="5782733" cy="325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564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Sow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4800600" cy="5181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Introduce the spirette with a counter-clockwise rotation into the cervix</a:t>
            </a:r>
          </a:p>
          <a:p>
            <a:r>
              <a:rPr lang="en-US" sz="2800" dirty="0" smtClean="0"/>
              <a:t>Gilts - inseminate 12 hours after detection of estrus</a:t>
            </a:r>
          </a:p>
          <a:p>
            <a:r>
              <a:rPr lang="en-US" sz="2800" dirty="0" smtClean="0"/>
              <a:t>Sows - inseminate 24 hours after detection of estrus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371600"/>
            <a:ext cx="3683000" cy="25202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010857"/>
            <a:ext cx="368300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26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Sow AI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105400"/>
            <a:ext cx="8686800" cy="974725"/>
          </a:xfrm>
        </p:spPr>
        <p:txBody>
          <a:bodyPr/>
          <a:lstStyle/>
          <a:p>
            <a:pPr algn="ctr"/>
            <a:r>
              <a:rPr lang="en-US" dirty="0" smtClean="0">
                <a:hlinkClick r:id="rId2"/>
              </a:rPr>
              <a:t>Sow AI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28811"/>
            <a:ext cx="5486400" cy="308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145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Mare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4800600" cy="51054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Vaginocervical</a:t>
            </a:r>
            <a:r>
              <a:rPr lang="en-US" sz="2800" dirty="0" smtClean="0"/>
              <a:t> - introduction of the insemination gun into the cervix via the vagina</a:t>
            </a:r>
          </a:p>
          <a:p>
            <a:r>
              <a:rPr lang="en-US" sz="2800" dirty="0" smtClean="0"/>
              <a:t>Insemination time is based on a presence of a 35mm follicle, open cervix, and detection of estrus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962400"/>
            <a:ext cx="3452368" cy="25892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447800"/>
            <a:ext cx="3452368" cy="231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66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Mare AI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953000"/>
            <a:ext cx="8686800" cy="1584325"/>
          </a:xfrm>
        </p:spPr>
        <p:txBody>
          <a:bodyPr/>
          <a:lstStyle/>
          <a:p>
            <a:pPr algn="ctr"/>
            <a:r>
              <a:rPr lang="en-US" smtClean="0">
                <a:hlinkClick r:id="rId2"/>
              </a:rPr>
              <a:t>Mare AI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828800"/>
            <a:ext cx="4504267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80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Sheep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Laparoscopy - surgical introduction of semen directly into the uterine horns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696105"/>
            <a:ext cx="5181600" cy="387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Estrus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51" y="1600200"/>
            <a:ext cx="4267200" cy="4999038"/>
          </a:xfrm>
        </p:spPr>
        <p:txBody>
          <a:bodyPr/>
          <a:lstStyle/>
          <a:p>
            <a:r>
              <a:rPr lang="en-US" dirty="0" smtClean="0"/>
              <a:t>The period where the female is receptive to the male, will stand for mating, and is capable of conceiving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596" y="1676400"/>
            <a:ext cx="4419600" cy="391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84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EWE AI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953000"/>
            <a:ext cx="8686800" cy="1127125"/>
          </a:xfrm>
        </p:spPr>
        <p:txBody>
          <a:bodyPr/>
          <a:lstStyle/>
          <a:p>
            <a:pPr algn="ctr"/>
            <a:r>
              <a:rPr lang="en-US" dirty="0" smtClean="0">
                <a:hlinkClick r:id="rId2"/>
              </a:rPr>
              <a:t>Ewe AI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823621"/>
            <a:ext cx="4070619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712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http://aces.nmsu.edu/pubs/_</a:t>
            </a:r>
            <a:r>
              <a:rPr lang="en-US" dirty="0" smtClean="0">
                <a:hlinkClick r:id="rId2"/>
              </a:rPr>
              <a:t>d/d-303.pdf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www.pilchuckvet.com/articles/handling-of-frozen-stallion-semen</a:t>
            </a:r>
            <a:endParaRPr lang="en-US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www.goatworld.com/articles/ai/ai.shtml</a:t>
            </a:r>
            <a:endParaRPr lang="en-US" dirty="0" smtClean="0"/>
          </a:p>
          <a:p>
            <a:r>
              <a:rPr lang="en-US" dirty="0" smtClean="0"/>
              <a:t>Pathways to Pregnancy and Parturition, Second Revised Edition, P.L </a:t>
            </a:r>
            <a:r>
              <a:rPr lang="en-US" dirty="0" err="1" smtClean="0"/>
              <a:t>Senger</a:t>
            </a:r>
            <a:endParaRPr lang="en-US" dirty="0" smtClean="0"/>
          </a:p>
          <a:p>
            <a:r>
              <a:rPr lang="en-US" dirty="0" smtClean="0"/>
              <a:t>Texas A&amp;M University ANSC 433 Lab Manual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9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Capacitation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54162"/>
            <a:ext cx="3581400" cy="4618038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change undergone by sperm in the female reproductive tract that enables them to penetrate and fertilize an egg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828800"/>
            <a:ext cx="5048250" cy="41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677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Estrous Cycle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4419600" cy="5105400"/>
          </a:xfrm>
        </p:spPr>
        <p:txBody>
          <a:bodyPr/>
          <a:lstStyle/>
          <a:p>
            <a:r>
              <a:rPr lang="en-US" dirty="0" smtClean="0"/>
              <a:t>The reproductive cycle of domestic animals. </a:t>
            </a:r>
            <a:endParaRPr lang="en-US" dirty="0"/>
          </a:p>
          <a:p>
            <a:r>
              <a:rPr lang="en-US" dirty="0" smtClean="0"/>
              <a:t>It is measured from the beginning of one estrus to the beginning of the next.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730405"/>
            <a:ext cx="4191000" cy="322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47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286000"/>
            <a:ext cx="8686800" cy="1184825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/>
              <a:t>Estrus Detection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7056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Timing of Events in the Reproductive Cycle</a:t>
            </a:r>
            <a:endParaRPr lang="en-US" sz="4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7208949"/>
              </p:ext>
            </p:extLst>
          </p:nvPr>
        </p:nvGraphicFramePr>
        <p:xfrm>
          <a:off x="304800" y="1752600"/>
          <a:ext cx="8686800" cy="452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700"/>
                <a:gridCol w="2171700"/>
                <a:gridCol w="2171700"/>
                <a:gridCol w="2171700"/>
              </a:tblGrid>
              <a:tr h="754380">
                <a:tc>
                  <a:txBody>
                    <a:bodyPr/>
                    <a:lstStyle/>
                    <a:p>
                      <a:r>
                        <a:rPr lang="en-US" dirty="0" smtClean="0"/>
                        <a:t>Species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Length of Estrous</a:t>
                      </a:r>
                      <a:r>
                        <a:rPr lang="en-US" baseline="0" dirty="0" smtClean="0"/>
                        <a:t> Cycle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Duration of Estrus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 of ovulation</a:t>
                      </a:r>
                      <a:endParaRPr lang="en-US" dirty="0"/>
                    </a:p>
                  </a:txBody>
                  <a:tcPr/>
                </a:tc>
              </a:tr>
              <a:tr h="754380">
                <a:tc>
                  <a:txBody>
                    <a:bodyPr/>
                    <a:lstStyle/>
                    <a:p>
                      <a:r>
                        <a:rPr lang="en-US" dirty="0" smtClean="0"/>
                        <a:t>Ewe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 days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24-36 hours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24-30 hours from onset</a:t>
                      </a:r>
                      <a:r>
                        <a:rPr lang="en-US" baseline="0" dirty="0" smtClean="0"/>
                        <a:t> of estrus</a:t>
                      </a:r>
                      <a:endParaRPr lang="en-US" dirty="0"/>
                    </a:p>
                  </a:txBody>
                  <a:tcPr/>
                </a:tc>
              </a:tr>
              <a:tr h="754380">
                <a:tc>
                  <a:txBody>
                    <a:bodyPr/>
                    <a:lstStyle/>
                    <a:p>
                      <a:r>
                        <a:rPr lang="en-US" dirty="0" smtClean="0"/>
                        <a:t>Goat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 days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32-40 hours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30-36 hours from onset of estrus</a:t>
                      </a:r>
                      <a:endParaRPr lang="en-US" dirty="0"/>
                    </a:p>
                  </a:txBody>
                  <a:tcPr/>
                </a:tc>
              </a:tr>
              <a:tr h="754380">
                <a:tc>
                  <a:txBody>
                    <a:bodyPr/>
                    <a:lstStyle/>
                    <a:p>
                      <a:r>
                        <a:rPr lang="en-US" dirty="0" smtClean="0"/>
                        <a:t>Sow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 days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48-72 hours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35-45 hours from onset of estrus</a:t>
                      </a:r>
                      <a:endParaRPr lang="en-US" dirty="0"/>
                    </a:p>
                  </a:txBody>
                  <a:tcPr/>
                </a:tc>
              </a:tr>
              <a:tr h="754380">
                <a:tc>
                  <a:txBody>
                    <a:bodyPr/>
                    <a:lstStyle/>
                    <a:p>
                      <a:r>
                        <a:rPr lang="en-US" dirty="0" smtClean="0"/>
                        <a:t>Cow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 days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18-19 hours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10-11 hours after</a:t>
                      </a:r>
                      <a:r>
                        <a:rPr lang="en-US" baseline="0" dirty="0" smtClean="0"/>
                        <a:t> the end of estrus</a:t>
                      </a:r>
                      <a:endParaRPr lang="en-US" dirty="0"/>
                    </a:p>
                  </a:txBody>
                  <a:tcPr/>
                </a:tc>
              </a:tr>
              <a:tr h="754380">
                <a:tc>
                  <a:txBody>
                    <a:bodyPr/>
                    <a:lstStyle/>
                    <a:p>
                      <a:r>
                        <a:rPr lang="en-US" dirty="0" smtClean="0"/>
                        <a:t>Mare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 days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4-8 days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1-2 days before the end of estrus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522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920</TotalTime>
  <Words>1614</Words>
  <Application>Microsoft Office PowerPoint</Application>
  <PresentationFormat>On-screen Show (4:3)</PresentationFormat>
  <Paragraphs>240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Trek</vt:lpstr>
      <vt:lpstr>Estrus Detection and Artificial Insemination</vt:lpstr>
      <vt:lpstr>Key Terms</vt:lpstr>
      <vt:lpstr>Natural Insemination</vt:lpstr>
      <vt:lpstr>Artificial Insemination</vt:lpstr>
      <vt:lpstr>Estrus</vt:lpstr>
      <vt:lpstr>Capacitation</vt:lpstr>
      <vt:lpstr>Estrous Cycle</vt:lpstr>
      <vt:lpstr>Estrus Detection</vt:lpstr>
      <vt:lpstr>Timing of Events in the Reproductive Cycle</vt:lpstr>
      <vt:lpstr>Methods of Estrus Detection</vt:lpstr>
      <vt:lpstr>Methods of Estrus Detection</vt:lpstr>
      <vt:lpstr>Methods of Estrus Detection</vt:lpstr>
      <vt:lpstr>Considerations of Estrus Detection</vt:lpstr>
      <vt:lpstr>Artificial Insemination</vt:lpstr>
      <vt:lpstr>History</vt:lpstr>
      <vt:lpstr>History Cont’d.</vt:lpstr>
      <vt:lpstr>Artificial Insemination</vt:lpstr>
      <vt:lpstr>Major steps of artificial insemination</vt:lpstr>
      <vt:lpstr>Collection of semen</vt:lpstr>
      <vt:lpstr>Design of Artificial Vagina</vt:lpstr>
      <vt:lpstr>Artificial Vaginas</vt:lpstr>
      <vt:lpstr>Types of Artificial Vaginas</vt:lpstr>
      <vt:lpstr>Electro ejaculation</vt:lpstr>
      <vt:lpstr>Preservation and extension of sperm</vt:lpstr>
      <vt:lpstr>Evaluation of Semen</vt:lpstr>
      <vt:lpstr>Determining number of doses</vt:lpstr>
      <vt:lpstr>Extenders</vt:lpstr>
      <vt:lpstr>Good Seminal Extenders must:</vt:lpstr>
      <vt:lpstr>Handling and storing semen</vt:lpstr>
      <vt:lpstr>Swine Liquid Semen</vt:lpstr>
      <vt:lpstr>Frozen Semen</vt:lpstr>
      <vt:lpstr>Liquid nitrogen storage tank</vt:lpstr>
      <vt:lpstr>Retrieving Frozen Semen</vt:lpstr>
      <vt:lpstr>thawing frozen swine semen</vt:lpstr>
      <vt:lpstr>Thawing cattle semen</vt:lpstr>
      <vt:lpstr>Thawing Horse Semen</vt:lpstr>
      <vt:lpstr>Thawing Goat Semen (Ice Water Method)</vt:lpstr>
      <vt:lpstr>Thawing Goat semen (Warm water method)</vt:lpstr>
      <vt:lpstr>Methods of Artificial Insemination in female</vt:lpstr>
      <vt:lpstr>Deer and Goat</vt:lpstr>
      <vt:lpstr>Cow</vt:lpstr>
      <vt:lpstr>AM/PM Rule for Cattle</vt:lpstr>
      <vt:lpstr>8 Step procedure</vt:lpstr>
      <vt:lpstr>Cow AI Video</vt:lpstr>
      <vt:lpstr>Sow</vt:lpstr>
      <vt:lpstr>Sow AI video</vt:lpstr>
      <vt:lpstr>Mare</vt:lpstr>
      <vt:lpstr>Mare AI Video</vt:lpstr>
      <vt:lpstr>Sheep</vt:lpstr>
      <vt:lpstr>EWE AI Video</vt:lpstr>
      <vt:lpstr>References</vt:lpstr>
    </vt:vector>
  </TitlesOfParts>
  <Company>College of Veterinary Medicine - Texas A&amp;M Univ.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 Insemination</dc:title>
  <dc:creator>Ljlab</dc:creator>
  <cp:lastModifiedBy>Hardy, Vince</cp:lastModifiedBy>
  <cp:revision>89</cp:revision>
  <dcterms:created xsi:type="dcterms:W3CDTF">2012-04-03T20:38:45Z</dcterms:created>
  <dcterms:modified xsi:type="dcterms:W3CDTF">2013-10-17T19:43:42Z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964331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D5.1.5</vt:lpwstr>
  </property>
</Properties>
</file>