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8" roundtripDataSignature="AMtx7mjbOajmeEjtC/BbaBoXodakHKEQ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233DFF2-D029-43D3-9A65-10F24736563E}">
  <a:tblStyle styleId="{7233DFF2-D029-43D3-9A65-10F24736563E}" styleName="Table_0">
    <a:wholeTbl>
      <a:tcTxStyle b="off" i="off">
        <a:font>
          <a:latin typeface="Tw Cen MT"/>
          <a:ea typeface="Tw Cen MT"/>
          <a:cs typeface="Tw Cen M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8F0"/>
          </a:solidFill>
        </a:fill>
      </a:tcStyle>
    </a:wholeTbl>
    <a:band1H>
      <a:tcTxStyle/>
      <a:tcStyle>
        <a:fill>
          <a:solidFill>
            <a:srgbClr val="CBCFE0"/>
          </a:solidFill>
        </a:fill>
      </a:tcStyle>
    </a:band1H>
    <a:band2H>
      <a:tcTxStyle/>
    </a:band2H>
    <a:band1V>
      <a:tcTxStyle/>
      <a:tcStyle>
        <a:fill>
          <a:solidFill>
            <a:srgbClr val="CBCFE0"/>
          </a:solidFill>
        </a:fill>
      </a:tcStyle>
    </a:band1V>
    <a:band2V>
      <a:tcTxStyle/>
    </a:band2V>
    <a:lastCol>
      <a:tcTxStyle b="on" i="off">
        <a:font>
          <a:latin typeface="Tw Cen MT"/>
          <a:ea typeface="Tw Cen MT"/>
          <a:cs typeface="Tw Cen MT"/>
        </a:font>
        <a:schemeClr val="lt1"/>
      </a:tcTxStyle>
      <a:tcStyle>
        <a:fill>
          <a:solidFill>
            <a:schemeClr val="accent1"/>
          </a:solidFill>
        </a:fill>
      </a:tcStyle>
    </a:lastCol>
    <a:firstCol>
      <a:tcTxStyle b="on" i="off">
        <a:font>
          <a:latin typeface="Tw Cen MT"/>
          <a:ea typeface="Tw Cen MT"/>
          <a:cs typeface="Tw Cen MT"/>
        </a:font>
        <a:schemeClr val="lt1"/>
      </a:tcTxStyle>
      <a:tcStyle>
        <a:fill>
          <a:solidFill>
            <a:schemeClr val="accent1"/>
          </a:solidFill>
        </a:fill>
      </a:tcStyle>
    </a:firstCol>
    <a:lastRow>
      <a:tcTxStyle b="on" i="off">
        <a:font>
          <a:latin typeface="Tw Cen MT"/>
          <a:ea typeface="Tw Cen MT"/>
          <a:cs typeface="Tw Cen M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Tw Cen MT"/>
          <a:ea typeface="Tw Cen MT"/>
          <a:cs typeface="Tw Cen M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14" Type="http://schemas.openxmlformats.org/officeDocument/2006/relationships/slide" Target="slides/slide9.xml"/><Relationship Id="rId58"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4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4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4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5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5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pic>
        <p:nvPicPr>
          <p:cNvPr descr="Droplets-HD-Title-R1d.png" id="13" name="Google Shape;13;p5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 name="Google Shape;14;p54"/>
          <p:cNvSpPr txBox="1"/>
          <p:nvPr>
            <p:ph type="ctrTitle"/>
          </p:nvPr>
        </p:nvSpPr>
        <p:spPr>
          <a:xfrm>
            <a:off x="1751012" y="1300785"/>
            <a:ext cx="8689976" cy="2509213"/>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54"/>
          <p:cNvSpPr txBox="1"/>
          <p:nvPr>
            <p:ph idx="1" type="subTitle"/>
          </p:nvPr>
        </p:nvSpPr>
        <p:spPr>
          <a:xfrm>
            <a:off x="1751012" y="3886200"/>
            <a:ext cx="8689976" cy="1371599"/>
          </a:xfrm>
          <a:prstGeom prst="rect">
            <a:avLst/>
          </a:prstGeom>
          <a:noFill/>
          <a:ln>
            <a:noFill/>
          </a:ln>
        </p:spPr>
        <p:txBody>
          <a:bodyPr anchorCtr="0" anchor="t" bIns="45700" lIns="91425" spcFirstLastPara="1" rIns="91425" wrap="square" tIns="45700">
            <a:normAutofit/>
          </a:bodyPr>
          <a:lstStyle>
            <a:lvl1pPr lvl="0" algn="ctr">
              <a:lnSpc>
                <a:spcPct val="120000"/>
              </a:lnSpc>
              <a:spcBef>
                <a:spcPts val="1000"/>
              </a:spcBef>
              <a:spcAft>
                <a:spcPts val="0"/>
              </a:spcAft>
              <a:buSzPts val="2200"/>
              <a:buNone/>
              <a:defRPr sz="2200">
                <a:solidFill>
                  <a:srgbClr val="7F7F7F"/>
                </a:solidFill>
              </a:defRPr>
            </a:lvl1pPr>
            <a:lvl2pPr lvl="1" algn="ctr">
              <a:lnSpc>
                <a:spcPct val="120000"/>
              </a:lnSpc>
              <a:spcBef>
                <a:spcPts val="500"/>
              </a:spcBef>
              <a:spcAft>
                <a:spcPts val="0"/>
              </a:spcAft>
              <a:buSzPts val="2000"/>
              <a:buNone/>
              <a:defRPr sz="20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p:txBody>
      </p:sp>
      <p:sp>
        <p:nvSpPr>
          <p:cNvPr id="16" name="Google Shape;16;p54"/>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54"/>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54"/>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8" name="Shape 78"/>
        <p:cNvGrpSpPr/>
        <p:nvPr/>
      </p:nvGrpSpPr>
      <p:grpSpPr>
        <a:xfrm>
          <a:off x="0" y="0"/>
          <a:ext cx="0" cy="0"/>
          <a:chOff x="0" y="0"/>
          <a:chExt cx="0" cy="0"/>
        </a:xfrm>
      </p:grpSpPr>
      <p:pic>
        <p:nvPicPr>
          <p:cNvPr descr="Droplets-HD-Content-R1d.png" id="79" name="Google Shape;79;p6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0" name="Google Shape;80;p63"/>
          <p:cNvSpPr txBox="1"/>
          <p:nvPr>
            <p:ph type="title"/>
          </p:nvPr>
        </p:nvSpPr>
        <p:spPr>
          <a:xfrm>
            <a:off x="913794" y="4289374"/>
            <a:ext cx="10364432" cy="81161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63"/>
          <p:cNvSpPr/>
          <p:nvPr>
            <p:ph idx="2" type="pic"/>
          </p:nvPr>
        </p:nvSpPr>
        <p:spPr>
          <a:xfrm>
            <a:off x="1184744" y="698261"/>
            <a:ext cx="9822532" cy="3214136"/>
          </a:xfrm>
          <a:prstGeom prst="roundRect">
            <a:avLst>
              <a:gd fmla="val 4944" name="adj"/>
            </a:avLst>
          </a:prstGeom>
          <a:noFill/>
          <a:ln cap="sq" cmpd="sng" w="82550">
            <a:solidFill>
              <a:srgbClr val="C0D3E4"/>
            </a:solidFill>
            <a:prstDash val="solid"/>
            <a:miter lim="800000"/>
            <a:headEnd len="sm" w="sm" type="none"/>
            <a:tailEnd len="sm" w="sm" type="none"/>
          </a:ln>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dk1"/>
              </a:buClr>
              <a:buSzPts val="3200"/>
              <a:buFont typeface="Arial"/>
              <a:buNone/>
              <a:defRPr b="0" i="0" sz="3200" u="none" cap="none" strike="noStrike">
                <a:solidFill>
                  <a:schemeClr val="dk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dk1"/>
              </a:buClr>
              <a:buSzPts val="2800"/>
              <a:buFont typeface="Arial"/>
              <a:buNone/>
              <a:defRPr b="0" i="0" sz="2800" u="none" cap="none" strike="noStrike">
                <a:solidFill>
                  <a:schemeClr val="dk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dk1"/>
              </a:buClr>
              <a:buSzPts val="2400"/>
              <a:buFont typeface="Arial"/>
              <a:buNone/>
              <a:defRPr b="0" i="0" sz="2400" u="none" cap="none" strike="noStrike">
                <a:solidFill>
                  <a:schemeClr val="dk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9pPr>
          </a:lstStyle>
          <a:p/>
        </p:txBody>
      </p:sp>
      <p:sp>
        <p:nvSpPr>
          <p:cNvPr id="82" name="Google Shape;82;p63"/>
          <p:cNvSpPr txBox="1"/>
          <p:nvPr>
            <p:ph idx="1" type="body"/>
          </p:nvPr>
        </p:nvSpPr>
        <p:spPr>
          <a:xfrm>
            <a:off x="913774" y="5108728"/>
            <a:ext cx="10364452" cy="682472"/>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83" name="Google Shape;83;p63"/>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63"/>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63"/>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6" name="Shape 86"/>
        <p:cNvGrpSpPr/>
        <p:nvPr/>
      </p:nvGrpSpPr>
      <p:grpSpPr>
        <a:xfrm>
          <a:off x="0" y="0"/>
          <a:ext cx="0" cy="0"/>
          <a:chOff x="0" y="0"/>
          <a:chExt cx="0" cy="0"/>
        </a:xfrm>
      </p:grpSpPr>
      <p:pic>
        <p:nvPicPr>
          <p:cNvPr descr="Droplets-HD-Content-R1d.png" id="87" name="Google Shape;87;p6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88" name="Google Shape;88;p64"/>
          <p:cNvSpPr txBox="1"/>
          <p:nvPr>
            <p:ph type="title"/>
          </p:nvPr>
        </p:nvSpPr>
        <p:spPr>
          <a:xfrm>
            <a:off x="913774" y="609599"/>
            <a:ext cx="10364452" cy="342724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64"/>
          <p:cNvSpPr txBox="1"/>
          <p:nvPr>
            <p:ph idx="1" type="body"/>
          </p:nvPr>
        </p:nvSpPr>
        <p:spPr>
          <a:xfrm>
            <a:off x="913775" y="4204821"/>
            <a:ext cx="10364452" cy="1586380"/>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90" name="Google Shape;90;p64"/>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64"/>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64"/>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3" name="Shape 93"/>
        <p:cNvGrpSpPr/>
        <p:nvPr/>
      </p:nvGrpSpPr>
      <p:grpSpPr>
        <a:xfrm>
          <a:off x="0" y="0"/>
          <a:ext cx="0" cy="0"/>
          <a:chOff x="0" y="0"/>
          <a:chExt cx="0" cy="0"/>
        </a:xfrm>
      </p:grpSpPr>
      <p:pic>
        <p:nvPicPr>
          <p:cNvPr descr="Droplets-HD-Content-R1d.png" id="94" name="Google Shape;94;p6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95" name="Google Shape;95;p65"/>
          <p:cNvSpPr txBox="1"/>
          <p:nvPr>
            <p:ph type="title"/>
          </p:nvPr>
        </p:nvSpPr>
        <p:spPr>
          <a:xfrm>
            <a:off x="1446212" y="609600"/>
            <a:ext cx="9302752" cy="299290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65"/>
          <p:cNvSpPr txBox="1"/>
          <p:nvPr>
            <p:ph idx="1" type="body"/>
          </p:nvPr>
        </p:nvSpPr>
        <p:spPr>
          <a:xfrm>
            <a:off x="1720644" y="3610032"/>
            <a:ext cx="8752299" cy="59478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97" name="Google Shape;97;p65"/>
          <p:cNvSpPr txBox="1"/>
          <p:nvPr>
            <p:ph idx="2" type="body"/>
          </p:nvPr>
        </p:nvSpPr>
        <p:spPr>
          <a:xfrm>
            <a:off x="913774" y="4372796"/>
            <a:ext cx="10364452" cy="1421053"/>
          </a:xfrm>
          <a:prstGeom prst="rect">
            <a:avLst/>
          </a:prstGeom>
          <a:noFill/>
          <a:ln>
            <a:noFill/>
          </a:ln>
        </p:spPr>
        <p:txBody>
          <a:bodyPr anchorCtr="0" anchor="ctr"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98" name="Google Shape;98;p65"/>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65"/>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65"/>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01" name="Google Shape;101;p65"/>
          <p:cNvSpPr txBox="1"/>
          <p:nvPr/>
        </p:nvSpPr>
        <p:spPr>
          <a:xfrm>
            <a:off x="1001488" y="75416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8000"/>
              <a:buFont typeface="Twentieth Century"/>
              <a:buNone/>
            </a:pPr>
            <a:r>
              <a:rPr b="0" lang="en-US" sz="8000" cap="none">
                <a:solidFill>
                  <a:schemeClr val="dk1"/>
                </a:solidFill>
                <a:latin typeface="Twentieth Century"/>
                <a:ea typeface="Twentieth Century"/>
                <a:cs typeface="Twentieth Century"/>
                <a:sym typeface="Twentieth Century"/>
              </a:rPr>
              <a:t>“</a:t>
            </a:r>
            <a:endParaRPr/>
          </a:p>
        </p:txBody>
      </p:sp>
      <p:sp>
        <p:nvSpPr>
          <p:cNvPr id="102" name="Google Shape;102;p65"/>
          <p:cNvSpPr txBox="1"/>
          <p:nvPr/>
        </p:nvSpPr>
        <p:spPr>
          <a:xfrm>
            <a:off x="10557558" y="2993578"/>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Clr>
                <a:schemeClr val="dk1"/>
              </a:buClr>
              <a:buSzPts val="8000"/>
              <a:buFont typeface="Twentieth Century"/>
              <a:buNone/>
            </a:pPr>
            <a:r>
              <a:rPr b="0" lang="en-US" sz="8000" cap="none">
                <a:solidFill>
                  <a:schemeClr val="dk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3" name="Shape 103"/>
        <p:cNvGrpSpPr/>
        <p:nvPr/>
      </p:nvGrpSpPr>
      <p:grpSpPr>
        <a:xfrm>
          <a:off x="0" y="0"/>
          <a:ext cx="0" cy="0"/>
          <a:chOff x="0" y="0"/>
          <a:chExt cx="0" cy="0"/>
        </a:xfrm>
      </p:grpSpPr>
      <p:pic>
        <p:nvPicPr>
          <p:cNvPr descr="Droplets-HD-Content-R1d.png" id="104" name="Google Shape;104;p6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5" name="Google Shape;105;p66"/>
          <p:cNvSpPr txBox="1"/>
          <p:nvPr>
            <p:ph type="title"/>
          </p:nvPr>
        </p:nvSpPr>
        <p:spPr>
          <a:xfrm>
            <a:off x="913775" y="2138721"/>
            <a:ext cx="10364452" cy="2511835"/>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66"/>
          <p:cNvSpPr txBox="1"/>
          <p:nvPr>
            <p:ph idx="1" type="body"/>
          </p:nvPr>
        </p:nvSpPr>
        <p:spPr>
          <a:xfrm>
            <a:off x="913775" y="4662335"/>
            <a:ext cx="10364452" cy="1140644"/>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107" name="Google Shape;107;p66"/>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66"/>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66"/>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10" name="Shape 110"/>
        <p:cNvGrpSpPr/>
        <p:nvPr/>
      </p:nvGrpSpPr>
      <p:grpSpPr>
        <a:xfrm>
          <a:off x="0" y="0"/>
          <a:ext cx="0" cy="0"/>
          <a:chOff x="0" y="0"/>
          <a:chExt cx="0" cy="0"/>
        </a:xfrm>
      </p:grpSpPr>
      <p:pic>
        <p:nvPicPr>
          <p:cNvPr descr="Droplets-HD-Content-R1d.png" id="111" name="Google Shape;111;p6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2" name="Google Shape;112;p67"/>
          <p:cNvSpPr txBox="1"/>
          <p:nvPr>
            <p:ph type="title"/>
          </p:nvPr>
        </p:nvSpPr>
        <p:spPr>
          <a:xfrm>
            <a:off x="913774" y="609600"/>
            <a:ext cx="10364452" cy="1605094"/>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67"/>
          <p:cNvSpPr txBox="1"/>
          <p:nvPr>
            <p:ph idx="1" type="body"/>
          </p:nvPr>
        </p:nvSpPr>
        <p:spPr>
          <a:xfrm>
            <a:off x="913774" y="2367093"/>
            <a:ext cx="3298976"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14" name="Google Shape;114;p67"/>
          <p:cNvSpPr txBox="1"/>
          <p:nvPr>
            <p:ph idx="2" type="body"/>
          </p:nvPr>
        </p:nvSpPr>
        <p:spPr>
          <a:xfrm>
            <a:off x="913774" y="2943355"/>
            <a:ext cx="3298976"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15" name="Google Shape;115;p67"/>
          <p:cNvSpPr txBox="1"/>
          <p:nvPr>
            <p:ph idx="3" type="body"/>
          </p:nvPr>
        </p:nvSpPr>
        <p:spPr>
          <a:xfrm>
            <a:off x="4452389" y="2367093"/>
            <a:ext cx="3291521"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16" name="Google Shape;116;p67"/>
          <p:cNvSpPr txBox="1"/>
          <p:nvPr>
            <p:ph idx="4" type="body"/>
          </p:nvPr>
        </p:nvSpPr>
        <p:spPr>
          <a:xfrm>
            <a:off x="4441348" y="2943355"/>
            <a:ext cx="3303351"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17" name="Google Shape;117;p67"/>
          <p:cNvSpPr txBox="1"/>
          <p:nvPr>
            <p:ph idx="5" type="body"/>
          </p:nvPr>
        </p:nvSpPr>
        <p:spPr>
          <a:xfrm>
            <a:off x="7973298" y="2367093"/>
            <a:ext cx="33049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400"/>
              <a:buNone/>
              <a:defRPr b="0" sz="24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18" name="Google Shape;118;p67"/>
          <p:cNvSpPr txBox="1"/>
          <p:nvPr>
            <p:ph idx="6" type="body"/>
          </p:nvPr>
        </p:nvSpPr>
        <p:spPr>
          <a:xfrm>
            <a:off x="7973298" y="2943355"/>
            <a:ext cx="3304928" cy="2847845"/>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19" name="Google Shape;119;p67"/>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67"/>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67"/>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122" name="Shape 122"/>
        <p:cNvGrpSpPr/>
        <p:nvPr/>
      </p:nvGrpSpPr>
      <p:grpSpPr>
        <a:xfrm>
          <a:off x="0" y="0"/>
          <a:ext cx="0" cy="0"/>
          <a:chOff x="0" y="0"/>
          <a:chExt cx="0" cy="0"/>
        </a:xfrm>
      </p:grpSpPr>
      <p:pic>
        <p:nvPicPr>
          <p:cNvPr descr="Droplets-HD-Content-R1d.png" id="123" name="Google Shape;123;p6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24" name="Google Shape;124;p68"/>
          <p:cNvSpPr txBox="1"/>
          <p:nvPr>
            <p:ph type="title"/>
          </p:nvPr>
        </p:nvSpPr>
        <p:spPr>
          <a:xfrm>
            <a:off x="913774" y="610772"/>
            <a:ext cx="10364452" cy="160392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68"/>
          <p:cNvSpPr txBox="1"/>
          <p:nvPr>
            <p:ph idx="1" type="body"/>
          </p:nvPr>
        </p:nvSpPr>
        <p:spPr>
          <a:xfrm>
            <a:off x="913774" y="4204820"/>
            <a:ext cx="3296409"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26" name="Google Shape;126;p68"/>
          <p:cNvSpPr/>
          <p:nvPr>
            <p:ph idx="2" type="pic"/>
          </p:nvPr>
        </p:nvSpPr>
        <p:spPr>
          <a:xfrm>
            <a:off x="913774" y="2367093"/>
            <a:ext cx="3296409" cy="1524000"/>
          </a:xfrm>
          <a:prstGeom prst="roundRect">
            <a:avLst>
              <a:gd fmla="val 9363" name="adj"/>
            </a:avLst>
          </a:prstGeom>
          <a:noFill/>
          <a:ln cap="sq" cmpd="sng" w="82550">
            <a:solidFill>
              <a:srgbClr val="C0D3E4"/>
            </a:solidFill>
            <a:prstDash val="solid"/>
            <a:miter lim="800000"/>
            <a:headEnd len="sm" w="sm" type="none"/>
            <a:tailEnd len="sm" w="sm" type="none"/>
          </a:ln>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9pPr>
          </a:lstStyle>
          <a:p/>
        </p:txBody>
      </p:sp>
      <p:sp>
        <p:nvSpPr>
          <p:cNvPr id="127" name="Google Shape;127;p68"/>
          <p:cNvSpPr txBox="1"/>
          <p:nvPr>
            <p:ph idx="3" type="body"/>
          </p:nvPr>
        </p:nvSpPr>
        <p:spPr>
          <a:xfrm>
            <a:off x="913774" y="4781082"/>
            <a:ext cx="3296409" cy="101011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28" name="Google Shape;128;p68"/>
          <p:cNvSpPr txBox="1"/>
          <p:nvPr>
            <p:ph idx="4" type="body"/>
          </p:nvPr>
        </p:nvSpPr>
        <p:spPr>
          <a:xfrm>
            <a:off x="4442759" y="4204820"/>
            <a:ext cx="3301828"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29" name="Google Shape;129;p68"/>
          <p:cNvSpPr/>
          <p:nvPr>
            <p:ph idx="5" type="pic"/>
          </p:nvPr>
        </p:nvSpPr>
        <p:spPr>
          <a:xfrm>
            <a:off x="4441348" y="2367093"/>
            <a:ext cx="3303352" cy="1524000"/>
          </a:xfrm>
          <a:prstGeom prst="roundRect">
            <a:avLst>
              <a:gd fmla="val 8841" name="adj"/>
            </a:avLst>
          </a:prstGeom>
          <a:noFill/>
          <a:ln cap="sq" cmpd="sng" w="82550">
            <a:solidFill>
              <a:srgbClr val="C0D3E4"/>
            </a:solidFill>
            <a:prstDash val="solid"/>
            <a:miter lim="800000"/>
            <a:headEnd len="sm" w="sm" type="none"/>
            <a:tailEnd len="sm" w="sm" type="none"/>
          </a:ln>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9pPr>
          </a:lstStyle>
          <a:p/>
        </p:txBody>
      </p:sp>
      <p:sp>
        <p:nvSpPr>
          <p:cNvPr id="130" name="Google Shape;130;p68"/>
          <p:cNvSpPr txBox="1"/>
          <p:nvPr>
            <p:ph idx="6" type="body"/>
          </p:nvPr>
        </p:nvSpPr>
        <p:spPr>
          <a:xfrm>
            <a:off x="4441348" y="4781080"/>
            <a:ext cx="3303352" cy="1010119"/>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31" name="Google Shape;131;p68"/>
          <p:cNvSpPr txBox="1"/>
          <p:nvPr>
            <p:ph idx="7" type="body"/>
          </p:nvPr>
        </p:nvSpPr>
        <p:spPr>
          <a:xfrm>
            <a:off x="7973298" y="4204820"/>
            <a:ext cx="3300681" cy="576262"/>
          </a:xfrm>
          <a:prstGeom prst="rect">
            <a:avLst/>
          </a:prstGeom>
          <a:noFill/>
          <a:ln>
            <a:noFill/>
          </a:ln>
        </p:spPr>
        <p:txBody>
          <a:bodyPr anchorCtr="0" anchor="b" bIns="45700" lIns="91425" spcFirstLastPara="1" rIns="91425" wrap="square" tIns="45700">
            <a:noAutofit/>
          </a:bodyPr>
          <a:lstStyle>
            <a:lvl1pPr indent="-228600" lvl="0" marL="457200" algn="ctr">
              <a:lnSpc>
                <a:spcPct val="85000"/>
              </a:lnSpc>
              <a:spcBef>
                <a:spcPts val="1000"/>
              </a:spcBef>
              <a:spcAft>
                <a:spcPts val="0"/>
              </a:spcAft>
              <a:buSzPts val="2200"/>
              <a:buNone/>
              <a:defRPr b="0" sz="22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132" name="Google Shape;132;p68"/>
          <p:cNvSpPr/>
          <p:nvPr>
            <p:ph idx="8" type="pic"/>
          </p:nvPr>
        </p:nvSpPr>
        <p:spPr>
          <a:xfrm>
            <a:off x="7973298" y="2367093"/>
            <a:ext cx="3304928" cy="1524000"/>
          </a:xfrm>
          <a:prstGeom prst="roundRect">
            <a:avLst>
              <a:gd fmla="val 8841" name="adj"/>
            </a:avLst>
          </a:prstGeom>
          <a:noFill/>
          <a:ln cap="sq" cmpd="sng" w="82550">
            <a:solidFill>
              <a:srgbClr val="C0D3E4"/>
            </a:solidFill>
            <a:prstDash val="solid"/>
            <a:miter lim="800000"/>
            <a:headEnd len="sm" w="sm" type="none"/>
            <a:tailEnd len="sm" w="sm" type="none"/>
          </a:ln>
        </p:spPr>
        <p:txBody>
          <a:bodyPr anchorCtr="0" anchor="t" bIns="45700" lIns="91425" spcFirstLastPara="1" rIns="91425" wrap="square" tIns="45700">
            <a:normAutofit/>
          </a:bodyPr>
          <a:lstStyle>
            <a:lvl1pPr lvl="0" marR="0" rtl="0" algn="ctr">
              <a:lnSpc>
                <a:spcPct val="120000"/>
              </a:lnSpc>
              <a:spcBef>
                <a:spcPts val="10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dk1"/>
              </a:buClr>
              <a:buSzPts val="1600"/>
              <a:buFont typeface="Arial"/>
              <a:buNone/>
              <a:defRPr b="0" i="0" sz="1600" u="none" cap="none" strike="noStrike">
                <a:solidFill>
                  <a:schemeClr val="dk1"/>
                </a:solidFill>
                <a:latin typeface="Twentieth Century"/>
                <a:ea typeface="Twentieth Century"/>
                <a:cs typeface="Twentieth Century"/>
                <a:sym typeface="Twentieth Century"/>
              </a:defRPr>
            </a:lvl9pPr>
          </a:lstStyle>
          <a:p/>
        </p:txBody>
      </p:sp>
      <p:sp>
        <p:nvSpPr>
          <p:cNvPr id="133" name="Google Shape;133;p68"/>
          <p:cNvSpPr txBox="1"/>
          <p:nvPr>
            <p:ph idx="9" type="body"/>
          </p:nvPr>
        </p:nvSpPr>
        <p:spPr>
          <a:xfrm>
            <a:off x="7973173" y="4781078"/>
            <a:ext cx="3305053" cy="1010121"/>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400"/>
              <a:buNone/>
              <a:defRPr sz="1400"/>
            </a:lvl1pPr>
            <a:lvl2pPr indent="-228600" lvl="1" marL="914400" algn="l">
              <a:lnSpc>
                <a:spcPct val="120000"/>
              </a:lnSpc>
              <a:spcBef>
                <a:spcPts val="500"/>
              </a:spcBef>
              <a:spcAft>
                <a:spcPts val="0"/>
              </a:spcAft>
              <a:buSzPts val="1200"/>
              <a:buNone/>
              <a:defRPr sz="1200"/>
            </a:lvl2pPr>
            <a:lvl3pPr indent="-228600" lvl="2" marL="1371600" algn="l">
              <a:lnSpc>
                <a:spcPct val="120000"/>
              </a:lnSpc>
              <a:spcBef>
                <a:spcPts val="500"/>
              </a:spcBef>
              <a:spcAft>
                <a:spcPts val="0"/>
              </a:spcAft>
              <a:buSzPts val="1000"/>
              <a:buNone/>
              <a:defRPr sz="1000"/>
            </a:lvl3pPr>
            <a:lvl4pPr indent="-228600" lvl="3" marL="1828800" algn="l">
              <a:lnSpc>
                <a:spcPct val="120000"/>
              </a:lnSpc>
              <a:spcBef>
                <a:spcPts val="500"/>
              </a:spcBef>
              <a:spcAft>
                <a:spcPts val="0"/>
              </a:spcAft>
              <a:buSzPts val="900"/>
              <a:buNone/>
              <a:defRPr sz="900"/>
            </a:lvl4pPr>
            <a:lvl5pPr indent="-228600" lvl="4" marL="2286000" algn="l">
              <a:lnSpc>
                <a:spcPct val="120000"/>
              </a:lnSpc>
              <a:spcBef>
                <a:spcPts val="500"/>
              </a:spcBef>
              <a:spcAft>
                <a:spcPts val="0"/>
              </a:spcAft>
              <a:buSzPts val="900"/>
              <a:buNone/>
              <a:defRPr sz="900"/>
            </a:lvl5pPr>
            <a:lvl6pPr indent="-228600" lvl="5" marL="2743200" algn="l">
              <a:lnSpc>
                <a:spcPct val="120000"/>
              </a:lnSpc>
              <a:spcBef>
                <a:spcPts val="500"/>
              </a:spcBef>
              <a:spcAft>
                <a:spcPts val="0"/>
              </a:spcAft>
              <a:buSzPts val="900"/>
              <a:buNone/>
              <a:defRPr sz="900"/>
            </a:lvl6pPr>
            <a:lvl7pPr indent="-228600" lvl="6" marL="3200400" algn="l">
              <a:lnSpc>
                <a:spcPct val="120000"/>
              </a:lnSpc>
              <a:spcBef>
                <a:spcPts val="500"/>
              </a:spcBef>
              <a:spcAft>
                <a:spcPts val="0"/>
              </a:spcAft>
              <a:buSzPts val="900"/>
              <a:buNone/>
              <a:defRPr sz="900"/>
            </a:lvl7pPr>
            <a:lvl8pPr indent="-228600" lvl="7" marL="3657600" algn="l">
              <a:lnSpc>
                <a:spcPct val="120000"/>
              </a:lnSpc>
              <a:spcBef>
                <a:spcPts val="500"/>
              </a:spcBef>
              <a:spcAft>
                <a:spcPts val="0"/>
              </a:spcAft>
              <a:buSzPts val="900"/>
              <a:buNone/>
              <a:defRPr sz="900"/>
            </a:lvl8pPr>
            <a:lvl9pPr indent="-228600" lvl="8" marL="4114800" algn="l">
              <a:lnSpc>
                <a:spcPct val="120000"/>
              </a:lnSpc>
              <a:spcBef>
                <a:spcPts val="500"/>
              </a:spcBef>
              <a:spcAft>
                <a:spcPts val="0"/>
              </a:spcAft>
              <a:buSzPts val="900"/>
              <a:buNone/>
              <a:defRPr sz="900"/>
            </a:lvl9pPr>
          </a:lstStyle>
          <a:p/>
        </p:txBody>
      </p:sp>
      <p:sp>
        <p:nvSpPr>
          <p:cNvPr id="134" name="Google Shape;134;p68"/>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68"/>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68"/>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37" name="Shape 137"/>
        <p:cNvGrpSpPr/>
        <p:nvPr/>
      </p:nvGrpSpPr>
      <p:grpSpPr>
        <a:xfrm>
          <a:off x="0" y="0"/>
          <a:ext cx="0" cy="0"/>
          <a:chOff x="0" y="0"/>
          <a:chExt cx="0" cy="0"/>
        </a:xfrm>
      </p:grpSpPr>
      <p:pic>
        <p:nvPicPr>
          <p:cNvPr descr="Droplets-HD-Content-R1d.png" id="138" name="Google Shape;138;p6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39" name="Google Shape;139;p69"/>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0" name="Google Shape;140;p69"/>
          <p:cNvSpPr txBox="1"/>
          <p:nvPr>
            <p:ph idx="1" type="body"/>
          </p:nvPr>
        </p:nvSpPr>
        <p:spPr>
          <a:xfrm rot="5400000">
            <a:off x="4383948" y="-1103079"/>
            <a:ext cx="3424107" cy="10364452"/>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41" name="Google Shape;141;p69"/>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69"/>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3" name="Google Shape;143;p69"/>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4" name="Shape 144"/>
        <p:cNvGrpSpPr/>
        <p:nvPr/>
      </p:nvGrpSpPr>
      <p:grpSpPr>
        <a:xfrm>
          <a:off x="0" y="0"/>
          <a:ext cx="0" cy="0"/>
          <a:chOff x="0" y="0"/>
          <a:chExt cx="0" cy="0"/>
        </a:xfrm>
      </p:grpSpPr>
      <p:pic>
        <p:nvPicPr>
          <p:cNvPr descr="Droplets-HD-Content-R1d.png" id="145" name="Google Shape;145;p7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46" name="Google Shape;146;p70"/>
          <p:cNvSpPr txBox="1"/>
          <p:nvPr>
            <p:ph type="title"/>
          </p:nvPr>
        </p:nvSpPr>
        <p:spPr>
          <a:xfrm rot="5400000">
            <a:off x="7410763" y="1923737"/>
            <a:ext cx="5181599" cy="255332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3600"/>
              <a:buFont typeface="Twentieth Century"/>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7" name="Google Shape;147;p70"/>
          <p:cNvSpPr txBox="1"/>
          <p:nvPr>
            <p:ph idx="1" type="body"/>
          </p:nvPr>
        </p:nvSpPr>
        <p:spPr>
          <a:xfrm rot="5400000">
            <a:off x="2152338" y="-628961"/>
            <a:ext cx="5181599" cy="7658724"/>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148" name="Google Shape;148;p70"/>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70"/>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70"/>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pic>
        <p:nvPicPr>
          <p:cNvPr descr="Droplets-HD-Content-R1d.png" id="20" name="Google Shape;20;p55"/>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1" name="Google Shape;21;p55"/>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55"/>
          <p:cNvSpPr txBox="1"/>
          <p:nvPr>
            <p:ph idx="1" type="body"/>
          </p:nvPr>
        </p:nvSpPr>
        <p:spPr>
          <a:xfrm>
            <a:off x="913774" y="2367092"/>
            <a:ext cx="10363826"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23" name="Google Shape;23;p55"/>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55"/>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5"/>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pic>
        <p:nvPicPr>
          <p:cNvPr descr="Droplets-HD-Content-R1d.png" id="27" name="Google Shape;27;p56"/>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28" name="Google Shape;28;p56"/>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56"/>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56"/>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pic>
        <p:nvPicPr>
          <p:cNvPr descr="Droplets-HD-Content-R1d.png" id="32" name="Google Shape;32;p57"/>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33" name="Google Shape;33;p57"/>
          <p:cNvSpPr txBox="1"/>
          <p:nvPr>
            <p:ph type="title"/>
          </p:nvPr>
        </p:nvSpPr>
        <p:spPr>
          <a:xfrm>
            <a:off x="913774" y="828563"/>
            <a:ext cx="10351752" cy="2736819"/>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7"/>
          <p:cNvSpPr txBox="1"/>
          <p:nvPr>
            <p:ph idx="1" type="body"/>
          </p:nvPr>
        </p:nvSpPr>
        <p:spPr>
          <a:xfrm>
            <a:off x="913774" y="3657457"/>
            <a:ext cx="10351752" cy="1368183"/>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2000"/>
              <a:buNone/>
              <a:defRPr sz="2000">
                <a:solidFill>
                  <a:srgbClr val="7F7F7F"/>
                </a:solidFill>
              </a:defRPr>
            </a:lvl1pPr>
            <a:lvl2pPr indent="-228600" lvl="1" marL="914400" algn="l">
              <a:lnSpc>
                <a:spcPct val="120000"/>
              </a:lnSpc>
              <a:spcBef>
                <a:spcPts val="500"/>
              </a:spcBef>
              <a:spcAft>
                <a:spcPts val="0"/>
              </a:spcAft>
              <a:buSzPts val="2000"/>
              <a:buNone/>
              <a:defRPr sz="2000">
                <a:solidFill>
                  <a:srgbClr val="888888"/>
                </a:solidFill>
              </a:defRPr>
            </a:lvl2pPr>
            <a:lvl3pPr indent="-228600" lvl="2" marL="1371600" algn="l">
              <a:lnSpc>
                <a:spcPct val="120000"/>
              </a:lnSpc>
              <a:spcBef>
                <a:spcPts val="500"/>
              </a:spcBef>
              <a:spcAft>
                <a:spcPts val="0"/>
              </a:spcAft>
              <a:buSzPts val="1800"/>
              <a:buNone/>
              <a:defRPr sz="1800">
                <a:solidFill>
                  <a:srgbClr val="888888"/>
                </a:solidFill>
              </a:defRPr>
            </a:lvl3pPr>
            <a:lvl4pPr indent="-228600" lvl="3" marL="1828800" algn="l">
              <a:lnSpc>
                <a:spcPct val="120000"/>
              </a:lnSpc>
              <a:spcBef>
                <a:spcPts val="500"/>
              </a:spcBef>
              <a:spcAft>
                <a:spcPts val="0"/>
              </a:spcAft>
              <a:buSzPts val="1600"/>
              <a:buNone/>
              <a:defRPr sz="1600">
                <a:solidFill>
                  <a:srgbClr val="888888"/>
                </a:solidFill>
              </a:defRPr>
            </a:lvl4pPr>
            <a:lvl5pPr indent="-228600" lvl="4" marL="2286000" algn="l">
              <a:lnSpc>
                <a:spcPct val="120000"/>
              </a:lnSpc>
              <a:spcBef>
                <a:spcPts val="500"/>
              </a:spcBef>
              <a:spcAft>
                <a:spcPts val="0"/>
              </a:spcAft>
              <a:buSzPts val="1600"/>
              <a:buNone/>
              <a:defRPr sz="1600">
                <a:solidFill>
                  <a:srgbClr val="888888"/>
                </a:solidFill>
              </a:defRPr>
            </a:lvl5pPr>
            <a:lvl6pPr indent="-228600" lvl="5" marL="2743200" algn="l">
              <a:lnSpc>
                <a:spcPct val="120000"/>
              </a:lnSpc>
              <a:spcBef>
                <a:spcPts val="500"/>
              </a:spcBef>
              <a:spcAft>
                <a:spcPts val="0"/>
              </a:spcAft>
              <a:buSzPts val="1600"/>
              <a:buNone/>
              <a:defRPr sz="1600">
                <a:solidFill>
                  <a:srgbClr val="888888"/>
                </a:solidFill>
              </a:defRPr>
            </a:lvl6pPr>
            <a:lvl7pPr indent="-228600" lvl="6" marL="3200400" algn="l">
              <a:lnSpc>
                <a:spcPct val="120000"/>
              </a:lnSpc>
              <a:spcBef>
                <a:spcPts val="500"/>
              </a:spcBef>
              <a:spcAft>
                <a:spcPts val="0"/>
              </a:spcAft>
              <a:buSzPts val="1600"/>
              <a:buNone/>
              <a:defRPr sz="1600">
                <a:solidFill>
                  <a:srgbClr val="888888"/>
                </a:solidFill>
              </a:defRPr>
            </a:lvl7pPr>
            <a:lvl8pPr indent="-228600" lvl="7" marL="3657600" algn="l">
              <a:lnSpc>
                <a:spcPct val="120000"/>
              </a:lnSpc>
              <a:spcBef>
                <a:spcPts val="500"/>
              </a:spcBef>
              <a:spcAft>
                <a:spcPts val="0"/>
              </a:spcAft>
              <a:buSzPts val="1600"/>
              <a:buNone/>
              <a:defRPr sz="1600">
                <a:solidFill>
                  <a:srgbClr val="888888"/>
                </a:solidFill>
              </a:defRPr>
            </a:lvl8pPr>
            <a:lvl9pPr indent="-228600" lvl="8" marL="4114800" algn="l">
              <a:lnSpc>
                <a:spcPct val="120000"/>
              </a:lnSpc>
              <a:spcBef>
                <a:spcPts val="500"/>
              </a:spcBef>
              <a:spcAft>
                <a:spcPts val="0"/>
              </a:spcAft>
              <a:buSzPts val="1600"/>
              <a:buNone/>
              <a:defRPr sz="1600">
                <a:solidFill>
                  <a:srgbClr val="888888"/>
                </a:solidFill>
              </a:defRPr>
            </a:lvl9pPr>
          </a:lstStyle>
          <a:p/>
        </p:txBody>
      </p:sp>
      <p:sp>
        <p:nvSpPr>
          <p:cNvPr id="35" name="Google Shape;35;p57"/>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7"/>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7"/>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pic>
        <p:nvPicPr>
          <p:cNvPr descr="Droplets-HD-Content-R1d.png" id="39" name="Google Shape;39;p58"/>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0" name="Google Shape;40;p58"/>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8"/>
          <p:cNvSpPr txBox="1"/>
          <p:nvPr>
            <p:ph idx="1" type="body"/>
          </p:nvPr>
        </p:nvSpPr>
        <p:spPr>
          <a:xfrm>
            <a:off x="913774" y="2367092"/>
            <a:ext cx="5106026"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2" name="Google Shape;42;p58"/>
          <p:cNvSpPr txBox="1"/>
          <p:nvPr>
            <p:ph idx="2" type="body"/>
          </p:nvPr>
        </p:nvSpPr>
        <p:spPr>
          <a:xfrm>
            <a:off x="6172200" y="2367092"/>
            <a:ext cx="5105400" cy="342410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43" name="Google Shape;43;p58"/>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8"/>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8"/>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pic>
        <p:nvPicPr>
          <p:cNvPr descr="Droplets-HD-Content-R1d.png" id="47" name="Google Shape;47;p59"/>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48" name="Google Shape;48;p59"/>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59"/>
          <p:cNvSpPr txBox="1"/>
          <p:nvPr>
            <p:ph idx="1" type="body"/>
          </p:nvPr>
        </p:nvSpPr>
        <p:spPr>
          <a:xfrm>
            <a:off x="1146328" y="2371018"/>
            <a:ext cx="4873474" cy="679994"/>
          </a:xfrm>
          <a:prstGeom prst="rect">
            <a:avLst/>
          </a:prstGeom>
          <a:noFill/>
          <a:ln>
            <a:noFill/>
          </a:ln>
        </p:spPr>
        <p:txBody>
          <a:bodyPr anchorCtr="0" anchor="b" bIns="45700" lIns="91425" spcFirstLastPara="1" rIns="91425" wrap="square" tIns="45700">
            <a:noAutofit/>
          </a:bodyPr>
          <a:lstStyle>
            <a:lvl1pPr indent="-228600" lvl="0" marL="457200" algn="l">
              <a:lnSpc>
                <a:spcPct val="85000"/>
              </a:lnSpc>
              <a:spcBef>
                <a:spcPts val="1000"/>
              </a:spcBef>
              <a:spcAft>
                <a:spcPts val="0"/>
              </a:spcAft>
              <a:buSzPts val="2600"/>
              <a:buNone/>
              <a:defRPr b="0" sz="26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50" name="Google Shape;50;p59"/>
          <p:cNvSpPr txBox="1"/>
          <p:nvPr>
            <p:ph idx="2" type="body"/>
          </p:nvPr>
        </p:nvSpPr>
        <p:spPr>
          <a:xfrm>
            <a:off x="913774" y="3051012"/>
            <a:ext cx="5106027" cy="274018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51" name="Google Shape;51;p59"/>
          <p:cNvSpPr txBox="1"/>
          <p:nvPr>
            <p:ph idx="3" type="body"/>
          </p:nvPr>
        </p:nvSpPr>
        <p:spPr>
          <a:xfrm>
            <a:off x="6396423" y="2371018"/>
            <a:ext cx="4881804" cy="679994"/>
          </a:xfrm>
          <a:prstGeom prst="rect">
            <a:avLst/>
          </a:prstGeom>
          <a:noFill/>
          <a:ln>
            <a:noFill/>
          </a:ln>
        </p:spPr>
        <p:txBody>
          <a:bodyPr anchorCtr="0" anchor="b" bIns="45700" lIns="91425" spcFirstLastPara="1" rIns="91425" wrap="square" tIns="45700">
            <a:noAutofit/>
          </a:bodyPr>
          <a:lstStyle>
            <a:lvl1pPr indent="-228600" lvl="0" marL="457200" algn="l">
              <a:lnSpc>
                <a:spcPct val="85000"/>
              </a:lnSpc>
              <a:spcBef>
                <a:spcPts val="1000"/>
              </a:spcBef>
              <a:spcAft>
                <a:spcPts val="0"/>
              </a:spcAft>
              <a:buSzPts val="2600"/>
              <a:buNone/>
              <a:defRPr b="0" sz="2600">
                <a:solidFill>
                  <a:schemeClr val="dk1"/>
                </a:solidFill>
              </a:defRPr>
            </a:lvl1pPr>
            <a:lvl2pPr indent="-228600" lvl="1" marL="914400" algn="l">
              <a:lnSpc>
                <a:spcPct val="120000"/>
              </a:lnSpc>
              <a:spcBef>
                <a:spcPts val="500"/>
              </a:spcBef>
              <a:spcAft>
                <a:spcPts val="0"/>
              </a:spcAft>
              <a:buSzPts val="2000"/>
              <a:buNone/>
              <a:defRPr b="1" sz="2000"/>
            </a:lvl2pPr>
            <a:lvl3pPr indent="-228600" lvl="2" marL="1371600" algn="l">
              <a:lnSpc>
                <a:spcPct val="120000"/>
              </a:lnSpc>
              <a:spcBef>
                <a:spcPts val="500"/>
              </a:spcBef>
              <a:spcAft>
                <a:spcPts val="0"/>
              </a:spcAft>
              <a:buSzPts val="1800"/>
              <a:buNone/>
              <a:defRPr b="1" sz="1800"/>
            </a:lvl3pPr>
            <a:lvl4pPr indent="-228600" lvl="3" marL="1828800" algn="l">
              <a:lnSpc>
                <a:spcPct val="120000"/>
              </a:lnSpc>
              <a:spcBef>
                <a:spcPts val="500"/>
              </a:spcBef>
              <a:spcAft>
                <a:spcPts val="0"/>
              </a:spcAft>
              <a:buSzPts val="1600"/>
              <a:buNone/>
              <a:defRPr b="1" sz="1600"/>
            </a:lvl4pPr>
            <a:lvl5pPr indent="-228600" lvl="4" marL="2286000" algn="l">
              <a:lnSpc>
                <a:spcPct val="120000"/>
              </a:lnSpc>
              <a:spcBef>
                <a:spcPts val="500"/>
              </a:spcBef>
              <a:spcAft>
                <a:spcPts val="0"/>
              </a:spcAft>
              <a:buSzPts val="1600"/>
              <a:buNone/>
              <a:defRPr b="1" sz="1600"/>
            </a:lvl5pPr>
            <a:lvl6pPr indent="-228600" lvl="5" marL="2743200" algn="l">
              <a:lnSpc>
                <a:spcPct val="120000"/>
              </a:lnSpc>
              <a:spcBef>
                <a:spcPts val="500"/>
              </a:spcBef>
              <a:spcAft>
                <a:spcPts val="0"/>
              </a:spcAft>
              <a:buSzPts val="1600"/>
              <a:buNone/>
              <a:defRPr b="1" sz="1600"/>
            </a:lvl6pPr>
            <a:lvl7pPr indent="-228600" lvl="6" marL="3200400" algn="l">
              <a:lnSpc>
                <a:spcPct val="120000"/>
              </a:lnSpc>
              <a:spcBef>
                <a:spcPts val="500"/>
              </a:spcBef>
              <a:spcAft>
                <a:spcPts val="0"/>
              </a:spcAft>
              <a:buSzPts val="1600"/>
              <a:buNone/>
              <a:defRPr b="1" sz="1600"/>
            </a:lvl7pPr>
            <a:lvl8pPr indent="-228600" lvl="7" marL="3657600" algn="l">
              <a:lnSpc>
                <a:spcPct val="120000"/>
              </a:lnSpc>
              <a:spcBef>
                <a:spcPts val="500"/>
              </a:spcBef>
              <a:spcAft>
                <a:spcPts val="0"/>
              </a:spcAft>
              <a:buSzPts val="1600"/>
              <a:buNone/>
              <a:defRPr b="1" sz="1600"/>
            </a:lvl8pPr>
            <a:lvl9pPr indent="-228600" lvl="8" marL="4114800" algn="l">
              <a:lnSpc>
                <a:spcPct val="120000"/>
              </a:lnSpc>
              <a:spcBef>
                <a:spcPts val="500"/>
              </a:spcBef>
              <a:spcAft>
                <a:spcPts val="0"/>
              </a:spcAft>
              <a:buSzPts val="1600"/>
              <a:buNone/>
              <a:defRPr b="1" sz="1600"/>
            </a:lvl9pPr>
          </a:lstStyle>
          <a:p/>
        </p:txBody>
      </p:sp>
      <p:sp>
        <p:nvSpPr>
          <p:cNvPr id="52" name="Google Shape;52;p59"/>
          <p:cNvSpPr txBox="1"/>
          <p:nvPr>
            <p:ph idx="4" type="body"/>
          </p:nvPr>
        </p:nvSpPr>
        <p:spPr>
          <a:xfrm>
            <a:off x="6172200" y="3051012"/>
            <a:ext cx="5105401" cy="2740187"/>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53" name="Google Shape;53;p59"/>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59"/>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59"/>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pic>
        <p:nvPicPr>
          <p:cNvPr descr="Droplets-HD-Content-R1d.png" id="57" name="Google Shape;57;p60"/>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8" name="Google Shape;58;p60"/>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60"/>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60"/>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60"/>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pic>
        <p:nvPicPr>
          <p:cNvPr descr="Droplets-HD-Content-R1d.png" id="63" name="Google Shape;63;p6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64" name="Google Shape;64;p61"/>
          <p:cNvSpPr txBox="1"/>
          <p:nvPr>
            <p:ph type="title"/>
          </p:nvPr>
        </p:nvSpPr>
        <p:spPr>
          <a:xfrm>
            <a:off x="913775" y="609600"/>
            <a:ext cx="3935688" cy="202325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61"/>
          <p:cNvSpPr txBox="1"/>
          <p:nvPr>
            <p:ph idx="1" type="body"/>
          </p:nvPr>
        </p:nvSpPr>
        <p:spPr>
          <a:xfrm>
            <a:off x="5078062" y="609600"/>
            <a:ext cx="6200163" cy="5181599"/>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SzPts val="1800"/>
              <a:buChar char="•"/>
              <a:defRPr/>
            </a:lvl1pPr>
            <a:lvl2pPr indent="-342900" lvl="1" marL="914400" algn="l">
              <a:lnSpc>
                <a:spcPct val="120000"/>
              </a:lnSpc>
              <a:spcBef>
                <a:spcPts val="500"/>
              </a:spcBef>
              <a:spcAft>
                <a:spcPts val="0"/>
              </a:spcAft>
              <a:buSzPts val="1800"/>
              <a:buChar char="•"/>
              <a:defRPr/>
            </a:lvl2pPr>
            <a:lvl3pPr indent="-342900" lvl="2" marL="1371600" algn="l">
              <a:lnSpc>
                <a:spcPct val="120000"/>
              </a:lnSpc>
              <a:spcBef>
                <a:spcPts val="500"/>
              </a:spcBef>
              <a:spcAft>
                <a:spcPts val="0"/>
              </a:spcAft>
              <a:buSzPts val="1800"/>
              <a:buChar char="•"/>
              <a:defRPr/>
            </a:lvl3pPr>
            <a:lvl4pPr indent="-342900" lvl="3" marL="1828800" algn="l">
              <a:lnSpc>
                <a:spcPct val="120000"/>
              </a:lnSpc>
              <a:spcBef>
                <a:spcPts val="500"/>
              </a:spcBef>
              <a:spcAft>
                <a:spcPts val="0"/>
              </a:spcAft>
              <a:buSzPts val="1800"/>
              <a:buChar char="•"/>
              <a:defRPr/>
            </a:lvl4pPr>
            <a:lvl5pPr indent="-342900" lvl="4" marL="2286000" algn="l">
              <a:lnSpc>
                <a:spcPct val="120000"/>
              </a:lnSpc>
              <a:spcBef>
                <a:spcPts val="500"/>
              </a:spcBef>
              <a:spcAft>
                <a:spcPts val="0"/>
              </a:spcAft>
              <a:buSzPts val="1800"/>
              <a:buChar char="•"/>
              <a:defRPr/>
            </a:lvl5pPr>
            <a:lvl6pPr indent="-342900" lvl="5" marL="2743200" algn="l">
              <a:lnSpc>
                <a:spcPct val="120000"/>
              </a:lnSpc>
              <a:spcBef>
                <a:spcPts val="500"/>
              </a:spcBef>
              <a:spcAft>
                <a:spcPts val="0"/>
              </a:spcAft>
              <a:buSzPts val="1800"/>
              <a:buChar char="•"/>
              <a:defRPr/>
            </a:lvl6pPr>
            <a:lvl7pPr indent="-342900" lvl="6" marL="3200400" algn="l">
              <a:lnSpc>
                <a:spcPct val="120000"/>
              </a:lnSpc>
              <a:spcBef>
                <a:spcPts val="500"/>
              </a:spcBef>
              <a:spcAft>
                <a:spcPts val="0"/>
              </a:spcAft>
              <a:buSzPts val="1800"/>
              <a:buChar char="•"/>
              <a:defRPr/>
            </a:lvl7pPr>
            <a:lvl8pPr indent="-342900" lvl="7" marL="3657600" algn="l">
              <a:lnSpc>
                <a:spcPct val="120000"/>
              </a:lnSpc>
              <a:spcBef>
                <a:spcPts val="500"/>
              </a:spcBef>
              <a:spcAft>
                <a:spcPts val="0"/>
              </a:spcAft>
              <a:buSzPts val="1800"/>
              <a:buChar char="•"/>
              <a:defRPr/>
            </a:lvl8pPr>
            <a:lvl9pPr indent="-342900" lvl="8" marL="4114800" algn="l">
              <a:lnSpc>
                <a:spcPct val="120000"/>
              </a:lnSpc>
              <a:spcBef>
                <a:spcPts val="500"/>
              </a:spcBef>
              <a:spcAft>
                <a:spcPts val="0"/>
              </a:spcAft>
              <a:buSzPts val="1800"/>
              <a:buChar char="•"/>
              <a:defRPr/>
            </a:lvl9pPr>
          </a:lstStyle>
          <a:p/>
        </p:txBody>
      </p:sp>
      <p:sp>
        <p:nvSpPr>
          <p:cNvPr id="66" name="Google Shape;66;p61"/>
          <p:cNvSpPr txBox="1"/>
          <p:nvPr>
            <p:ph idx="2" type="body"/>
          </p:nvPr>
        </p:nvSpPr>
        <p:spPr>
          <a:xfrm>
            <a:off x="913774" y="2632852"/>
            <a:ext cx="3935689" cy="3158348"/>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67" name="Google Shape;67;p61"/>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61"/>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61"/>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pic>
        <p:nvPicPr>
          <p:cNvPr descr="Droplets-HD-Content-R1d.png" id="71" name="Google Shape;71;p62"/>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72" name="Google Shape;72;p62"/>
          <p:cNvSpPr txBox="1"/>
          <p:nvPr>
            <p:ph type="title"/>
          </p:nvPr>
        </p:nvSpPr>
        <p:spPr>
          <a:xfrm>
            <a:off x="913774" y="609600"/>
            <a:ext cx="5934969" cy="2023254"/>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62"/>
          <p:cNvSpPr/>
          <p:nvPr>
            <p:ph idx="2" type="pic"/>
          </p:nvPr>
        </p:nvSpPr>
        <p:spPr>
          <a:xfrm>
            <a:off x="7424803" y="609601"/>
            <a:ext cx="3255358" cy="5181600"/>
          </a:xfrm>
          <a:prstGeom prst="roundRect">
            <a:avLst>
              <a:gd fmla="val 4943" name="adj"/>
            </a:avLst>
          </a:prstGeom>
          <a:noFill/>
          <a:ln cap="sq" cmpd="sng" w="82550">
            <a:solidFill>
              <a:srgbClr val="C0D3E4"/>
            </a:solidFill>
            <a:prstDash val="solid"/>
            <a:miter lim="800000"/>
            <a:headEnd len="sm" w="sm" type="none"/>
            <a:tailEnd len="sm" w="sm" type="none"/>
          </a:ln>
        </p:spPr>
        <p:txBody>
          <a:bodyPr anchorCtr="0" anchor="t" bIns="45700" lIns="91425" spcFirstLastPara="1" rIns="91425" wrap="square" tIns="45700">
            <a:normAutofit/>
          </a:bodyPr>
          <a:lstStyle>
            <a:lvl1pPr lvl="0" marR="0" rtl="0" algn="l">
              <a:lnSpc>
                <a:spcPct val="120000"/>
              </a:lnSpc>
              <a:spcBef>
                <a:spcPts val="1000"/>
              </a:spcBef>
              <a:spcAft>
                <a:spcPts val="0"/>
              </a:spcAft>
              <a:buClr>
                <a:schemeClr val="dk1"/>
              </a:buClr>
              <a:buSzPts val="3200"/>
              <a:buFont typeface="Arial"/>
              <a:buNone/>
              <a:defRPr b="0" i="0" sz="3200" u="none" cap="none" strike="noStrike">
                <a:solidFill>
                  <a:schemeClr val="dk1"/>
                </a:solidFill>
                <a:latin typeface="Twentieth Century"/>
                <a:ea typeface="Twentieth Century"/>
                <a:cs typeface="Twentieth Century"/>
                <a:sym typeface="Twentieth Century"/>
              </a:defRPr>
            </a:lvl1pPr>
            <a:lvl2pPr lvl="1" marR="0" rtl="0" algn="l">
              <a:lnSpc>
                <a:spcPct val="120000"/>
              </a:lnSpc>
              <a:spcBef>
                <a:spcPts val="500"/>
              </a:spcBef>
              <a:spcAft>
                <a:spcPts val="0"/>
              </a:spcAft>
              <a:buClr>
                <a:schemeClr val="dk1"/>
              </a:buClr>
              <a:buSzPts val="2800"/>
              <a:buFont typeface="Arial"/>
              <a:buNone/>
              <a:defRPr b="0" i="0" sz="2800" u="none" cap="none" strike="noStrike">
                <a:solidFill>
                  <a:schemeClr val="dk1"/>
                </a:solidFill>
                <a:latin typeface="Twentieth Century"/>
                <a:ea typeface="Twentieth Century"/>
                <a:cs typeface="Twentieth Century"/>
                <a:sym typeface="Twentieth Century"/>
              </a:defRPr>
            </a:lvl2pPr>
            <a:lvl3pPr lvl="2" marR="0" rtl="0" algn="l">
              <a:lnSpc>
                <a:spcPct val="120000"/>
              </a:lnSpc>
              <a:spcBef>
                <a:spcPts val="500"/>
              </a:spcBef>
              <a:spcAft>
                <a:spcPts val="0"/>
              </a:spcAft>
              <a:buClr>
                <a:schemeClr val="dk1"/>
              </a:buClr>
              <a:buSzPts val="2400"/>
              <a:buFont typeface="Arial"/>
              <a:buNone/>
              <a:defRPr b="0" i="0" sz="2400" u="none" cap="none" strike="noStrike">
                <a:solidFill>
                  <a:schemeClr val="dk1"/>
                </a:solidFill>
                <a:latin typeface="Twentieth Century"/>
                <a:ea typeface="Twentieth Century"/>
                <a:cs typeface="Twentieth Century"/>
                <a:sym typeface="Twentieth Century"/>
              </a:defRPr>
            </a:lvl3pPr>
            <a:lvl4pPr lvl="3"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4pPr>
            <a:lvl5pPr lvl="4"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5pPr>
            <a:lvl6pPr lvl="5"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6pPr>
            <a:lvl7pPr lvl="6"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7pPr>
            <a:lvl8pPr lvl="7"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8pPr>
            <a:lvl9pPr lvl="8" marR="0" rtl="0" algn="l">
              <a:lnSpc>
                <a:spcPct val="120000"/>
              </a:lnSpc>
              <a:spcBef>
                <a:spcPts val="500"/>
              </a:spcBef>
              <a:spcAft>
                <a:spcPts val="0"/>
              </a:spcAft>
              <a:buClr>
                <a:schemeClr val="dk1"/>
              </a:buClr>
              <a:buSzPts val="2000"/>
              <a:buFont typeface="Arial"/>
              <a:buNone/>
              <a:defRPr b="0" i="0" sz="2000" u="none" cap="none" strike="noStrike">
                <a:solidFill>
                  <a:schemeClr val="dk1"/>
                </a:solidFill>
                <a:latin typeface="Twentieth Century"/>
                <a:ea typeface="Twentieth Century"/>
                <a:cs typeface="Twentieth Century"/>
                <a:sym typeface="Twentieth Century"/>
              </a:defRPr>
            </a:lvl9pPr>
          </a:lstStyle>
          <a:p/>
        </p:txBody>
      </p:sp>
      <p:sp>
        <p:nvSpPr>
          <p:cNvPr id="74" name="Google Shape;74;p62"/>
          <p:cNvSpPr txBox="1"/>
          <p:nvPr>
            <p:ph idx="1" type="body"/>
          </p:nvPr>
        </p:nvSpPr>
        <p:spPr>
          <a:xfrm>
            <a:off x="913794" y="2632852"/>
            <a:ext cx="5934949" cy="3158347"/>
          </a:xfrm>
          <a:prstGeom prst="rect">
            <a:avLst/>
          </a:prstGeom>
          <a:noFill/>
          <a:ln>
            <a:noFill/>
          </a:ln>
        </p:spPr>
        <p:txBody>
          <a:bodyPr anchorCtr="0" anchor="t" bIns="45700" lIns="91425" spcFirstLastPara="1" rIns="91425" wrap="square" tIns="45700">
            <a:normAutofit/>
          </a:bodyPr>
          <a:lstStyle>
            <a:lvl1pPr indent="-228600" lvl="0" marL="457200" algn="ctr">
              <a:lnSpc>
                <a:spcPct val="120000"/>
              </a:lnSpc>
              <a:spcBef>
                <a:spcPts val="1000"/>
              </a:spcBef>
              <a:spcAft>
                <a:spcPts val="0"/>
              </a:spcAft>
              <a:buSzPts val="1600"/>
              <a:buNone/>
              <a:defRPr sz="1600"/>
            </a:lvl1pPr>
            <a:lvl2pPr indent="-228600" lvl="1" marL="914400" algn="l">
              <a:lnSpc>
                <a:spcPct val="120000"/>
              </a:lnSpc>
              <a:spcBef>
                <a:spcPts val="500"/>
              </a:spcBef>
              <a:spcAft>
                <a:spcPts val="0"/>
              </a:spcAft>
              <a:buSzPts val="1400"/>
              <a:buNone/>
              <a:defRPr sz="1400"/>
            </a:lvl2pPr>
            <a:lvl3pPr indent="-228600" lvl="2" marL="1371600" algn="l">
              <a:lnSpc>
                <a:spcPct val="120000"/>
              </a:lnSpc>
              <a:spcBef>
                <a:spcPts val="500"/>
              </a:spcBef>
              <a:spcAft>
                <a:spcPts val="0"/>
              </a:spcAft>
              <a:buSzPts val="1200"/>
              <a:buNone/>
              <a:defRPr sz="1200"/>
            </a:lvl3pPr>
            <a:lvl4pPr indent="-228600" lvl="3" marL="1828800" algn="l">
              <a:lnSpc>
                <a:spcPct val="120000"/>
              </a:lnSpc>
              <a:spcBef>
                <a:spcPts val="500"/>
              </a:spcBef>
              <a:spcAft>
                <a:spcPts val="0"/>
              </a:spcAft>
              <a:buSzPts val="1000"/>
              <a:buNone/>
              <a:defRPr sz="1000"/>
            </a:lvl4pPr>
            <a:lvl5pPr indent="-228600" lvl="4" marL="2286000" algn="l">
              <a:lnSpc>
                <a:spcPct val="120000"/>
              </a:lnSpc>
              <a:spcBef>
                <a:spcPts val="500"/>
              </a:spcBef>
              <a:spcAft>
                <a:spcPts val="0"/>
              </a:spcAft>
              <a:buSzPts val="1000"/>
              <a:buNone/>
              <a:defRPr sz="1000"/>
            </a:lvl5pPr>
            <a:lvl6pPr indent="-228600" lvl="5" marL="2743200" algn="l">
              <a:lnSpc>
                <a:spcPct val="120000"/>
              </a:lnSpc>
              <a:spcBef>
                <a:spcPts val="500"/>
              </a:spcBef>
              <a:spcAft>
                <a:spcPts val="0"/>
              </a:spcAft>
              <a:buSzPts val="1000"/>
              <a:buNone/>
              <a:defRPr sz="1000"/>
            </a:lvl6pPr>
            <a:lvl7pPr indent="-228600" lvl="6" marL="3200400" algn="l">
              <a:lnSpc>
                <a:spcPct val="120000"/>
              </a:lnSpc>
              <a:spcBef>
                <a:spcPts val="500"/>
              </a:spcBef>
              <a:spcAft>
                <a:spcPts val="0"/>
              </a:spcAft>
              <a:buSzPts val="1000"/>
              <a:buNone/>
              <a:defRPr sz="1000"/>
            </a:lvl7pPr>
            <a:lvl8pPr indent="-228600" lvl="7" marL="3657600" algn="l">
              <a:lnSpc>
                <a:spcPct val="120000"/>
              </a:lnSpc>
              <a:spcBef>
                <a:spcPts val="500"/>
              </a:spcBef>
              <a:spcAft>
                <a:spcPts val="0"/>
              </a:spcAft>
              <a:buSzPts val="1000"/>
              <a:buNone/>
              <a:defRPr sz="1000"/>
            </a:lvl8pPr>
            <a:lvl9pPr indent="-228600" lvl="8" marL="4114800" algn="l">
              <a:lnSpc>
                <a:spcPct val="120000"/>
              </a:lnSpc>
              <a:spcBef>
                <a:spcPts val="500"/>
              </a:spcBef>
              <a:spcAft>
                <a:spcPts val="0"/>
              </a:spcAft>
              <a:buSzPts val="1000"/>
              <a:buNone/>
              <a:defRPr sz="1000"/>
            </a:lvl9pPr>
          </a:lstStyle>
          <a:p/>
        </p:txBody>
      </p:sp>
      <p:sp>
        <p:nvSpPr>
          <p:cNvPr id="75" name="Google Shape;75;p62"/>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62"/>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62"/>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CAEBF5"/>
            </a:gs>
            <a:gs pos="100000">
              <a:srgbClr val="72AADB"/>
            </a:gs>
          </a:gsLst>
          <a:lin ang="5400000" scaled="0"/>
        </a:gradFill>
      </p:bgPr>
    </p:bg>
    <p:spTree>
      <p:nvGrpSpPr>
        <p:cNvPr id="5" name="Shape 5"/>
        <p:cNvGrpSpPr/>
        <p:nvPr/>
      </p:nvGrpSpPr>
      <p:grpSpPr>
        <a:xfrm>
          <a:off x="0" y="0"/>
          <a:ext cx="0" cy="0"/>
          <a:chOff x="0" y="0"/>
          <a:chExt cx="0" cy="0"/>
        </a:xfrm>
      </p:grpSpPr>
      <p:pic>
        <p:nvPicPr>
          <p:cNvPr descr="\\DROBO-FS\QuickDrops\JB\PPTX NG\Droplets\LightingOverlay.png" id="6" name="Google Shape;6;p53"/>
          <p:cNvPicPr preferRelativeResize="0"/>
          <p:nvPr/>
        </p:nvPicPr>
        <p:blipFill rotWithShape="1">
          <a:blip r:embed="rId1">
            <a:alphaModFix amt="70000"/>
          </a:blip>
          <a:srcRect b="0" l="0" r="0" t="0"/>
          <a:stretch/>
        </p:blipFill>
        <p:spPr>
          <a:xfrm>
            <a:off x="0" y="0"/>
            <a:ext cx="12192003" cy="6858001"/>
          </a:xfrm>
          <a:prstGeom prst="rect">
            <a:avLst/>
          </a:prstGeom>
          <a:noFill/>
          <a:ln>
            <a:noFill/>
          </a:ln>
        </p:spPr>
      </p:pic>
      <p:sp>
        <p:nvSpPr>
          <p:cNvPr id="7" name="Google Shape;7;p53"/>
          <p:cNvSpPr txBox="1"/>
          <p:nvPr>
            <p:ph type="title"/>
          </p:nvPr>
        </p:nvSpPr>
        <p:spPr>
          <a:xfrm>
            <a:off x="913775" y="618517"/>
            <a:ext cx="10364451" cy="1596177"/>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3600"/>
              <a:buFont typeface="Twentieth Century"/>
              <a:buNone/>
              <a:defRPr b="0" i="0" sz="3600" u="none" cap="none" strike="noStrik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53"/>
          <p:cNvSpPr txBox="1"/>
          <p:nvPr>
            <p:ph idx="1" type="body"/>
          </p:nvPr>
        </p:nvSpPr>
        <p:spPr>
          <a:xfrm>
            <a:off x="913775" y="2367093"/>
            <a:ext cx="10364452" cy="3424107"/>
          </a:xfrm>
          <a:prstGeom prst="rect">
            <a:avLst/>
          </a:prstGeom>
          <a:noFill/>
          <a:ln>
            <a:noFill/>
          </a:ln>
        </p:spPr>
        <p:txBody>
          <a:bodyPr anchorCtr="0" anchor="t" bIns="45700" lIns="91425" spcFirstLastPara="1" rIns="91425" wrap="square" tIns="45700">
            <a:normAutofit/>
          </a:bodyPr>
          <a:lstStyle>
            <a:lvl1pPr indent="-355600" lvl="0" marL="457200" marR="0" rtl="0" algn="l">
              <a:lnSpc>
                <a:spcPct val="120000"/>
              </a:lnSpc>
              <a:spcBef>
                <a:spcPts val="1000"/>
              </a:spcBef>
              <a:spcAft>
                <a:spcPts val="0"/>
              </a:spcAft>
              <a:buClr>
                <a:schemeClr val="dk1"/>
              </a:buClr>
              <a:buSzPts val="2000"/>
              <a:buFont typeface="Arial"/>
              <a:buChar char="•"/>
              <a:defRPr b="0" i="0" sz="20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120000"/>
              </a:lnSpc>
              <a:spcBef>
                <a:spcPts val="500"/>
              </a:spcBef>
              <a:spcAft>
                <a:spcPts val="0"/>
              </a:spcAft>
              <a:buClr>
                <a:schemeClr val="dk1"/>
              </a:buClr>
              <a:buSzPts val="1800"/>
              <a:buFont typeface="Arial"/>
              <a:buChar char="•"/>
              <a:defRPr b="0" i="0" sz="1800" u="none" cap="none" strike="noStrike">
                <a:solidFill>
                  <a:schemeClr val="dk1"/>
                </a:solidFill>
                <a:latin typeface="Twentieth Century"/>
                <a:ea typeface="Twentieth Century"/>
                <a:cs typeface="Twentieth Century"/>
                <a:sym typeface="Twentieth Century"/>
              </a:defRPr>
            </a:lvl2pPr>
            <a:lvl3pPr indent="-330200" lvl="2" marL="1371600" marR="0" rtl="0" algn="l">
              <a:lnSpc>
                <a:spcPct val="120000"/>
              </a:lnSpc>
              <a:spcBef>
                <a:spcPts val="500"/>
              </a:spcBef>
              <a:spcAft>
                <a:spcPts val="0"/>
              </a:spcAft>
              <a:buClr>
                <a:schemeClr val="dk1"/>
              </a:buClr>
              <a:buSzPts val="1600"/>
              <a:buFont typeface="Arial"/>
              <a:buChar char="•"/>
              <a:defRPr b="0" i="0" sz="16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9" name="Google Shape;9;p53"/>
          <p:cNvSpPr txBox="1"/>
          <p:nvPr>
            <p:ph idx="10" type="dt"/>
          </p:nvPr>
        </p:nvSpPr>
        <p:spPr>
          <a:xfrm>
            <a:off x="7678737" y="5883275"/>
            <a:ext cx="27432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0" name="Google Shape;10;p53"/>
          <p:cNvSpPr txBox="1"/>
          <p:nvPr>
            <p:ph idx="11" type="ftr"/>
          </p:nvPr>
        </p:nvSpPr>
        <p:spPr>
          <a:xfrm>
            <a:off x="913774" y="5883275"/>
            <a:ext cx="6672887"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1" name="Google Shape;11;p53"/>
          <p:cNvSpPr txBox="1"/>
          <p:nvPr>
            <p:ph idx="12" type="sldNum"/>
          </p:nvPr>
        </p:nvSpPr>
        <p:spPr>
          <a:xfrm>
            <a:off x="10514011" y="5883275"/>
            <a:ext cx="764215"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1pPr>
            <a:lvl2pPr indent="0" lvl="1"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2pPr>
            <a:lvl3pPr indent="0" lvl="2"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3pPr>
            <a:lvl4pPr indent="0" lvl="3"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4pPr>
            <a:lvl5pPr indent="0" lvl="4"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5pPr>
            <a:lvl6pPr indent="0" lvl="5"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6pPr>
            <a:lvl7pPr indent="0" lvl="6"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7pPr>
            <a:lvl8pPr indent="0" lvl="7"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8pPr>
            <a:lvl9pPr indent="0" lvl="8" marL="0" marR="0" rtl="0" algn="r">
              <a:spcBef>
                <a:spcPts val="0"/>
              </a:spcBef>
              <a:buNone/>
              <a:defRPr b="0" i="0" sz="1000" u="none" cap="none" strike="noStrike">
                <a:solidFill>
                  <a:schemeClr val="dk1"/>
                </a:solidFill>
                <a:latin typeface="Twentieth Century"/>
                <a:ea typeface="Twentieth Century"/>
                <a:cs typeface="Twentieth Century"/>
                <a:sym typeface="Twentieth Century"/>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jpg"/><Relationship Id="rId4" Type="http://schemas.openxmlformats.org/officeDocument/2006/relationships/hyperlink" Target="https://commons.wikimedia.org/wiki/File:WhiteRiverIndy_02.JPG#file" TargetMode="External"/><Relationship Id="rId5" Type="http://schemas.openxmlformats.org/officeDocument/2006/relationships/image" Target="../media/image7.jpg"/><Relationship Id="rId6" Type="http://schemas.openxmlformats.org/officeDocument/2006/relationships/hyperlink" Target="https://en.wikipedia.org/wiki/Buffalo_Bayou#/media/File:Buffalo_Bayou_looking_towards_Downtown_Houston.jp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weatherwx.com/forecast.php?config=&amp;forecast=pass&amp;pass=currentwx&amp;usecountry=us&amp;region=&amp;useplace=&amp;usestate=&amp;plot=pres&amp;period=&amp;usemetric=0&amp;dpp=0" TargetMode="External"/><Relationship Id="rId4" Type="http://schemas.openxmlformats.org/officeDocument/2006/relationships/image" Target="../media/image13.jpg"/><Relationship Id="rId5" Type="http://schemas.openxmlformats.org/officeDocument/2006/relationships/hyperlink" Target="https://www.nps.gov/yell/learn/nature/yellowstone-lake.ht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hyperlink" Target="https://www.nps.gov/miss/planyourvisit/minnehah.ht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www.nps.gov/subjects/oceans/plants-alga-plankton.htm" TargetMode="Externa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52.xml"/><Relationship Id="rId5" Type="http://schemas.openxmlformats.org/officeDocument/2006/relationships/slide" Target="/ppt/slides/slide9.xml"/><Relationship Id="rId6" Type="http://schemas.openxmlformats.org/officeDocument/2006/relationships/slide" Target="/ppt/slides/slide40.xml"/><Relationship Id="rId7" Type="http://schemas.openxmlformats.org/officeDocument/2006/relationships/slide" Target="/ppt/slides/slide48.xml"/><Relationship Id="rId8" Type="http://schemas.openxmlformats.org/officeDocument/2006/relationships/slide" Target="/ppt/slides/slide5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0.jpg"/><Relationship Id="rId4" Type="http://schemas.openxmlformats.org/officeDocument/2006/relationships/hyperlink" Target="https://en.wikipedia.org/wiki/Oxygen_sensor#/media/File:Dissolved_oxygen_meter.jpg"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commons.wikimedia.org/wiki/File:Chesapeake_Bay_-_Dissolved_oxygen_requirements.jpg" TargetMode="Externa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1.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docs.google.com/forms/d/e/1FAIpQLSeSnkcyIlhwWvLOQsaDyduEGjtuBtUD8O0Jb-TSmXcx_w1rpg/viewform?usp=sf_link"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2.gif"/><Relationship Id="rId4" Type="http://schemas.openxmlformats.org/officeDocument/2006/relationships/hyperlink" Target="https://coast.noaa.gov/estuaries/science-data/"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6.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www.epa.gov/nutrientpollution/sources-and-solutions-agriculture" TargetMode="External"/><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www.galvbaygrade.org/water-quality/"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hyperlink" Target="https://oceanservice.noaa.gov/facts/deadzone.html"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hyperlink" Target="https://oceanservice.noaa.gov/facts/deadzone.html" TargetMode="External"/><Relationship Id="rId4" Type="http://schemas.openxmlformats.org/officeDocument/2006/relationships/hyperlink" Target="https://www.epa.gov/ms-htf" TargetMode="External"/><Relationship Id="rId5" Type="http://schemas.openxmlformats.org/officeDocument/2006/relationships/hyperlink" Target="https://oceanservice.noaa.gov/goodbye.html?url=https%3A%2F%2Flumcon.edu%2F" TargetMode="External"/><Relationship Id="rId6" Type="http://schemas.openxmlformats.org/officeDocument/2006/relationships/image" Target="../media/image1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hyperlink" Target="https://docs.google.com/document/d/1cE3m21pRfG2XOLJ5_uRYpIgwFnRCXBowi6sDE1bm9hI/edit?usp=sharin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hyperlink" Target="https://en.wikipedia.org/wiki/File:Whale_shark_Georgia_aquarium.jp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hyperlink" Target="https://quizizz.com/admin/quiz/5fda652a064933001be35096"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hyperlink" Target="https://docs.google.com/forms/d/e/1FAIpQLSdHNbxMBOnPmuD6aC2uNTeFsGMEs9N8bLZ22yrrYslcfK_XuQ/viewform?usp=sf_lin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
          <p:cNvSpPr txBox="1"/>
          <p:nvPr>
            <p:ph type="ctrTitle"/>
          </p:nvPr>
        </p:nvSpPr>
        <p:spPr>
          <a:xfrm>
            <a:off x="1751012" y="1300785"/>
            <a:ext cx="8689976" cy="250921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800"/>
              <a:buFont typeface="Calibri"/>
              <a:buNone/>
            </a:pPr>
            <a:r>
              <a:rPr lang="en-US">
                <a:latin typeface="Calibri"/>
                <a:ea typeface="Calibri"/>
                <a:cs typeface="Calibri"/>
                <a:sym typeface="Calibri"/>
              </a:rPr>
              <a:t>WATER’S THE MATTER</a:t>
            </a:r>
            <a:endParaRPr/>
          </a:p>
        </p:txBody>
      </p:sp>
      <p:sp>
        <p:nvSpPr>
          <p:cNvPr id="156" name="Google Shape;156;p1"/>
          <p:cNvSpPr txBox="1"/>
          <p:nvPr>
            <p:ph idx="1" type="subTitle"/>
          </p:nvPr>
        </p:nvSpPr>
        <p:spPr>
          <a:xfrm>
            <a:off x="1751012" y="3886200"/>
            <a:ext cx="8689976" cy="1371599"/>
          </a:xfrm>
          <a:prstGeom prst="rect">
            <a:avLst/>
          </a:prstGeom>
          <a:noFill/>
          <a:ln>
            <a:noFill/>
          </a:ln>
        </p:spPr>
        <p:txBody>
          <a:bodyPr anchorCtr="0" anchor="t" bIns="45700" lIns="91425" spcFirstLastPara="1" rIns="91425" wrap="square" tIns="45700">
            <a:normAutofit/>
          </a:bodyPr>
          <a:lstStyle/>
          <a:p>
            <a:pPr indent="0" lvl="0" marL="0" rtl="0" algn="ctr">
              <a:lnSpc>
                <a:spcPct val="120000"/>
              </a:lnSpc>
              <a:spcBef>
                <a:spcPts val="0"/>
              </a:spcBef>
              <a:spcAft>
                <a:spcPts val="0"/>
              </a:spcAft>
              <a:buSzPts val="2200"/>
              <a:buNone/>
            </a:pPr>
            <a:r>
              <a:rPr lang="en-US">
                <a:latin typeface="Calibri"/>
                <a:ea typeface="Calibri"/>
                <a:cs typeface="Calibri"/>
                <a:sym typeface="Calibri"/>
              </a:rPr>
              <a:t>MEASURING OXYGEN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0"/>
          <p:cNvSpPr txBox="1"/>
          <p:nvPr/>
        </p:nvSpPr>
        <p:spPr>
          <a:xfrm>
            <a:off x="1762125" y="576649"/>
            <a:ext cx="10158025" cy="682370"/>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DISSOLVED OXYGEN (DO) IN WATER </a:t>
            </a:r>
            <a:endParaRPr/>
          </a:p>
        </p:txBody>
      </p:sp>
      <p:sp>
        <p:nvSpPr>
          <p:cNvPr id="222" name="Google Shape;222;p10"/>
          <p:cNvSpPr/>
          <p:nvPr/>
        </p:nvSpPr>
        <p:spPr>
          <a:xfrm>
            <a:off x="10429874" y="-30480"/>
            <a:ext cx="173816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Lesson</a:t>
            </a:r>
            <a:endParaRPr/>
          </a:p>
        </p:txBody>
      </p:sp>
      <p:sp>
        <p:nvSpPr>
          <p:cNvPr id="223" name="Google Shape;223;p10"/>
          <p:cNvSpPr/>
          <p:nvPr/>
        </p:nvSpPr>
        <p:spPr>
          <a:xfrm>
            <a:off x="3048000" y="1413063"/>
            <a:ext cx="6096000" cy="403187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Dissolved oxygen (DO) is the amount of oxygen that is present in water.  You know that the chemical formula for water is H</a:t>
            </a:r>
            <a:r>
              <a:rPr baseline="-25000" lang="en-US" sz="1600">
                <a:solidFill>
                  <a:srgbClr val="000000"/>
                </a:solidFill>
                <a:latin typeface="Verdana"/>
                <a:ea typeface="Verdana"/>
                <a:cs typeface="Verdana"/>
                <a:sym typeface="Verdana"/>
              </a:rPr>
              <a:t>2</a:t>
            </a:r>
            <a:r>
              <a:rPr lang="en-US" sz="1600">
                <a:solidFill>
                  <a:srgbClr val="000000"/>
                </a:solidFill>
                <a:latin typeface="Verdana"/>
                <a:ea typeface="Verdana"/>
                <a:cs typeface="Verdana"/>
                <a:sym typeface="Verdana"/>
              </a:rPr>
              <a:t>O, where the “H” stands for hydrogen, and the “O” stands for oxygen.  However, the oxygen in the molecular structure of water is NOT what we are referring to when we talk about dissolved oxygen. A small amount of oxygen, about ten molecules of oxygen per million molecules of water, is actually dissolved in the water. </a:t>
            </a:r>
            <a:endParaRPr/>
          </a:p>
          <a:p>
            <a:pPr indent="0" lvl="0" marL="0" marR="0" rtl="0" algn="l">
              <a:spcBef>
                <a:spcPts val="0"/>
              </a:spcBef>
              <a:spcAft>
                <a:spcPts val="0"/>
              </a:spcAft>
              <a:buNone/>
            </a:pPr>
            <a:r>
              <a:t/>
            </a:r>
            <a:endParaRPr sz="1600">
              <a:solidFill>
                <a:srgbClr val="000000"/>
              </a:solidFill>
              <a:latin typeface="Verdana"/>
              <a:ea typeface="Verdana"/>
              <a:cs typeface="Verdana"/>
              <a:sym typeface="Verdana"/>
            </a:endParaRPr>
          </a:p>
          <a:p>
            <a:pPr indent="0" lvl="0" marL="0" marR="0" rtl="0" algn="l">
              <a:spcBef>
                <a:spcPts val="0"/>
              </a:spcBef>
              <a:spcAft>
                <a:spcPts val="0"/>
              </a:spcAft>
              <a:buNone/>
            </a:pPr>
            <a:r>
              <a:rPr lang="en-US" sz="1600">
                <a:solidFill>
                  <a:srgbClr val="000000"/>
                </a:solidFill>
                <a:latin typeface="Verdana"/>
                <a:ea typeface="Verdana"/>
                <a:cs typeface="Verdana"/>
                <a:sym typeface="Verdana"/>
              </a:rPr>
              <a:t>Consider the following: if you put salt in a glass of water and then stir this solution, the salt disappears.  However, the salt is still there.  If you taste the water, it is salty.  A similar thing happens with oxygen in water!  Molecules of water trap molecules of oxygen and keep it in a dissolved form. </a:t>
            </a:r>
            <a:endParaRPr sz="1600">
              <a:solidFill>
                <a:schemeClr val="dk1"/>
              </a:solidFill>
              <a:latin typeface="Verdana"/>
              <a:ea typeface="Verdana"/>
              <a:cs typeface="Verdana"/>
              <a:sym typeface="Verdana"/>
            </a:endParaRPr>
          </a:p>
        </p:txBody>
      </p:sp>
      <p:sp>
        <p:nvSpPr>
          <p:cNvPr id="224" name="Google Shape;224;p10"/>
          <p:cNvSpPr/>
          <p:nvPr/>
        </p:nvSpPr>
        <p:spPr>
          <a:xfrm>
            <a:off x="0" y="114984"/>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1"/>
          <p:cNvSpPr txBox="1"/>
          <p:nvPr/>
        </p:nvSpPr>
        <p:spPr>
          <a:xfrm>
            <a:off x="1762125" y="576649"/>
            <a:ext cx="10158025" cy="461665"/>
          </a:xfrm>
          <a:prstGeom prst="rect">
            <a:avLst/>
          </a:prstGeom>
          <a:noFill/>
          <a:ln>
            <a:noFill/>
          </a:ln>
        </p:spPr>
        <p:txBody>
          <a:bodyPr anchorCtr="0" anchor="t" bIns="45700" lIns="91425" spcFirstLastPara="1" rIns="91425" wrap="square" tIns="45700">
            <a:normAutofit fontScale="82500" lnSpcReduction="200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DISSOLVED OXYGEN (DO) IN WATER </a:t>
            </a:r>
            <a:endParaRPr/>
          </a:p>
        </p:txBody>
      </p:sp>
      <p:sp>
        <p:nvSpPr>
          <p:cNvPr id="230" name="Google Shape;230;p11"/>
          <p:cNvSpPr/>
          <p:nvPr/>
        </p:nvSpPr>
        <p:spPr>
          <a:xfrm>
            <a:off x="10429874" y="-30480"/>
            <a:ext cx="173816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Lesson</a:t>
            </a:r>
            <a:endParaRPr/>
          </a:p>
        </p:txBody>
      </p:sp>
      <p:sp>
        <p:nvSpPr>
          <p:cNvPr id="231" name="Google Shape;231;p11"/>
          <p:cNvSpPr/>
          <p:nvPr/>
        </p:nvSpPr>
        <p:spPr>
          <a:xfrm>
            <a:off x="666750" y="1645443"/>
            <a:ext cx="6096000" cy="35394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Just like humans, aquatic organisms need a certain amount of oxygen to survive. Fish and some aquatic insects have gills; gills allow these organisms to remove some of the dissolved oxygen from the water. Most organisms must receive a constant supply of oxygen, if these organisms do not receive oxygen they will soon die. </a:t>
            </a:r>
            <a:endParaRPr/>
          </a:p>
          <a:p>
            <a:pPr indent="0" lvl="0" marL="0" marR="0" rtl="0" algn="l">
              <a:spcBef>
                <a:spcPts val="0"/>
              </a:spcBef>
              <a:spcAft>
                <a:spcPts val="0"/>
              </a:spcAft>
              <a:buNone/>
            </a:pPr>
            <a:r>
              <a:rPr lang="en-US" sz="1600">
                <a:solidFill>
                  <a:srgbClr val="000000"/>
                </a:solidFill>
                <a:latin typeface="Verdana"/>
                <a:ea typeface="Verdana"/>
                <a:cs typeface="Verdana"/>
                <a:sym typeface="Verdana"/>
              </a:rPr>
              <a:t>Remember, our definition of water quality is a measure of the suitability of water for a particular use based on selected physical, chemical, and biological characteristics. Thus, if we are looking at the usefulness of water for sustaining living organisms, dissolved oxygen would be a key component of that water’s quality. </a:t>
            </a:r>
            <a:endParaRPr/>
          </a:p>
        </p:txBody>
      </p:sp>
      <p:sp>
        <p:nvSpPr>
          <p:cNvPr id="232" name="Google Shape;232;p11"/>
          <p:cNvSpPr/>
          <p:nvPr/>
        </p:nvSpPr>
        <p:spPr>
          <a:xfrm>
            <a:off x="0" y="114984"/>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pic>
        <p:nvPicPr>
          <p:cNvPr id="233" name="Google Shape;233;p11"/>
          <p:cNvPicPr preferRelativeResize="0"/>
          <p:nvPr/>
        </p:nvPicPr>
        <p:blipFill rotWithShape="1">
          <a:blip r:embed="rId3">
            <a:alphaModFix/>
          </a:blip>
          <a:srcRect b="0" l="0" r="0" t="0"/>
          <a:stretch/>
        </p:blipFill>
        <p:spPr>
          <a:xfrm>
            <a:off x="7300912" y="1353820"/>
            <a:ext cx="4352925" cy="3264535"/>
          </a:xfrm>
          <a:prstGeom prst="rect">
            <a:avLst/>
          </a:prstGeom>
          <a:noFill/>
          <a:ln>
            <a:noFill/>
          </a:ln>
        </p:spPr>
      </p:pic>
      <p:sp>
        <p:nvSpPr>
          <p:cNvPr id="234" name="Google Shape;234;p11"/>
          <p:cNvSpPr txBox="1"/>
          <p:nvPr/>
        </p:nvSpPr>
        <p:spPr>
          <a:xfrm>
            <a:off x="6362700" y="4631787"/>
            <a:ext cx="6096000" cy="543162"/>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1400">
                <a:solidFill>
                  <a:srgbClr val="000000"/>
                </a:solidFill>
                <a:latin typeface="Calibri"/>
                <a:ea typeface="Calibri"/>
                <a:cs typeface="Calibri"/>
                <a:sym typeface="Calibri"/>
              </a:rPr>
              <a:t>Salmon need oxygen rich water like the Ebright Creek in Washington.</a:t>
            </a:r>
            <a:endParaRPr sz="1100">
              <a:solidFill>
                <a:schemeClr val="dk1"/>
              </a:solidFill>
              <a:latin typeface="Calibri"/>
              <a:ea typeface="Calibri"/>
              <a:cs typeface="Calibri"/>
              <a:sym typeface="Calibri"/>
            </a:endParaRPr>
          </a:p>
          <a:p>
            <a:pPr indent="0" lvl="0" marL="0" marR="0" rtl="0" algn="ctr">
              <a:lnSpc>
                <a:spcPct val="107000"/>
              </a:lnSpc>
              <a:spcBef>
                <a:spcPts val="0"/>
              </a:spcBef>
              <a:spcAft>
                <a:spcPts val="0"/>
              </a:spcAft>
              <a:buNone/>
            </a:pPr>
            <a:r>
              <a:rPr lang="en-US" sz="1400">
                <a:solidFill>
                  <a:srgbClr val="000000"/>
                </a:solidFill>
                <a:latin typeface="Calibri"/>
                <a:ea typeface="Calibri"/>
                <a:cs typeface="Calibri"/>
                <a:sym typeface="Calibri"/>
              </a:rPr>
              <a:t>Source: Roger Tabor, USFWS</a:t>
            </a:r>
            <a:endParaRPr sz="11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12"/>
          <p:cNvSpPr txBox="1"/>
          <p:nvPr/>
        </p:nvSpPr>
        <p:spPr>
          <a:xfrm>
            <a:off x="1166813" y="576648"/>
            <a:ext cx="10753338" cy="745269"/>
          </a:xfrm>
          <a:prstGeom prst="rect">
            <a:avLst/>
          </a:prstGeom>
          <a:noFill/>
          <a:ln>
            <a:noFill/>
          </a:ln>
        </p:spPr>
        <p:txBody>
          <a:bodyPr anchorCtr="0" anchor="t" bIns="45700" lIns="91425" spcFirstLastPara="1" rIns="91425" wrap="square" tIns="45700">
            <a:normAutofit fontScale="90000" lnSpcReduction="10000"/>
          </a:bodyPr>
          <a:lstStyle/>
          <a:p>
            <a:pPr indent="0" lvl="0" marL="0" marR="0" rtl="0" algn="l">
              <a:lnSpc>
                <a:spcPct val="90000"/>
              </a:lnSpc>
              <a:spcBef>
                <a:spcPts val="0"/>
              </a:spcBef>
              <a:spcAft>
                <a:spcPts val="0"/>
              </a:spcAft>
              <a:buClr>
                <a:schemeClr val="dk1"/>
              </a:buClr>
              <a:buSzPct val="100000"/>
              <a:buFont typeface="Calibri"/>
              <a:buNone/>
            </a:pPr>
            <a:r>
              <a:rPr lang="en-US" sz="2800" cap="none">
                <a:solidFill>
                  <a:schemeClr val="dk1"/>
                </a:solidFill>
                <a:latin typeface="Calibri"/>
                <a:ea typeface="Calibri"/>
                <a:cs typeface="Calibri"/>
                <a:sym typeface="Calibri"/>
              </a:rPr>
              <a:t>IS THE AMOUNT OF DISSOLVED OXYGEN IN EACH OF THESE BODIES OF WATER DIFFERENT?</a:t>
            </a:r>
            <a:endParaRPr/>
          </a:p>
        </p:txBody>
      </p:sp>
      <p:sp>
        <p:nvSpPr>
          <p:cNvPr id="240" name="Google Shape;240;p12"/>
          <p:cNvSpPr/>
          <p:nvPr/>
        </p:nvSpPr>
        <p:spPr>
          <a:xfrm>
            <a:off x="10429874" y="-30480"/>
            <a:ext cx="173816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Lesson</a:t>
            </a:r>
            <a:endParaRPr/>
          </a:p>
        </p:txBody>
      </p:sp>
      <p:sp>
        <p:nvSpPr>
          <p:cNvPr id="241" name="Google Shape;241;p12"/>
          <p:cNvSpPr/>
          <p:nvPr/>
        </p:nvSpPr>
        <p:spPr>
          <a:xfrm>
            <a:off x="1509347" y="4785590"/>
            <a:ext cx="8668479"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1F3864"/>
                </a:solidFill>
                <a:latin typeface="Verdana"/>
                <a:ea typeface="Verdana"/>
                <a:cs typeface="Verdana"/>
                <a:sym typeface="Verdana"/>
              </a:rPr>
              <a:t>Yes, there is a huge difference!  The whitewater (left image above) probably contains as much oxygen as water can hold, while the bayou (right image above) contains very little.  There are several reasons that the amount of dissolved oxygen is different in these two markedly different bodies of water; these reasons will be explained in the presentation portion of this unit.</a:t>
            </a:r>
            <a:endParaRPr sz="1600">
              <a:solidFill>
                <a:schemeClr val="dk1"/>
              </a:solidFill>
              <a:latin typeface="Verdana"/>
              <a:ea typeface="Verdana"/>
              <a:cs typeface="Verdana"/>
              <a:sym typeface="Verdana"/>
            </a:endParaRPr>
          </a:p>
        </p:txBody>
      </p:sp>
      <p:sp>
        <p:nvSpPr>
          <p:cNvPr id="242" name="Google Shape;242;p12"/>
          <p:cNvSpPr/>
          <p:nvPr/>
        </p:nvSpPr>
        <p:spPr>
          <a:xfrm>
            <a:off x="0" y="119747"/>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pic>
        <p:nvPicPr>
          <p:cNvPr id="243" name="Google Shape;243;p12"/>
          <p:cNvPicPr preferRelativeResize="0"/>
          <p:nvPr/>
        </p:nvPicPr>
        <p:blipFill rotWithShape="1">
          <a:blip r:embed="rId3">
            <a:alphaModFix/>
          </a:blip>
          <a:srcRect b="0" l="0" r="0" t="0"/>
          <a:stretch/>
        </p:blipFill>
        <p:spPr>
          <a:xfrm>
            <a:off x="1371602" y="1321917"/>
            <a:ext cx="4029075" cy="2987040"/>
          </a:xfrm>
          <a:prstGeom prst="rect">
            <a:avLst/>
          </a:prstGeom>
          <a:noFill/>
          <a:ln>
            <a:noFill/>
          </a:ln>
        </p:spPr>
      </p:pic>
      <p:sp>
        <p:nvSpPr>
          <p:cNvPr id="244" name="Google Shape;244;p12"/>
          <p:cNvSpPr txBox="1"/>
          <p:nvPr/>
        </p:nvSpPr>
        <p:spPr>
          <a:xfrm>
            <a:off x="338139" y="4308910"/>
            <a:ext cx="6096000" cy="44057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1350">
                <a:solidFill>
                  <a:srgbClr val="000000"/>
                </a:solidFill>
                <a:latin typeface="Calibri"/>
                <a:ea typeface="Calibri"/>
                <a:cs typeface="Calibri"/>
                <a:sym typeface="Calibri"/>
              </a:rPr>
              <a:t>White River in Indianapolis</a:t>
            </a:r>
            <a:endParaRPr sz="1100">
              <a:solidFill>
                <a:schemeClr val="dk1"/>
              </a:solidFill>
              <a:latin typeface="Calibri"/>
              <a:ea typeface="Calibri"/>
              <a:cs typeface="Calibri"/>
              <a:sym typeface="Calibri"/>
            </a:endParaRPr>
          </a:p>
          <a:p>
            <a:pPr indent="0" lvl="0" marL="0" marR="0" rtl="0" algn="ctr">
              <a:lnSpc>
                <a:spcPct val="107000"/>
              </a:lnSpc>
              <a:spcBef>
                <a:spcPts val="0"/>
              </a:spcBef>
              <a:spcAft>
                <a:spcPts val="0"/>
              </a:spcAft>
              <a:buNone/>
            </a:pPr>
            <a:r>
              <a:rPr lang="en-US" sz="800">
                <a:solidFill>
                  <a:srgbClr val="000000"/>
                </a:solidFill>
                <a:latin typeface="Calibri"/>
                <a:ea typeface="Calibri"/>
                <a:cs typeface="Calibri"/>
                <a:sym typeface="Calibri"/>
              </a:rPr>
              <a:t>Image from: </a:t>
            </a:r>
            <a:r>
              <a:rPr lang="en-US" sz="800" u="sng">
                <a:solidFill>
                  <a:srgbClr val="000000"/>
                </a:solidFill>
                <a:latin typeface="Calibri"/>
                <a:ea typeface="Calibri"/>
                <a:cs typeface="Calibri"/>
                <a:sym typeface="Calibri"/>
                <a:hlinkClick r:id="rId4">
                  <a:extLst>
                    <a:ext uri="{A12FA001-AC4F-418D-AE19-62706E023703}">
                      <ahyp:hlinkClr val="tx"/>
                    </a:ext>
                  </a:extLst>
                </a:hlinkClick>
              </a:rPr>
              <a:t>https://commons.wikimedia.org/wiki/File:WhiteRiverIndy_02.JPG#file</a:t>
            </a:r>
            <a:endParaRPr sz="1100">
              <a:solidFill>
                <a:schemeClr val="dk1"/>
              </a:solidFill>
              <a:latin typeface="Calibri"/>
              <a:ea typeface="Calibri"/>
              <a:cs typeface="Calibri"/>
              <a:sym typeface="Calibri"/>
            </a:endParaRPr>
          </a:p>
        </p:txBody>
      </p:sp>
      <p:pic>
        <p:nvPicPr>
          <p:cNvPr id="245" name="Google Shape;245;p12"/>
          <p:cNvPicPr preferRelativeResize="0"/>
          <p:nvPr/>
        </p:nvPicPr>
        <p:blipFill rotWithShape="1">
          <a:blip r:embed="rId5">
            <a:alphaModFix/>
          </a:blip>
          <a:srcRect b="0" l="0" r="0" t="0"/>
          <a:stretch/>
        </p:blipFill>
        <p:spPr>
          <a:xfrm>
            <a:off x="6877050" y="1287580"/>
            <a:ext cx="4029075" cy="3021330"/>
          </a:xfrm>
          <a:prstGeom prst="rect">
            <a:avLst/>
          </a:prstGeom>
          <a:noFill/>
          <a:ln>
            <a:noFill/>
          </a:ln>
        </p:spPr>
      </p:pic>
      <p:sp>
        <p:nvSpPr>
          <p:cNvPr id="246" name="Google Shape;246;p12"/>
          <p:cNvSpPr txBox="1"/>
          <p:nvPr/>
        </p:nvSpPr>
        <p:spPr>
          <a:xfrm>
            <a:off x="5843587" y="4308910"/>
            <a:ext cx="6096000" cy="44057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1350">
                <a:solidFill>
                  <a:srgbClr val="000000"/>
                </a:solidFill>
                <a:latin typeface="Calibri"/>
                <a:ea typeface="Calibri"/>
                <a:cs typeface="Calibri"/>
                <a:sym typeface="Calibri"/>
              </a:rPr>
              <a:t>Buffalo Bayou in Houston, Texas</a:t>
            </a:r>
            <a:endParaRPr sz="1100">
              <a:solidFill>
                <a:schemeClr val="dk1"/>
              </a:solidFill>
              <a:latin typeface="Calibri"/>
              <a:ea typeface="Calibri"/>
              <a:cs typeface="Calibri"/>
              <a:sym typeface="Calibri"/>
            </a:endParaRPr>
          </a:p>
          <a:p>
            <a:pPr indent="0" lvl="0" marL="0" marR="0" rtl="0" algn="ctr">
              <a:lnSpc>
                <a:spcPct val="107000"/>
              </a:lnSpc>
              <a:spcBef>
                <a:spcPts val="0"/>
              </a:spcBef>
              <a:spcAft>
                <a:spcPts val="0"/>
              </a:spcAft>
              <a:buNone/>
            </a:pPr>
            <a:r>
              <a:rPr lang="en-US" sz="800">
                <a:solidFill>
                  <a:srgbClr val="000000"/>
                </a:solidFill>
                <a:latin typeface="Calibri"/>
                <a:ea typeface="Calibri"/>
                <a:cs typeface="Calibri"/>
                <a:sym typeface="Calibri"/>
              </a:rPr>
              <a:t>Image from: </a:t>
            </a:r>
            <a:r>
              <a:rPr lang="en-US" sz="800" u="sng">
                <a:solidFill>
                  <a:srgbClr val="000000"/>
                </a:solidFill>
                <a:latin typeface="Calibri"/>
                <a:ea typeface="Calibri"/>
                <a:cs typeface="Calibri"/>
                <a:sym typeface="Calibri"/>
                <a:hlinkClick r:id="rId6">
                  <a:extLst>
                    <a:ext uri="{A12FA001-AC4F-418D-AE19-62706E023703}">
                      <ahyp:hlinkClr val="tx"/>
                    </a:ext>
                  </a:extLst>
                </a:hlinkClick>
              </a:rPr>
              <a:t>https://en.wikipedia.org/wiki/Buffalo_Bayou#/media/File:Buffalo_Bayou_looking_towards_Downtown_Houston.jpg</a:t>
            </a:r>
            <a:endParaRPr sz="11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3"/>
          <p:cNvSpPr txBox="1"/>
          <p:nvPr/>
        </p:nvSpPr>
        <p:spPr>
          <a:xfrm>
            <a:off x="1338262" y="567054"/>
            <a:ext cx="10158025" cy="682370"/>
          </a:xfrm>
          <a:prstGeom prst="rect">
            <a:avLst/>
          </a:prstGeom>
          <a:noFill/>
          <a:ln>
            <a:noFill/>
          </a:ln>
        </p:spPr>
        <p:txBody>
          <a:bodyPr anchorCtr="0" anchor="t" bIns="45700" lIns="91425" spcFirstLastPara="1" rIns="91425" wrap="square" tIns="45700">
            <a:normAutofit fontScale="67500" lnSpcReduction="200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IS THE AMOUNT OF DISSOLVED OXYGEN IN EACH OF THESE BODIES OF WATER DIFFERENT?</a:t>
            </a:r>
            <a:endParaRPr/>
          </a:p>
        </p:txBody>
      </p:sp>
      <p:sp>
        <p:nvSpPr>
          <p:cNvPr id="252" name="Google Shape;252;p13"/>
          <p:cNvSpPr/>
          <p:nvPr/>
        </p:nvSpPr>
        <p:spPr>
          <a:xfrm>
            <a:off x="10429874" y="-30480"/>
            <a:ext cx="173816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Lesson</a:t>
            </a:r>
            <a:endParaRPr/>
          </a:p>
        </p:txBody>
      </p:sp>
      <p:sp>
        <p:nvSpPr>
          <p:cNvPr id="253" name="Google Shape;253;p13"/>
          <p:cNvSpPr/>
          <p:nvPr/>
        </p:nvSpPr>
        <p:spPr>
          <a:xfrm>
            <a:off x="1723927" y="1492312"/>
            <a:ext cx="8449406" cy="349416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1F3864"/>
                </a:solidFill>
                <a:latin typeface="Verdana"/>
                <a:ea typeface="Verdana"/>
                <a:cs typeface="Verdana"/>
                <a:sym typeface="Verdana"/>
              </a:rPr>
              <a:t>Most aquatic organisms, just like land dwelling animals, need to "breathe" oxygen to survive.  Organisms must have a minimum amount of oxygen to survive.  Unlike an increase in water temperature which can stress or even kill aquatic organisms, an increase in dissolved oxygen is not harmful.  Although, there is a minimum amount of dissolved oxygen required in water for organisms to survive, there is </a:t>
            </a:r>
            <a:r>
              <a:rPr lang="en-US" sz="1600" u="sng">
                <a:solidFill>
                  <a:srgbClr val="1F3864"/>
                </a:solidFill>
                <a:latin typeface="Verdana"/>
                <a:ea typeface="Verdana"/>
                <a:cs typeface="Verdana"/>
                <a:sym typeface="Verdana"/>
              </a:rPr>
              <a:t>no maximum amount</a:t>
            </a:r>
            <a:r>
              <a:rPr lang="en-US" sz="1600">
                <a:solidFill>
                  <a:srgbClr val="1F3864"/>
                </a:solidFill>
                <a:latin typeface="Verdana"/>
                <a:ea typeface="Verdana"/>
                <a:cs typeface="Verdana"/>
                <a:sym typeface="Verdana"/>
              </a:rPr>
              <a:t> or upper limit for dissolved oxygen.  Water can have too many hydrogen ions, nitrates, or heavy metals dissolved in it, but, in terms of dissolved oxygen, "you can't have too much of a good thing".  A catfish that can survive in relatively low dissolved oxygen environments (e.g. a bayou), can also tolerate being in an environment having high levels of dissolved oxygen (e.g. a fast moving, whitewater stream).  Unfortunately, a trout living in fast moving, whitewater with high dissolved oxygen content cannot tolerate the low dissolved oxygen levels of a bayou.</a:t>
            </a:r>
            <a:endParaRPr sz="1400">
              <a:solidFill>
                <a:schemeClr val="dk1"/>
              </a:solidFill>
              <a:latin typeface="Verdana"/>
              <a:ea typeface="Verdana"/>
              <a:cs typeface="Verdana"/>
              <a:sym typeface="Verdana"/>
            </a:endParaRPr>
          </a:p>
        </p:txBody>
      </p:sp>
      <p:sp>
        <p:nvSpPr>
          <p:cNvPr id="254" name="Google Shape;254;p13"/>
          <p:cNvSpPr/>
          <p:nvPr/>
        </p:nvSpPr>
        <p:spPr>
          <a:xfrm>
            <a:off x="0" y="114984"/>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4"/>
          <p:cNvSpPr txBox="1"/>
          <p:nvPr/>
        </p:nvSpPr>
        <p:spPr>
          <a:xfrm>
            <a:off x="1762125" y="576649"/>
            <a:ext cx="10158025" cy="682370"/>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HOW CAN OXYGEN BE IN THE WATER?</a:t>
            </a:r>
            <a:endParaRPr/>
          </a:p>
        </p:txBody>
      </p:sp>
      <p:sp>
        <p:nvSpPr>
          <p:cNvPr id="260" name="Google Shape;260;p14"/>
          <p:cNvSpPr/>
          <p:nvPr/>
        </p:nvSpPr>
        <p:spPr>
          <a:xfrm>
            <a:off x="10429874" y="-30480"/>
            <a:ext cx="173816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Lesson</a:t>
            </a:r>
            <a:endParaRPr/>
          </a:p>
        </p:txBody>
      </p:sp>
      <p:sp>
        <p:nvSpPr>
          <p:cNvPr id="261" name="Google Shape;261;p14"/>
          <p:cNvSpPr/>
          <p:nvPr/>
        </p:nvSpPr>
        <p:spPr>
          <a:xfrm>
            <a:off x="882120" y="1311406"/>
            <a:ext cx="6096000" cy="138640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Water, like air, is a mixture of compounds.  Air consists of mostly nitrogen, about 78%, and some oxygen, about 21%.  Water is also a mixture.  While the overwhelming majority of water is composed of water (H2O) molecules, gases become trapped among these water molecules. </a:t>
            </a:r>
            <a:endParaRPr sz="1400">
              <a:solidFill>
                <a:schemeClr val="dk1"/>
              </a:solidFill>
              <a:latin typeface="Verdana"/>
              <a:ea typeface="Verdana"/>
              <a:cs typeface="Verdana"/>
              <a:sym typeface="Verdana"/>
            </a:endParaRPr>
          </a:p>
        </p:txBody>
      </p:sp>
      <p:sp>
        <p:nvSpPr>
          <p:cNvPr id="262" name="Google Shape;262;p14"/>
          <p:cNvSpPr/>
          <p:nvPr/>
        </p:nvSpPr>
        <p:spPr>
          <a:xfrm>
            <a:off x="882120" y="3126437"/>
            <a:ext cx="6096000"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rgbClr val="000000"/>
                </a:solidFill>
                <a:latin typeface="Verdana"/>
                <a:ea typeface="Verdana"/>
                <a:cs typeface="Verdana"/>
                <a:sym typeface="Verdana"/>
              </a:rPr>
              <a:t>Remember our example of mixing salt in water from earlier in this passage?  If you mix salt and water, the salt will disappear as it dissolves in the water.  In a similar manner, oxygen dissolves in water.  When oxygen molecules are mixed with water molecules, attractive forces suspend the oxygen molecules between water molecules.  The attractive forces keep the oxygen together with the water molecules and prevent its escape from the water.</a:t>
            </a:r>
            <a:endParaRPr sz="1600">
              <a:solidFill>
                <a:schemeClr val="dk1"/>
              </a:solidFill>
              <a:latin typeface="Verdana"/>
              <a:ea typeface="Verdana"/>
              <a:cs typeface="Verdana"/>
              <a:sym typeface="Verdana"/>
            </a:endParaRPr>
          </a:p>
        </p:txBody>
      </p:sp>
      <p:sp>
        <p:nvSpPr>
          <p:cNvPr id="263" name="Google Shape;263;p14"/>
          <p:cNvSpPr/>
          <p:nvPr/>
        </p:nvSpPr>
        <p:spPr>
          <a:xfrm>
            <a:off x="0" y="114984"/>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pic>
        <p:nvPicPr>
          <p:cNvPr id="264" name="Google Shape;264;p14"/>
          <p:cNvPicPr preferRelativeResize="0"/>
          <p:nvPr/>
        </p:nvPicPr>
        <p:blipFill rotWithShape="1">
          <a:blip r:embed="rId3">
            <a:alphaModFix/>
          </a:blip>
          <a:srcRect b="0" l="0" r="0" t="0"/>
          <a:stretch/>
        </p:blipFill>
        <p:spPr>
          <a:xfrm>
            <a:off x="8167687" y="1762125"/>
            <a:ext cx="2857500" cy="3333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5"/>
          <p:cNvSpPr txBox="1"/>
          <p:nvPr/>
        </p:nvSpPr>
        <p:spPr>
          <a:xfrm>
            <a:off x="1738312" y="848749"/>
            <a:ext cx="10158025" cy="682370"/>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HOW CAN OXYGEN BE IN THE WATER?</a:t>
            </a:r>
            <a:endParaRPr/>
          </a:p>
        </p:txBody>
      </p:sp>
      <p:sp>
        <p:nvSpPr>
          <p:cNvPr id="270" name="Google Shape;270;p15"/>
          <p:cNvSpPr/>
          <p:nvPr/>
        </p:nvSpPr>
        <p:spPr>
          <a:xfrm>
            <a:off x="10429874" y="-30480"/>
            <a:ext cx="173816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Lesson</a:t>
            </a:r>
            <a:endParaRPr/>
          </a:p>
        </p:txBody>
      </p:sp>
      <p:sp>
        <p:nvSpPr>
          <p:cNvPr id="271" name="Google Shape;271;p15"/>
          <p:cNvSpPr/>
          <p:nvPr/>
        </p:nvSpPr>
        <p:spPr>
          <a:xfrm>
            <a:off x="2205670" y="2472328"/>
            <a:ext cx="7780659" cy="191334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Mammals that live on land have lungs that are adapted to extract oxygen molecules from the air.  Fish and some aquatic insects need a slightly different mechanism for extracting oxygen from the water, and that is why they have gills.  Oxygen is much less abundant in the water than in the air.  Air consists of 21% oxygen, but the oxygen content in water is only 0.001%!  Therefore, gills need to be much more efficient than lungs in extracting oxygen. </a:t>
            </a:r>
            <a:endParaRPr sz="1400">
              <a:solidFill>
                <a:schemeClr val="dk1"/>
              </a:solidFill>
              <a:latin typeface="Verdana"/>
              <a:ea typeface="Verdana"/>
              <a:cs typeface="Verdana"/>
              <a:sym typeface="Verdana"/>
            </a:endParaRPr>
          </a:p>
        </p:txBody>
      </p:sp>
      <p:sp>
        <p:nvSpPr>
          <p:cNvPr id="272" name="Google Shape;272;p15"/>
          <p:cNvSpPr/>
          <p:nvPr/>
        </p:nvSpPr>
        <p:spPr>
          <a:xfrm>
            <a:off x="0" y="119747"/>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6"/>
          <p:cNvSpPr txBox="1"/>
          <p:nvPr/>
        </p:nvSpPr>
        <p:spPr>
          <a:xfrm>
            <a:off x="1738312" y="848749"/>
            <a:ext cx="10158025" cy="682370"/>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HOW DOES OXYGEN GET IN THE WATER?</a:t>
            </a:r>
            <a:endParaRPr/>
          </a:p>
        </p:txBody>
      </p:sp>
      <p:sp>
        <p:nvSpPr>
          <p:cNvPr id="278" name="Google Shape;278;p16"/>
          <p:cNvSpPr/>
          <p:nvPr/>
        </p:nvSpPr>
        <p:spPr>
          <a:xfrm>
            <a:off x="10429874" y="-30480"/>
            <a:ext cx="173816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Lesson</a:t>
            </a:r>
            <a:endParaRPr/>
          </a:p>
        </p:txBody>
      </p:sp>
      <p:sp>
        <p:nvSpPr>
          <p:cNvPr id="279" name="Google Shape;279;p16"/>
          <p:cNvSpPr/>
          <p:nvPr/>
        </p:nvSpPr>
        <p:spPr>
          <a:xfrm>
            <a:off x="2158045" y="2148478"/>
            <a:ext cx="7780659" cy="275902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2000">
                <a:solidFill>
                  <a:srgbClr val="000000"/>
                </a:solidFill>
                <a:latin typeface="Calibri"/>
                <a:ea typeface="Calibri"/>
                <a:cs typeface="Calibri"/>
                <a:sym typeface="Calibri"/>
              </a:rPr>
              <a:t>Basically, oxygen gets into water by three different ways.  It is by these means that most lakes, rivers, streams, and oceans receive the oxygen necessary to support aquatic life.</a:t>
            </a:r>
            <a:endParaRPr/>
          </a:p>
          <a:p>
            <a:pPr indent="0" lvl="0" marL="0" marR="0" rtl="0" algn="l">
              <a:lnSpc>
                <a:spcPct val="107000"/>
              </a:lnSpc>
              <a:spcBef>
                <a:spcPts val="800"/>
              </a:spcBef>
              <a:spcAft>
                <a:spcPts val="0"/>
              </a:spcAft>
              <a:buNone/>
            </a:pPr>
            <a:r>
              <a:t/>
            </a:r>
            <a:endParaRPr b="1" sz="2400">
              <a:solidFill>
                <a:srgbClr val="000000"/>
              </a:solidFill>
              <a:latin typeface="Calibri"/>
              <a:ea typeface="Calibri"/>
              <a:cs typeface="Calibri"/>
              <a:sym typeface="Calibri"/>
            </a:endParaRPr>
          </a:p>
          <a:p>
            <a:pPr indent="-285750" lvl="0" marL="285750" marR="0" rtl="0" algn="l">
              <a:lnSpc>
                <a:spcPct val="107000"/>
              </a:lnSpc>
              <a:spcBef>
                <a:spcPts val="800"/>
              </a:spcBef>
              <a:spcAft>
                <a:spcPts val="0"/>
              </a:spcAft>
              <a:buClr>
                <a:srgbClr val="000000"/>
              </a:buClr>
              <a:buSzPts val="1800"/>
              <a:buFont typeface="Arial"/>
              <a:buChar char="•"/>
            </a:pPr>
            <a:r>
              <a:rPr b="1" lang="en-US" sz="1800">
                <a:solidFill>
                  <a:srgbClr val="000000"/>
                </a:solidFill>
                <a:latin typeface="Calibri"/>
                <a:ea typeface="Calibri"/>
                <a:cs typeface="Calibri"/>
                <a:sym typeface="Calibri"/>
              </a:rPr>
              <a:t>Diffusion from surrounding air</a:t>
            </a:r>
            <a:endParaRPr/>
          </a:p>
          <a:p>
            <a:pPr indent="-285750" lvl="0" marL="285750" marR="0" rtl="0" algn="l">
              <a:lnSpc>
                <a:spcPct val="107000"/>
              </a:lnSpc>
              <a:spcBef>
                <a:spcPts val="800"/>
              </a:spcBef>
              <a:spcAft>
                <a:spcPts val="0"/>
              </a:spcAft>
              <a:buClr>
                <a:srgbClr val="000000"/>
              </a:buClr>
              <a:buSzPts val="1800"/>
              <a:buFont typeface="Arial"/>
              <a:buChar char="•"/>
            </a:pPr>
            <a:r>
              <a:rPr b="1" lang="en-US" sz="1800">
                <a:solidFill>
                  <a:srgbClr val="000000"/>
                </a:solidFill>
                <a:latin typeface="Calibri"/>
                <a:ea typeface="Calibri"/>
                <a:cs typeface="Calibri"/>
                <a:sym typeface="Calibri"/>
              </a:rPr>
              <a:t>Aeration of water</a:t>
            </a:r>
            <a:endParaRPr/>
          </a:p>
          <a:p>
            <a:pPr indent="-285750" lvl="0" marL="285750" marR="0" rtl="0" algn="l">
              <a:lnSpc>
                <a:spcPct val="107000"/>
              </a:lnSpc>
              <a:spcBef>
                <a:spcPts val="800"/>
              </a:spcBef>
              <a:spcAft>
                <a:spcPts val="0"/>
              </a:spcAft>
              <a:buClr>
                <a:srgbClr val="000000"/>
              </a:buClr>
              <a:buSzPts val="1800"/>
              <a:buFont typeface="Arial"/>
              <a:buChar char="•"/>
            </a:pPr>
            <a:r>
              <a:rPr b="1" lang="en-US" sz="1800">
                <a:solidFill>
                  <a:srgbClr val="000000"/>
                </a:solidFill>
                <a:latin typeface="Calibri"/>
                <a:ea typeface="Calibri"/>
                <a:cs typeface="Calibri"/>
                <a:sym typeface="Calibri"/>
              </a:rPr>
              <a:t>Waste products of plants</a:t>
            </a:r>
            <a:endParaRPr b="1" sz="1800">
              <a:solidFill>
                <a:schemeClr val="dk1"/>
              </a:solidFill>
              <a:latin typeface="Verdana"/>
              <a:ea typeface="Verdana"/>
              <a:cs typeface="Verdana"/>
              <a:sym typeface="Verdana"/>
            </a:endParaRPr>
          </a:p>
        </p:txBody>
      </p:sp>
      <p:sp>
        <p:nvSpPr>
          <p:cNvPr id="280" name="Google Shape;280;p16"/>
          <p:cNvSpPr/>
          <p:nvPr/>
        </p:nvSpPr>
        <p:spPr>
          <a:xfrm>
            <a:off x="0" y="119747"/>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7"/>
          <p:cNvSpPr txBox="1"/>
          <p:nvPr/>
        </p:nvSpPr>
        <p:spPr>
          <a:xfrm>
            <a:off x="1738312" y="848749"/>
            <a:ext cx="10158025" cy="682370"/>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HOW DOES OXYGEN GET IN THE WATER?</a:t>
            </a:r>
            <a:endParaRPr/>
          </a:p>
        </p:txBody>
      </p:sp>
      <p:sp>
        <p:nvSpPr>
          <p:cNvPr id="286" name="Google Shape;286;p17"/>
          <p:cNvSpPr/>
          <p:nvPr/>
        </p:nvSpPr>
        <p:spPr>
          <a:xfrm>
            <a:off x="10429874" y="-30480"/>
            <a:ext cx="173816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Lesson</a:t>
            </a:r>
            <a:endParaRPr/>
          </a:p>
        </p:txBody>
      </p:sp>
      <p:sp>
        <p:nvSpPr>
          <p:cNvPr id="287" name="Google Shape;287;p17"/>
          <p:cNvSpPr/>
          <p:nvPr/>
        </p:nvSpPr>
        <p:spPr>
          <a:xfrm>
            <a:off x="634046" y="2067516"/>
            <a:ext cx="6323968" cy="413709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800">
                <a:solidFill>
                  <a:srgbClr val="000000"/>
                </a:solidFill>
                <a:latin typeface="Calibri"/>
                <a:ea typeface="Calibri"/>
                <a:cs typeface="Calibri"/>
                <a:sym typeface="Calibri"/>
              </a:rPr>
              <a:t>If you remember the definition of diffusion, it is the movement of a substance from an area of higher concentration to an area of lower concentration.  In the case of oxygen, if the air in the atmosphere has a higher concentration of oxygen than water - oxygen diffuses or is "pushed" from the air into the water.  The speed of this movement of oxygen is related to the difference in the concentration of oxygen in the air and in the water and the atmospheric pressure.  To see a current measure of atmospheric pressure, </a:t>
            </a:r>
            <a:r>
              <a:rPr lang="en-US" sz="1800" u="sng">
                <a:solidFill>
                  <a:srgbClr val="000000"/>
                </a:solidFill>
                <a:latin typeface="Calibri"/>
                <a:ea typeface="Calibri"/>
                <a:cs typeface="Calibri"/>
                <a:sym typeface="Calibri"/>
                <a:hlinkClick r:id="rId3">
                  <a:extLst>
                    <a:ext uri="{A12FA001-AC4F-418D-AE19-62706E023703}">
                      <ahyp:hlinkClr val="tx"/>
                    </a:ext>
                  </a:extLst>
                </a:hlinkClick>
              </a:rPr>
              <a:t>click here</a:t>
            </a:r>
            <a:r>
              <a:rPr lang="en-US" sz="1800">
                <a:solidFill>
                  <a:srgbClr val="000000"/>
                </a:solidFill>
                <a:latin typeface="Calibri"/>
                <a:ea typeface="Calibri"/>
                <a:cs typeface="Calibri"/>
                <a:sym typeface="Calibri"/>
              </a:rPr>
              <a:t>.   </a:t>
            </a:r>
            <a:endParaRPr/>
          </a:p>
          <a:p>
            <a:pPr indent="0" lvl="0" marL="0" marR="0" rtl="0" algn="l">
              <a:lnSpc>
                <a:spcPct val="107000"/>
              </a:lnSpc>
              <a:spcBef>
                <a:spcPts val="800"/>
              </a:spcBef>
              <a:spcAft>
                <a:spcPts val="0"/>
              </a:spcAft>
              <a:buNone/>
            </a:pPr>
            <a:r>
              <a:t/>
            </a:r>
            <a:endParaRPr sz="1800">
              <a:solidFill>
                <a:srgbClr val="000000"/>
              </a:solidFill>
              <a:latin typeface="Calibri"/>
              <a:ea typeface="Calibri"/>
              <a:cs typeface="Calibri"/>
              <a:sym typeface="Calibri"/>
            </a:endParaRPr>
          </a:p>
          <a:p>
            <a:pPr indent="0" lvl="0" marL="0" marR="0" rtl="0" algn="l">
              <a:lnSpc>
                <a:spcPct val="107000"/>
              </a:lnSpc>
              <a:spcBef>
                <a:spcPts val="800"/>
              </a:spcBef>
              <a:spcAft>
                <a:spcPts val="0"/>
              </a:spcAft>
              <a:buNone/>
            </a:pPr>
            <a:r>
              <a:rPr lang="en-US" sz="1800">
                <a:solidFill>
                  <a:srgbClr val="000000"/>
                </a:solidFill>
                <a:latin typeface="Calibri"/>
                <a:ea typeface="Calibri"/>
                <a:cs typeface="Calibri"/>
                <a:sym typeface="Calibri"/>
              </a:rPr>
              <a:t>Atmospheric or barometric pressure is measured in units of "inches of mercury" and on a normal day, at sea level, the pressure is 29.92 inches of mercury. </a:t>
            </a:r>
            <a:endParaRPr sz="1800">
              <a:solidFill>
                <a:schemeClr val="dk1"/>
              </a:solidFill>
              <a:latin typeface="Calibri"/>
              <a:ea typeface="Calibri"/>
              <a:cs typeface="Calibri"/>
              <a:sym typeface="Calibri"/>
            </a:endParaRPr>
          </a:p>
        </p:txBody>
      </p:sp>
      <p:sp>
        <p:nvSpPr>
          <p:cNvPr id="288" name="Google Shape;288;p17"/>
          <p:cNvSpPr/>
          <p:nvPr/>
        </p:nvSpPr>
        <p:spPr>
          <a:xfrm>
            <a:off x="0" y="119747"/>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
        <p:nvSpPr>
          <p:cNvPr id="289" name="Google Shape;289;p17"/>
          <p:cNvSpPr txBox="1"/>
          <p:nvPr/>
        </p:nvSpPr>
        <p:spPr>
          <a:xfrm>
            <a:off x="904874" y="1385146"/>
            <a:ext cx="10158025" cy="682370"/>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lang="en-US" sz="2800" cap="none">
                <a:solidFill>
                  <a:schemeClr val="dk1"/>
                </a:solidFill>
                <a:latin typeface="Calibri"/>
                <a:ea typeface="Calibri"/>
                <a:cs typeface="Calibri"/>
                <a:sym typeface="Calibri"/>
              </a:rPr>
              <a:t>DIFFUSION FROM SURROUNDING AIR</a:t>
            </a:r>
            <a:endParaRPr/>
          </a:p>
        </p:txBody>
      </p:sp>
      <p:pic>
        <p:nvPicPr>
          <p:cNvPr descr="Southeast Arm of Yellowstone Lake" id="290" name="Google Shape;290;p17"/>
          <p:cNvPicPr preferRelativeResize="0"/>
          <p:nvPr/>
        </p:nvPicPr>
        <p:blipFill rotWithShape="1">
          <a:blip r:embed="rId4">
            <a:alphaModFix/>
          </a:blip>
          <a:srcRect b="0" l="0" r="0" t="0"/>
          <a:stretch/>
        </p:blipFill>
        <p:spPr>
          <a:xfrm>
            <a:off x="6958014" y="1939565"/>
            <a:ext cx="4891087" cy="2351434"/>
          </a:xfrm>
          <a:prstGeom prst="rect">
            <a:avLst/>
          </a:prstGeom>
          <a:noFill/>
          <a:ln>
            <a:noFill/>
          </a:ln>
        </p:spPr>
      </p:pic>
      <p:sp>
        <p:nvSpPr>
          <p:cNvPr id="291" name="Google Shape;291;p17"/>
          <p:cNvSpPr txBox="1"/>
          <p:nvPr/>
        </p:nvSpPr>
        <p:spPr>
          <a:xfrm>
            <a:off x="6958014" y="4320975"/>
            <a:ext cx="4976812" cy="1012841"/>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800">
                <a:solidFill>
                  <a:srgbClr val="000000"/>
                </a:solidFill>
                <a:latin typeface="Calibri"/>
                <a:ea typeface="Calibri"/>
                <a:cs typeface="Calibri"/>
                <a:sym typeface="Calibri"/>
              </a:rPr>
              <a:t>Image source: </a:t>
            </a:r>
            <a:r>
              <a:rPr lang="en-US" sz="800" u="sng">
                <a:solidFill>
                  <a:srgbClr val="000000"/>
                </a:solidFill>
                <a:latin typeface="Calibri"/>
                <a:ea typeface="Calibri"/>
                <a:cs typeface="Calibri"/>
                <a:sym typeface="Calibri"/>
                <a:hlinkClick r:id="rId5">
                  <a:extLst>
                    <a:ext uri="{A12FA001-AC4F-418D-AE19-62706E023703}">
                      <ahyp:hlinkClr val="tx"/>
                    </a:ext>
                  </a:extLst>
                </a:hlinkClick>
              </a:rPr>
              <a:t>https://www.nps.gov/yell/learn/nature/yellowstone-lake.htm</a:t>
            </a:r>
            <a:endParaRPr sz="1100">
              <a:solidFill>
                <a:schemeClr val="dk1"/>
              </a:solidFill>
              <a:latin typeface="Calibri"/>
              <a:ea typeface="Calibri"/>
              <a:cs typeface="Calibri"/>
              <a:sym typeface="Calibri"/>
            </a:endParaRPr>
          </a:p>
          <a:p>
            <a:pPr indent="0" lvl="0" marL="0" marR="0" rtl="0" algn="ctr">
              <a:lnSpc>
                <a:spcPct val="107000"/>
              </a:lnSpc>
              <a:spcBef>
                <a:spcPts val="0"/>
              </a:spcBef>
              <a:spcAft>
                <a:spcPts val="0"/>
              </a:spcAft>
              <a:buNone/>
            </a:pPr>
            <a:r>
              <a:rPr lang="en-US" sz="800">
                <a:solidFill>
                  <a:srgbClr val="000000"/>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marR="0" rtl="0" algn="l">
              <a:lnSpc>
                <a:spcPct val="107000"/>
              </a:lnSpc>
              <a:spcBef>
                <a:spcPts val="0"/>
              </a:spcBef>
              <a:spcAft>
                <a:spcPts val="0"/>
              </a:spcAft>
              <a:buNone/>
            </a:pPr>
            <a:r>
              <a:rPr lang="en-US" sz="1350">
                <a:solidFill>
                  <a:srgbClr val="000000"/>
                </a:solidFill>
                <a:latin typeface="Calibri"/>
                <a:ea typeface="Calibri"/>
                <a:cs typeface="Calibri"/>
                <a:sym typeface="Calibri"/>
              </a:rPr>
              <a:t>This relatively calm water in Yellowstone Lake (shown above) is an example of a body of water that receives its oxygen by natural diffusion.</a:t>
            </a:r>
            <a:endParaRPr sz="11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8"/>
          <p:cNvSpPr txBox="1"/>
          <p:nvPr/>
        </p:nvSpPr>
        <p:spPr>
          <a:xfrm>
            <a:off x="1738312" y="848749"/>
            <a:ext cx="10158025" cy="682370"/>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HOW DOES OXYGEN GET IN THE WATER?</a:t>
            </a:r>
            <a:endParaRPr/>
          </a:p>
        </p:txBody>
      </p:sp>
      <p:sp>
        <p:nvSpPr>
          <p:cNvPr id="297" name="Google Shape;297;p18"/>
          <p:cNvSpPr/>
          <p:nvPr/>
        </p:nvSpPr>
        <p:spPr>
          <a:xfrm>
            <a:off x="10429874" y="-30480"/>
            <a:ext cx="173816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Lesson</a:t>
            </a:r>
            <a:endParaRPr/>
          </a:p>
        </p:txBody>
      </p:sp>
      <p:sp>
        <p:nvSpPr>
          <p:cNvPr id="298" name="Google Shape;298;p18"/>
          <p:cNvSpPr/>
          <p:nvPr/>
        </p:nvSpPr>
        <p:spPr>
          <a:xfrm>
            <a:off x="974248" y="2049057"/>
            <a:ext cx="10243504" cy="126464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800">
                <a:solidFill>
                  <a:srgbClr val="000000"/>
                </a:solidFill>
                <a:latin typeface="Calibri"/>
                <a:ea typeface="Calibri"/>
                <a:cs typeface="Calibri"/>
                <a:sym typeface="Calibri"/>
              </a:rPr>
              <a:t>A river that flows rapidly will have a turbulent surface, with much more surface area for oxygen to diffuse across than a flat, slow moving river.  Thus, the atmospheric pressure can drive more oxygen into the water.  Also, the turbulence created by churning waters causes air to hit the water at a high pressure, allowing more oxygen to become dissolved.</a:t>
            </a:r>
            <a:endParaRPr sz="1800">
              <a:solidFill>
                <a:schemeClr val="dk1"/>
              </a:solidFill>
              <a:latin typeface="Calibri"/>
              <a:ea typeface="Calibri"/>
              <a:cs typeface="Calibri"/>
              <a:sym typeface="Calibri"/>
            </a:endParaRPr>
          </a:p>
        </p:txBody>
      </p:sp>
      <p:sp>
        <p:nvSpPr>
          <p:cNvPr id="299" name="Google Shape;299;p18"/>
          <p:cNvSpPr/>
          <p:nvPr/>
        </p:nvSpPr>
        <p:spPr>
          <a:xfrm>
            <a:off x="0" y="119747"/>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
        <p:nvSpPr>
          <p:cNvPr id="300" name="Google Shape;300;p18"/>
          <p:cNvSpPr txBox="1"/>
          <p:nvPr/>
        </p:nvSpPr>
        <p:spPr>
          <a:xfrm>
            <a:off x="904874" y="1385146"/>
            <a:ext cx="10158025" cy="682370"/>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lang="en-US" sz="2800" cap="none">
                <a:solidFill>
                  <a:schemeClr val="dk1"/>
                </a:solidFill>
                <a:latin typeface="Calibri"/>
                <a:ea typeface="Calibri"/>
                <a:cs typeface="Calibri"/>
                <a:sym typeface="Calibri"/>
              </a:rPr>
              <a:t>AERATION OF WATER</a:t>
            </a:r>
            <a:endParaRPr/>
          </a:p>
        </p:txBody>
      </p:sp>
      <p:pic>
        <p:nvPicPr>
          <p:cNvPr id="301" name="Google Shape;301;p18"/>
          <p:cNvPicPr preferRelativeResize="0"/>
          <p:nvPr/>
        </p:nvPicPr>
        <p:blipFill rotWithShape="1">
          <a:blip r:embed="rId3">
            <a:alphaModFix/>
          </a:blip>
          <a:srcRect b="0" l="0" r="0" t="0"/>
          <a:stretch/>
        </p:blipFill>
        <p:spPr>
          <a:xfrm>
            <a:off x="2015093" y="3472677"/>
            <a:ext cx="4304745" cy="2866155"/>
          </a:xfrm>
          <a:prstGeom prst="rect">
            <a:avLst/>
          </a:prstGeom>
          <a:noFill/>
          <a:ln>
            <a:noFill/>
          </a:ln>
        </p:spPr>
      </p:pic>
      <p:sp>
        <p:nvSpPr>
          <p:cNvPr id="302" name="Google Shape;302;p18"/>
          <p:cNvSpPr txBox="1"/>
          <p:nvPr/>
        </p:nvSpPr>
        <p:spPr>
          <a:xfrm>
            <a:off x="2457450" y="6338832"/>
            <a:ext cx="6096000"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800">
                <a:solidFill>
                  <a:srgbClr val="000000"/>
                </a:solidFill>
                <a:latin typeface="Calibri"/>
                <a:ea typeface="Calibri"/>
                <a:cs typeface="Calibri"/>
                <a:sym typeface="Calibri"/>
              </a:rPr>
              <a:t>Image source: </a:t>
            </a:r>
            <a:r>
              <a:rPr lang="en-US" sz="800" u="sng">
                <a:solidFill>
                  <a:srgbClr val="0000FF"/>
                </a:solidFill>
                <a:latin typeface="Calibri"/>
                <a:ea typeface="Calibri"/>
                <a:cs typeface="Calibri"/>
                <a:sym typeface="Calibri"/>
                <a:hlinkClick r:id="rId4">
                  <a:extLst>
                    <a:ext uri="{A12FA001-AC4F-418D-AE19-62706E023703}">
                      <ahyp:hlinkClr val="tx"/>
                    </a:ext>
                  </a:extLst>
                </a:hlinkClick>
              </a:rPr>
              <a:t>https://www.nps.gov/miss/planyourvisit/minnehah.htm</a:t>
            </a:r>
            <a:endParaRPr sz="1800">
              <a:solidFill>
                <a:schemeClr val="dk1"/>
              </a:solidFill>
              <a:latin typeface="Twentieth Century"/>
              <a:ea typeface="Twentieth Century"/>
              <a:cs typeface="Twentieth Century"/>
              <a:sym typeface="Twentieth Century"/>
            </a:endParaRPr>
          </a:p>
        </p:txBody>
      </p:sp>
      <p:sp>
        <p:nvSpPr>
          <p:cNvPr id="303" name="Google Shape;303;p18"/>
          <p:cNvSpPr/>
          <p:nvPr/>
        </p:nvSpPr>
        <p:spPr>
          <a:xfrm>
            <a:off x="6655911" y="3749400"/>
            <a:ext cx="2340452" cy="215373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800">
                <a:solidFill>
                  <a:srgbClr val="000000"/>
                </a:solidFill>
                <a:latin typeface="Calibri"/>
                <a:ea typeface="Calibri"/>
                <a:cs typeface="Calibri"/>
                <a:sym typeface="Calibri"/>
              </a:rPr>
              <a:t>This white-water creek is an example of how turbulence creates more surface area, allowing more oxygen to diffuse into the water.</a:t>
            </a:r>
            <a:endParaRPr sz="18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9"/>
          <p:cNvSpPr txBox="1"/>
          <p:nvPr/>
        </p:nvSpPr>
        <p:spPr>
          <a:xfrm>
            <a:off x="1738312" y="848749"/>
            <a:ext cx="10158025" cy="682370"/>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HOW DOES OXYGEN GET IN THE WATER?</a:t>
            </a:r>
            <a:endParaRPr/>
          </a:p>
        </p:txBody>
      </p:sp>
      <p:sp>
        <p:nvSpPr>
          <p:cNvPr id="309" name="Google Shape;309;p19"/>
          <p:cNvSpPr/>
          <p:nvPr/>
        </p:nvSpPr>
        <p:spPr>
          <a:xfrm>
            <a:off x="10429874" y="-30480"/>
            <a:ext cx="173816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Lesson</a:t>
            </a:r>
            <a:endParaRPr/>
          </a:p>
        </p:txBody>
      </p:sp>
      <p:sp>
        <p:nvSpPr>
          <p:cNvPr id="310" name="Google Shape;310;p19"/>
          <p:cNvSpPr/>
          <p:nvPr/>
        </p:nvSpPr>
        <p:spPr>
          <a:xfrm>
            <a:off x="634046" y="2067516"/>
            <a:ext cx="5461954" cy="284905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800">
                <a:solidFill>
                  <a:srgbClr val="000000"/>
                </a:solidFill>
                <a:latin typeface="Calibri"/>
                <a:ea typeface="Calibri"/>
                <a:cs typeface="Calibri"/>
                <a:sym typeface="Calibri"/>
              </a:rPr>
              <a:t>Rooted aquatic plants and algae use carbon dioxide as fuel and generate oxygen as a waste product.  This oxygen is immediately dissolved into the water.  There is only one problem with this source of aquatic oxygen: the process is reversed at night!  In darkness, plants will consume oxygen as fuel.  </a:t>
            </a:r>
            <a:endParaRPr/>
          </a:p>
          <a:p>
            <a:pPr indent="0" lvl="0" marL="0" marR="0" rtl="0" algn="l">
              <a:lnSpc>
                <a:spcPct val="107000"/>
              </a:lnSpc>
              <a:spcBef>
                <a:spcPts val="800"/>
              </a:spcBef>
              <a:spcAft>
                <a:spcPts val="0"/>
              </a:spcAft>
              <a:buNone/>
            </a:pPr>
            <a:r>
              <a:rPr lang="en-US" sz="1800">
                <a:solidFill>
                  <a:srgbClr val="000000"/>
                </a:solidFill>
                <a:latin typeface="Calibri"/>
                <a:ea typeface="Calibri"/>
                <a:cs typeface="Calibri"/>
                <a:sym typeface="Calibri"/>
              </a:rPr>
              <a:t>Thus, a body of water with a high plant density will have high dissolved oxygen levels during the day and low levels of dissolved oxygen at night. </a:t>
            </a:r>
            <a:endParaRPr sz="1800">
              <a:solidFill>
                <a:schemeClr val="dk1"/>
              </a:solidFill>
              <a:latin typeface="Calibri"/>
              <a:ea typeface="Calibri"/>
              <a:cs typeface="Calibri"/>
              <a:sym typeface="Calibri"/>
            </a:endParaRPr>
          </a:p>
        </p:txBody>
      </p:sp>
      <p:sp>
        <p:nvSpPr>
          <p:cNvPr id="311" name="Google Shape;311;p19"/>
          <p:cNvSpPr/>
          <p:nvPr/>
        </p:nvSpPr>
        <p:spPr>
          <a:xfrm>
            <a:off x="0" y="119747"/>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
        <p:nvSpPr>
          <p:cNvPr id="312" name="Google Shape;312;p19"/>
          <p:cNvSpPr txBox="1"/>
          <p:nvPr/>
        </p:nvSpPr>
        <p:spPr>
          <a:xfrm>
            <a:off x="904874" y="1385146"/>
            <a:ext cx="10158025" cy="682370"/>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lang="en-US" sz="2800" cap="none">
                <a:solidFill>
                  <a:schemeClr val="dk1"/>
                </a:solidFill>
                <a:latin typeface="Calibri"/>
                <a:ea typeface="Calibri"/>
                <a:cs typeface="Calibri"/>
                <a:sym typeface="Calibri"/>
              </a:rPr>
              <a:t>WASTE PRODUCTS OF PLANTS</a:t>
            </a:r>
            <a:endParaRPr/>
          </a:p>
        </p:txBody>
      </p:sp>
      <p:sp>
        <p:nvSpPr>
          <p:cNvPr id="313" name="Google Shape;313;p19"/>
          <p:cNvSpPr txBox="1"/>
          <p:nvPr/>
        </p:nvSpPr>
        <p:spPr>
          <a:xfrm>
            <a:off x="6958014" y="4320975"/>
            <a:ext cx="4976812" cy="543162"/>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1400">
                <a:solidFill>
                  <a:srgbClr val="000000"/>
                </a:solidFill>
                <a:latin typeface="Calibri"/>
                <a:ea typeface="Calibri"/>
                <a:cs typeface="Calibri"/>
                <a:sym typeface="Calibri"/>
              </a:rPr>
              <a:t>Image source: </a:t>
            </a:r>
            <a:r>
              <a:rPr lang="en-US" sz="1400" u="sng">
                <a:solidFill>
                  <a:srgbClr val="000000"/>
                </a:solidFill>
                <a:latin typeface="Calibri"/>
                <a:ea typeface="Calibri"/>
                <a:cs typeface="Calibri"/>
                <a:sym typeface="Calibri"/>
                <a:hlinkClick r:id="rId3">
                  <a:extLst>
                    <a:ext uri="{A12FA001-AC4F-418D-AE19-62706E023703}">
                      <ahyp:hlinkClr val="tx"/>
                    </a:ext>
                  </a:extLst>
                </a:hlinkClick>
              </a:rPr>
              <a:t>https://www.nps.gov/subjects/oceans/plants-alga-plankton.htm</a:t>
            </a:r>
            <a:endParaRPr sz="2400">
              <a:solidFill>
                <a:schemeClr val="dk1"/>
              </a:solidFill>
              <a:latin typeface="Calibri"/>
              <a:ea typeface="Calibri"/>
              <a:cs typeface="Calibri"/>
              <a:sym typeface="Calibri"/>
            </a:endParaRPr>
          </a:p>
        </p:txBody>
      </p:sp>
      <p:pic>
        <p:nvPicPr>
          <p:cNvPr descr="strand of giant kelp floating near the surface of the ocean" id="314" name="Google Shape;314;p19"/>
          <p:cNvPicPr preferRelativeResize="0"/>
          <p:nvPr/>
        </p:nvPicPr>
        <p:blipFill rotWithShape="1">
          <a:blip r:embed="rId4">
            <a:alphaModFix/>
          </a:blip>
          <a:srcRect b="0" l="0" r="0" t="0"/>
          <a:stretch/>
        </p:blipFill>
        <p:spPr>
          <a:xfrm>
            <a:off x="7353068" y="1692075"/>
            <a:ext cx="3945890" cy="2628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
          <p:cNvSpPr txBox="1"/>
          <p:nvPr>
            <p:ph type="title"/>
          </p:nvPr>
        </p:nvSpPr>
        <p:spPr>
          <a:xfrm>
            <a:off x="1143001" y="304513"/>
            <a:ext cx="9905998" cy="9311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3600"/>
              <a:buFont typeface="Calibri"/>
              <a:buNone/>
            </a:pPr>
            <a:r>
              <a:rPr lang="en-US">
                <a:solidFill>
                  <a:schemeClr val="dk1"/>
                </a:solidFill>
                <a:latin typeface="Calibri"/>
                <a:ea typeface="Calibri"/>
                <a:cs typeface="Calibri"/>
                <a:sym typeface="Calibri"/>
              </a:rPr>
              <a:t>NAVIGATION TABLE</a:t>
            </a:r>
            <a:endParaRPr/>
          </a:p>
        </p:txBody>
      </p:sp>
      <p:graphicFrame>
        <p:nvGraphicFramePr>
          <p:cNvPr id="162" name="Google Shape;162;p2"/>
          <p:cNvGraphicFramePr/>
          <p:nvPr/>
        </p:nvGraphicFramePr>
        <p:xfrm>
          <a:off x="3968689" y="1824956"/>
          <a:ext cx="3000000" cy="3000000"/>
        </p:xfrm>
        <a:graphic>
          <a:graphicData uri="http://schemas.openxmlformats.org/drawingml/2006/table">
            <a:tbl>
              <a:tblPr bandRow="1" firstRow="1">
                <a:noFill/>
                <a:tableStyleId>{7233DFF2-D029-43D3-9A65-10F24736563E}</a:tableStyleId>
              </a:tblPr>
              <a:tblGrid>
                <a:gridCol w="4460925"/>
              </a:tblGrid>
              <a:tr h="841375">
                <a:tc>
                  <a:txBody>
                    <a:bodyPr/>
                    <a:lstStyle/>
                    <a:p>
                      <a:pPr indent="0" lvl="0" marL="0" marR="0" rtl="0" algn="ctr">
                        <a:spcBef>
                          <a:spcPts val="0"/>
                        </a:spcBef>
                        <a:spcAft>
                          <a:spcPts val="0"/>
                        </a:spcAft>
                        <a:buNone/>
                      </a:pPr>
                      <a:r>
                        <a:rPr lang="en-US" sz="2400" u="none" cap="none" strike="noStrike">
                          <a:solidFill>
                            <a:schemeClr val="lt1"/>
                          </a:solidFill>
                          <a:latin typeface="Calibri"/>
                          <a:ea typeface="Calibri"/>
                          <a:cs typeface="Calibri"/>
                          <a:sym typeface="Calibri"/>
                        </a:rPr>
                        <a:t>Water’s the Matter: Measuring Oxygen</a:t>
                      </a:r>
                      <a:endParaRPr/>
                    </a:p>
                  </a:txBody>
                  <a:tcPr marT="45725" marB="45725" marR="91450" marL="91450" anchor="ctr">
                    <a:solidFill>
                      <a:srgbClr val="1B2E3F"/>
                    </a:solidFill>
                  </a:tcPr>
                </a:tc>
              </a:tr>
              <a:tr h="390800">
                <a:tc>
                  <a:txBody>
                    <a:bodyPr/>
                    <a:lstStyle/>
                    <a:p>
                      <a:pPr indent="0" lvl="0" marL="0" marR="0" rtl="0" algn="ctr">
                        <a:lnSpc>
                          <a:spcPct val="100000"/>
                        </a:lnSpc>
                        <a:spcBef>
                          <a:spcPts val="0"/>
                        </a:spcBef>
                        <a:spcAft>
                          <a:spcPts val="0"/>
                        </a:spcAft>
                        <a:buClr>
                          <a:schemeClr val="lt1"/>
                        </a:buClr>
                        <a:buSzPts val="1800"/>
                        <a:buFont typeface="Calibri"/>
                        <a:buNone/>
                      </a:pPr>
                      <a:r>
                        <a:rPr lang="en-US" sz="1800" u="sng" cap="none" strike="noStrike">
                          <a:solidFill>
                            <a:schemeClr val="lt1"/>
                          </a:solidFill>
                          <a:latin typeface="Calibri"/>
                          <a:ea typeface="Calibri"/>
                          <a:cs typeface="Calibri"/>
                          <a:sym typeface="Calibri"/>
                          <a:hlinkClick action="ppaction://hlinksldjump" r:id="rId3">
                            <a:extLst>
                              <a:ext uri="{A12FA001-AC4F-418D-AE19-62706E023703}">
                                <ahyp:hlinkClr val="tx"/>
                              </a:ext>
                            </a:extLst>
                          </a:hlinkClick>
                        </a:rPr>
                        <a:t>Pre-Test</a:t>
                      </a:r>
                      <a:endParaRPr/>
                    </a:p>
                  </a:txBody>
                  <a:tcPr marT="45725" marB="45725" marR="91450" marL="91450" anchor="ctr">
                    <a:solidFill>
                      <a:srgbClr val="365C7F"/>
                    </a:solidFill>
                  </a:tcPr>
                </a:tc>
              </a:tr>
              <a:tr h="390800">
                <a:tc>
                  <a:txBody>
                    <a:bodyPr/>
                    <a:lstStyle/>
                    <a:p>
                      <a:pPr indent="0" lvl="0" marL="0" marR="0" rtl="0" algn="ctr">
                        <a:lnSpc>
                          <a:spcPct val="100000"/>
                        </a:lnSpc>
                        <a:spcBef>
                          <a:spcPts val="0"/>
                        </a:spcBef>
                        <a:spcAft>
                          <a:spcPts val="0"/>
                        </a:spcAft>
                        <a:buClr>
                          <a:schemeClr val="lt1"/>
                        </a:buClr>
                        <a:buSzPts val="1800"/>
                        <a:buFont typeface="Calibri"/>
                        <a:buNone/>
                      </a:pPr>
                      <a:r>
                        <a:rPr lang="en-US" sz="1800" u="sng" cap="none" strike="noStrike">
                          <a:solidFill>
                            <a:schemeClr val="lt1"/>
                          </a:solidFill>
                          <a:latin typeface="Calibri"/>
                          <a:ea typeface="Calibri"/>
                          <a:cs typeface="Calibri"/>
                          <a:sym typeface="Calibri"/>
                          <a:hlinkClick action="ppaction://hlinksldjump" r:id="rId4">
                            <a:extLst>
                              <a:ext uri="{A12FA001-AC4F-418D-AE19-62706E023703}">
                                <ahyp:hlinkClr val="tx"/>
                              </a:ext>
                            </a:extLst>
                          </a:hlinkClick>
                        </a:rPr>
                        <a:t>Introduction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65C7F"/>
                    </a:solidFill>
                  </a:tcPr>
                </a:tc>
              </a:tr>
              <a:tr h="3908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5">
                            <a:extLst>
                              <a:ext uri="{A12FA001-AC4F-418D-AE19-62706E023703}">
                                <ahyp:hlinkClr val="tx"/>
                              </a:ext>
                            </a:extLst>
                          </a:hlinkClick>
                        </a:rPr>
                        <a:t>Lesson</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65C7F"/>
                    </a:solidFill>
                  </a:tcPr>
                </a:tc>
              </a:tr>
              <a:tr h="3908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6">
                            <a:extLst>
                              <a:ext uri="{A12FA001-AC4F-418D-AE19-62706E023703}">
                                <ahyp:hlinkClr val="tx"/>
                              </a:ext>
                            </a:extLst>
                          </a:hlinkClick>
                        </a:rPr>
                        <a:t>Case Study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65C7F"/>
                    </a:solidFill>
                  </a:tcPr>
                </a:tc>
              </a:tr>
              <a:tr h="3369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7">
                            <a:extLst>
                              <a:ext uri="{A12FA001-AC4F-418D-AE19-62706E023703}">
                                <ahyp:hlinkClr val="tx"/>
                              </a:ext>
                            </a:extLst>
                          </a:hlinkClick>
                        </a:rPr>
                        <a:t>Activity</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65C7F"/>
                    </a:solidFill>
                  </a:tcPr>
                </a:tc>
              </a:tr>
              <a:tr h="336975">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8">
                            <a:extLst>
                              <a:ext uri="{A12FA001-AC4F-418D-AE19-62706E023703}">
                                <ahyp:hlinkClr val="tx"/>
                              </a:ext>
                            </a:extLst>
                          </a:hlinkClick>
                        </a:rPr>
                        <a:t>Self Study Game</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65C7F"/>
                    </a:solidFill>
                  </a:tcPr>
                </a:tc>
              </a:tr>
              <a:tr h="390800">
                <a:tc>
                  <a:txBody>
                    <a:bodyPr/>
                    <a:lstStyle/>
                    <a:p>
                      <a:pPr indent="0" lvl="0" marL="0" marR="0" rtl="0" algn="ctr">
                        <a:spcBef>
                          <a:spcPts val="0"/>
                        </a:spcBef>
                        <a:spcAft>
                          <a:spcPts val="0"/>
                        </a:spcAft>
                        <a:buNone/>
                      </a:pPr>
                      <a:r>
                        <a:rPr lang="en-US" sz="1800" u="sng" cap="none" strike="noStrike">
                          <a:solidFill>
                            <a:schemeClr val="lt1"/>
                          </a:solidFill>
                          <a:latin typeface="Calibri"/>
                          <a:ea typeface="Calibri"/>
                          <a:cs typeface="Calibri"/>
                          <a:sym typeface="Calibri"/>
                          <a:hlinkClick action="ppaction://hlinksldjump" r:id="rId9">
                            <a:extLst>
                              <a:ext uri="{A12FA001-AC4F-418D-AE19-62706E023703}">
                                <ahyp:hlinkClr val="tx"/>
                              </a:ext>
                            </a:extLst>
                          </a:hlinkClick>
                        </a:rPr>
                        <a:t>Post-Test</a:t>
                      </a:r>
                      <a:endParaRPr sz="1800" u="none" cap="none" strike="noStrike">
                        <a:solidFill>
                          <a:schemeClr val="lt1"/>
                        </a:solidFill>
                        <a:latin typeface="Calibri"/>
                        <a:ea typeface="Calibri"/>
                        <a:cs typeface="Calibri"/>
                        <a:sym typeface="Calibri"/>
                      </a:endParaRPr>
                    </a:p>
                  </a:txBody>
                  <a:tcPr marT="45725" marB="45725" marR="91450" marL="91450" anchor="ctr">
                    <a:solidFill>
                      <a:srgbClr val="365C7F"/>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0"/>
          <p:cNvSpPr txBox="1"/>
          <p:nvPr/>
        </p:nvSpPr>
        <p:spPr>
          <a:xfrm>
            <a:off x="1233488" y="848748"/>
            <a:ext cx="10662849" cy="970527"/>
          </a:xfrm>
          <a:prstGeom prst="rect">
            <a:avLst/>
          </a:prstGeom>
          <a:noFill/>
          <a:ln>
            <a:noFill/>
          </a:ln>
        </p:spPr>
        <p:txBody>
          <a:bodyPr anchorCtr="0" anchor="t" bIns="45700" lIns="91425" spcFirstLastPara="1" rIns="91425" wrap="square" tIns="45700">
            <a:normAutofit fontScale="97500" lnSpcReduction="100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DOES THE AMOUNT OF DISSOLVED OXYGEN (DO) DIFFER FOR EVERY BODY OF WATER?</a:t>
            </a:r>
            <a:endParaRPr/>
          </a:p>
        </p:txBody>
      </p:sp>
      <p:sp>
        <p:nvSpPr>
          <p:cNvPr id="320" name="Google Shape;320;p20"/>
          <p:cNvSpPr/>
          <p:nvPr/>
        </p:nvSpPr>
        <p:spPr>
          <a:xfrm>
            <a:off x="10429874" y="-30480"/>
            <a:ext cx="173816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Lesson</a:t>
            </a:r>
            <a:endParaRPr/>
          </a:p>
        </p:txBody>
      </p:sp>
      <p:sp>
        <p:nvSpPr>
          <p:cNvPr id="321" name="Google Shape;321;p20"/>
          <p:cNvSpPr/>
          <p:nvPr/>
        </p:nvSpPr>
        <p:spPr>
          <a:xfrm>
            <a:off x="2162808" y="1924640"/>
            <a:ext cx="7780659" cy="423968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800">
                <a:solidFill>
                  <a:srgbClr val="000000"/>
                </a:solidFill>
                <a:latin typeface="Calibri"/>
                <a:ea typeface="Calibri"/>
                <a:cs typeface="Calibri"/>
                <a:sym typeface="Calibri"/>
              </a:rPr>
              <a:t>Absolutely!  The conditions stated above have a large impact on the amount of dissolved oxygen.  Barometric pressure will influence how much dissolved oxygen will diffuse into the water.  Thus, altitude of the body of water and prevailing weather conditions can be factors that affect the amount of dissolved oxygen in water.</a:t>
            </a:r>
            <a:endParaRPr/>
          </a:p>
          <a:p>
            <a:pPr indent="0" lvl="0" marL="0" marR="0" rtl="0" algn="l">
              <a:lnSpc>
                <a:spcPct val="107000"/>
              </a:lnSpc>
              <a:spcBef>
                <a:spcPts val="800"/>
              </a:spcBef>
              <a:spcAft>
                <a:spcPts val="0"/>
              </a:spcAft>
              <a:buNone/>
            </a:pPr>
            <a:r>
              <a:rPr lang="en-US" sz="1800">
                <a:solidFill>
                  <a:srgbClr val="000000"/>
                </a:solidFill>
                <a:latin typeface="Calibri"/>
                <a:ea typeface="Calibri"/>
                <a:cs typeface="Calibri"/>
                <a:sym typeface="Calibri"/>
              </a:rPr>
              <a:t>A bayou will usually have much less dissolved oxygen than a white-water river.  The water in the bayou is calm and, therefore, has less surface area for oxygen diffusion through aeration.</a:t>
            </a:r>
            <a:endParaRPr/>
          </a:p>
          <a:p>
            <a:pPr indent="0" lvl="0" marL="0" marR="0" rtl="0" algn="l">
              <a:lnSpc>
                <a:spcPct val="107000"/>
              </a:lnSpc>
              <a:spcBef>
                <a:spcPts val="800"/>
              </a:spcBef>
              <a:spcAft>
                <a:spcPts val="0"/>
              </a:spcAft>
              <a:buNone/>
            </a:pPr>
            <a:r>
              <a:rPr lang="en-US" sz="1800">
                <a:solidFill>
                  <a:srgbClr val="000000"/>
                </a:solidFill>
                <a:latin typeface="Calibri"/>
                <a:ea typeface="Calibri"/>
                <a:cs typeface="Calibri"/>
                <a:sym typeface="Calibri"/>
              </a:rPr>
              <a:t>The presence of algae and rooted aquatic plants will also influence the amount of dissolved oxygen in water.</a:t>
            </a:r>
            <a:endParaRPr/>
          </a:p>
          <a:p>
            <a:pPr indent="0" lvl="0" marL="0" marR="0" rtl="0" algn="l">
              <a:lnSpc>
                <a:spcPct val="107000"/>
              </a:lnSpc>
              <a:spcBef>
                <a:spcPts val="800"/>
              </a:spcBef>
              <a:spcAft>
                <a:spcPts val="0"/>
              </a:spcAft>
              <a:buNone/>
            </a:pPr>
            <a:r>
              <a:rPr lang="en-US" sz="1800">
                <a:solidFill>
                  <a:srgbClr val="000000"/>
                </a:solidFill>
                <a:latin typeface="Calibri"/>
                <a:ea typeface="Calibri"/>
                <a:cs typeface="Calibri"/>
                <a:sym typeface="Calibri"/>
              </a:rPr>
              <a:t>There are also other factors that can affect the amount of oxygen dissolved in water.  Some of these factors are associated with the impact of humans on the environment.</a:t>
            </a:r>
            <a:endParaRPr/>
          </a:p>
        </p:txBody>
      </p:sp>
      <p:sp>
        <p:nvSpPr>
          <p:cNvPr id="322" name="Google Shape;322;p20"/>
          <p:cNvSpPr/>
          <p:nvPr/>
        </p:nvSpPr>
        <p:spPr>
          <a:xfrm>
            <a:off x="0" y="119747"/>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1"/>
          <p:cNvSpPr txBox="1"/>
          <p:nvPr/>
        </p:nvSpPr>
        <p:spPr>
          <a:xfrm>
            <a:off x="1738312" y="848749"/>
            <a:ext cx="10158025" cy="682370"/>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HOW IS DISSOLVED OXYGEN (DO) MEASURED?</a:t>
            </a:r>
            <a:endParaRPr/>
          </a:p>
        </p:txBody>
      </p:sp>
      <p:sp>
        <p:nvSpPr>
          <p:cNvPr id="328" name="Google Shape;328;p21"/>
          <p:cNvSpPr/>
          <p:nvPr/>
        </p:nvSpPr>
        <p:spPr>
          <a:xfrm>
            <a:off x="10429874" y="-30480"/>
            <a:ext cx="173816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Lesson</a:t>
            </a:r>
            <a:endParaRPr/>
          </a:p>
        </p:txBody>
      </p:sp>
      <p:sp>
        <p:nvSpPr>
          <p:cNvPr id="329" name="Google Shape;329;p21"/>
          <p:cNvSpPr/>
          <p:nvPr/>
        </p:nvSpPr>
        <p:spPr>
          <a:xfrm>
            <a:off x="2162808" y="1967503"/>
            <a:ext cx="7780659" cy="3230693"/>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Since, the amount of oxygen dissolved in water is small compared to the weight of water, it isn't appropriate to describe the level of dissolved oxygen in terms of a percentage.  Dissolved oxygen is measured in milligrams per liter (mg/L).  One milligram (mg) is 1/1000 (one thousandth) of a gram or 1/1000000 (one millionth) of a kilogram.  1 kilogram of water weighs 1 kilogram and occupies a volume of 1 liter (L).  Therefore, expressing dissolved oxygen in </a:t>
            </a:r>
            <a:r>
              <a:rPr b="1" lang="en-US" sz="1600">
                <a:solidFill>
                  <a:srgbClr val="000000"/>
                </a:solidFill>
                <a:latin typeface="Verdana"/>
                <a:ea typeface="Verdana"/>
                <a:cs typeface="Verdana"/>
                <a:sym typeface="Verdana"/>
              </a:rPr>
              <a:t>mg/L</a:t>
            </a:r>
            <a:r>
              <a:rPr lang="en-US" sz="1600">
                <a:solidFill>
                  <a:srgbClr val="000000"/>
                </a:solidFill>
                <a:latin typeface="Verdana"/>
                <a:ea typeface="Verdana"/>
                <a:cs typeface="Verdana"/>
                <a:sym typeface="Verdana"/>
              </a:rPr>
              <a:t> is the same as using units of </a:t>
            </a:r>
            <a:r>
              <a:rPr b="1" lang="en-US" sz="1600">
                <a:solidFill>
                  <a:srgbClr val="000000"/>
                </a:solidFill>
                <a:latin typeface="Verdana"/>
                <a:ea typeface="Verdana"/>
                <a:cs typeface="Verdana"/>
                <a:sym typeface="Verdana"/>
              </a:rPr>
              <a:t>parts per million (ppm)</a:t>
            </a:r>
            <a:r>
              <a:rPr lang="en-US" sz="1600">
                <a:solidFill>
                  <a:srgbClr val="000000"/>
                </a:solidFill>
                <a:latin typeface="Verdana"/>
                <a:ea typeface="Verdana"/>
                <a:cs typeface="Verdana"/>
                <a:sym typeface="Verdana"/>
              </a:rPr>
              <a:t>.  Twelve parts per million or 12 mg/L is the highest amount of oxygen that can be dissolved in water under standard barometric pressures (sea level); 12 mg/L is known as the </a:t>
            </a:r>
            <a:r>
              <a:rPr b="1" lang="en-US" sz="1600">
                <a:solidFill>
                  <a:srgbClr val="000000"/>
                </a:solidFill>
                <a:latin typeface="Verdana"/>
                <a:ea typeface="Verdana"/>
                <a:cs typeface="Verdana"/>
                <a:sym typeface="Verdana"/>
              </a:rPr>
              <a:t>saturation point</a:t>
            </a:r>
            <a:r>
              <a:rPr lang="en-US" sz="1600">
                <a:solidFill>
                  <a:srgbClr val="000000"/>
                </a:solidFill>
                <a:latin typeface="Verdana"/>
                <a:ea typeface="Verdana"/>
                <a:cs typeface="Verdana"/>
                <a:sym typeface="Verdana"/>
              </a:rPr>
              <a:t>.  Zero parts per million or 0 mg/L is the lowest amount of dissolved oxygen in water.</a:t>
            </a:r>
            <a:endParaRPr sz="1400">
              <a:solidFill>
                <a:schemeClr val="dk1"/>
              </a:solidFill>
              <a:latin typeface="Verdana"/>
              <a:ea typeface="Verdana"/>
              <a:cs typeface="Verdana"/>
              <a:sym typeface="Verdana"/>
            </a:endParaRPr>
          </a:p>
        </p:txBody>
      </p:sp>
      <p:sp>
        <p:nvSpPr>
          <p:cNvPr id="330" name="Google Shape;330;p21"/>
          <p:cNvSpPr/>
          <p:nvPr/>
        </p:nvSpPr>
        <p:spPr>
          <a:xfrm>
            <a:off x="0" y="119747"/>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22"/>
          <p:cNvSpPr txBox="1"/>
          <p:nvPr/>
        </p:nvSpPr>
        <p:spPr>
          <a:xfrm>
            <a:off x="1738312" y="848749"/>
            <a:ext cx="10158025" cy="682370"/>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HOW IS DISSOLVED OXYGEN (DO) MEASURED?</a:t>
            </a:r>
            <a:endParaRPr/>
          </a:p>
          <a:p>
            <a:pPr indent="0" lvl="0" marL="0" marR="0" rtl="0" algn="l">
              <a:lnSpc>
                <a:spcPct val="90000"/>
              </a:lnSpc>
              <a:spcBef>
                <a:spcPts val="0"/>
              </a:spcBef>
              <a:spcAft>
                <a:spcPts val="0"/>
              </a:spcAft>
              <a:buClr>
                <a:schemeClr val="dk1"/>
              </a:buClr>
              <a:buSzPct val="100000"/>
              <a:buFont typeface="Twentieth Century"/>
              <a:buNone/>
            </a:pPr>
            <a:r>
              <a:t/>
            </a:r>
            <a:endParaRPr sz="3600" cap="none">
              <a:solidFill>
                <a:schemeClr val="dk1"/>
              </a:solidFill>
              <a:latin typeface="Calibri"/>
              <a:ea typeface="Calibri"/>
              <a:cs typeface="Calibri"/>
              <a:sym typeface="Calibri"/>
            </a:endParaRPr>
          </a:p>
        </p:txBody>
      </p:sp>
      <p:sp>
        <p:nvSpPr>
          <p:cNvPr id="336" name="Google Shape;336;p22"/>
          <p:cNvSpPr/>
          <p:nvPr/>
        </p:nvSpPr>
        <p:spPr>
          <a:xfrm>
            <a:off x="10429874" y="-30480"/>
            <a:ext cx="173816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Lesson</a:t>
            </a:r>
            <a:endParaRPr/>
          </a:p>
        </p:txBody>
      </p:sp>
      <p:sp>
        <p:nvSpPr>
          <p:cNvPr id="337" name="Google Shape;337;p22"/>
          <p:cNvSpPr/>
          <p:nvPr/>
        </p:nvSpPr>
        <p:spPr>
          <a:xfrm>
            <a:off x="967420" y="3187848"/>
            <a:ext cx="4895218" cy="85946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Dissolved oxygen is measured with a sensor and meter, by colorimetric methods, or by titration. </a:t>
            </a:r>
            <a:endParaRPr sz="1400">
              <a:solidFill>
                <a:schemeClr val="dk1"/>
              </a:solidFill>
              <a:latin typeface="Verdana"/>
              <a:ea typeface="Verdana"/>
              <a:cs typeface="Verdana"/>
              <a:sym typeface="Verdana"/>
            </a:endParaRPr>
          </a:p>
        </p:txBody>
      </p:sp>
      <p:sp>
        <p:nvSpPr>
          <p:cNvPr id="338" name="Google Shape;338;p22"/>
          <p:cNvSpPr/>
          <p:nvPr/>
        </p:nvSpPr>
        <p:spPr>
          <a:xfrm>
            <a:off x="0" y="119747"/>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pic>
        <p:nvPicPr>
          <p:cNvPr id="339" name="Google Shape;339;p22"/>
          <p:cNvPicPr preferRelativeResize="0"/>
          <p:nvPr/>
        </p:nvPicPr>
        <p:blipFill rotWithShape="1">
          <a:blip r:embed="rId3">
            <a:alphaModFix/>
          </a:blip>
          <a:srcRect b="0" l="0" r="0" t="0"/>
          <a:stretch/>
        </p:blipFill>
        <p:spPr>
          <a:xfrm>
            <a:off x="6469783" y="1892604"/>
            <a:ext cx="4600575" cy="3449955"/>
          </a:xfrm>
          <a:prstGeom prst="rect">
            <a:avLst/>
          </a:prstGeom>
          <a:noFill/>
          <a:ln>
            <a:noFill/>
          </a:ln>
        </p:spPr>
      </p:pic>
      <p:sp>
        <p:nvSpPr>
          <p:cNvPr id="340" name="Google Shape;340;p22"/>
          <p:cNvSpPr txBox="1"/>
          <p:nvPr/>
        </p:nvSpPr>
        <p:spPr>
          <a:xfrm>
            <a:off x="6026870" y="5342559"/>
            <a:ext cx="54864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rgbClr val="000000"/>
                </a:solidFill>
                <a:latin typeface="Calibri"/>
                <a:ea typeface="Calibri"/>
                <a:cs typeface="Calibri"/>
                <a:sym typeface="Calibri"/>
              </a:rPr>
              <a:t>A dissolved oxygen meter with a sensor attached.</a:t>
            </a:r>
            <a:endParaRPr sz="1600">
              <a:solidFill>
                <a:schemeClr val="dk1"/>
              </a:solidFill>
              <a:latin typeface="Times New Roman"/>
              <a:ea typeface="Times New Roman"/>
              <a:cs typeface="Times New Roman"/>
              <a:sym typeface="Times New Roman"/>
            </a:endParaRPr>
          </a:p>
          <a:p>
            <a:pPr indent="0" lvl="0" marL="0" marR="0" rtl="0" algn="ctr">
              <a:spcBef>
                <a:spcPts val="0"/>
              </a:spcBef>
              <a:spcAft>
                <a:spcPts val="0"/>
              </a:spcAft>
              <a:buNone/>
            </a:pPr>
            <a:r>
              <a:rPr lang="en-US" sz="1000">
                <a:solidFill>
                  <a:srgbClr val="000000"/>
                </a:solidFill>
                <a:latin typeface="Calibri"/>
                <a:ea typeface="Calibri"/>
                <a:cs typeface="Calibri"/>
                <a:sym typeface="Calibri"/>
              </a:rPr>
              <a:t>Image source: </a:t>
            </a:r>
            <a:r>
              <a:rPr lang="en-US" sz="1000" u="sng">
                <a:solidFill>
                  <a:srgbClr val="000000"/>
                </a:solidFill>
                <a:latin typeface="Calibri"/>
                <a:ea typeface="Calibri"/>
                <a:cs typeface="Calibri"/>
                <a:sym typeface="Calibri"/>
                <a:hlinkClick r:id="rId4">
                  <a:extLst>
                    <a:ext uri="{A12FA001-AC4F-418D-AE19-62706E023703}">
                      <ahyp:hlinkClr val="tx"/>
                    </a:ext>
                  </a:extLst>
                </a:hlinkClick>
              </a:rPr>
              <a:t>https://en.wikipedia.org/wiki/Oxygen_sensor#/media/File:Dissolved_oxygen_meter.jpg</a:t>
            </a:r>
            <a:endParaRPr sz="1600">
              <a:solidFill>
                <a:schemeClr val="dk1"/>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3"/>
          <p:cNvSpPr txBox="1"/>
          <p:nvPr/>
        </p:nvSpPr>
        <p:spPr>
          <a:xfrm>
            <a:off x="1209675" y="844500"/>
            <a:ext cx="10158025" cy="682370"/>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HOW MUCH DISSOLVED OXYGEN DO ORGANISMS NEED?</a:t>
            </a:r>
            <a:endParaRPr/>
          </a:p>
        </p:txBody>
      </p:sp>
      <p:sp>
        <p:nvSpPr>
          <p:cNvPr id="346" name="Google Shape;346;p23"/>
          <p:cNvSpPr/>
          <p:nvPr/>
        </p:nvSpPr>
        <p:spPr>
          <a:xfrm>
            <a:off x="10429874" y="-30480"/>
            <a:ext cx="173816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Lesson</a:t>
            </a:r>
            <a:endParaRPr/>
          </a:p>
        </p:txBody>
      </p:sp>
      <p:sp>
        <p:nvSpPr>
          <p:cNvPr id="347" name="Google Shape;347;p23"/>
          <p:cNvSpPr/>
          <p:nvPr/>
        </p:nvSpPr>
        <p:spPr>
          <a:xfrm>
            <a:off x="2205670" y="2472328"/>
            <a:ext cx="7780659" cy="1122936"/>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It depends on what kind of organism it is.  Just like temperature, there is a range of tolerance for DO in fish and other aquatic organisms. Generally, aquatic organisms can be divided into two types, cold water and warm water organisms.</a:t>
            </a:r>
            <a:endParaRPr sz="1400">
              <a:solidFill>
                <a:schemeClr val="dk1"/>
              </a:solidFill>
              <a:latin typeface="Verdana"/>
              <a:ea typeface="Verdana"/>
              <a:cs typeface="Verdana"/>
              <a:sym typeface="Verdana"/>
            </a:endParaRPr>
          </a:p>
        </p:txBody>
      </p:sp>
      <p:sp>
        <p:nvSpPr>
          <p:cNvPr id="348" name="Google Shape;348;p23"/>
          <p:cNvSpPr/>
          <p:nvPr/>
        </p:nvSpPr>
        <p:spPr>
          <a:xfrm>
            <a:off x="0" y="119747"/>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24"/>
          <p:cNvSpPr txBox="1"/>
          <p:nvPr/>
        </p:nvSpPr>
        <p:spPr>
          <a:xfrm>
            <a:off x="1245708" y="844500"/>
            <a:ext cx="10158025" cy="682370"/>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HOW MUCH DISSOLVED OXYGEN DO ORGANISMS NEED?</a:t>
            </a:r>
            <a:endParaRPr/>
          </a:p>
        </p:txBody>
      </p:sp>
      <p:sp>
        <p:nvSpPr>
          <p:cNvPr id="354" name="Google Shape;354;p24"/>
          <p:cNvSpPr/>
          <p:nvPr/>
        </p:nvSpPr>
        <p:spPr>
          <a:xfrm>
            <a:off x="10429874" y="-30480"/>
            <a:ext cx="173816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Lesson</a:t>
            </a:r>
            <a:endParaRPr/>
          </a:p>
        </p:txBody>
      </p:sp>
      <p:sp>
        <p:nvSpPr>
          <p:cNvPr id="355" name="Google Shape;355;p24"/>
          <p:cNvSpPr/>
          <p:nvPr/>
        </p:nvSpPr>
        <p:spPr>
          <a:xfrm>
            <a:off x="2205670" y="2472328"/>
            <a:ext cx="7780659" cy="25853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Verdana"/>
                <a:ea typeface="Verdana"/>
                <a:cs typeface="Verdana"/>
                <a:sym typeface="Verdana"/>
              </a:rPr>
              <a:t>These would include fish, such as salmon and trout, and aquatic insects, such as stoneflies and mayfly nymphs.  Generally, these species require a minimum DO (dissolved oxygen) level of at least 6.0 mg/L.</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rgbClr val="000000"/>
                </a:solidFill>
                <a:latin typeface="Verdana"/>
                <a:ea typeface="Verdana"/>
                <a:cs typeface="Verdana"/>
                <a:sym typeface="Verdana"/>
              </a:rPr>
              <a:t>Additionally, these cold water organisms require special conditions when spawning (laying eggs).  Eggs laid by salmon and trout are especially delicate, and the fry (baby fish) that hatch are sensitive as well.  For these fish to successfully reproduce, a DO level above 7.0 mg/L is required.</a:t>
            </a:r>
            <a:endParaRPr sz="1800">
              <a:solidFill>
                <a:schemeClr val="dk1"/>
              </a:solidFill>
              <a:latin typeface="Times New Roman"/>
              <a:ea typeface="Times New Roman"/>
              <a:cs typeface="Times New Roman"/>
              <a:sym typeface="Times New Roman"/>
            </a:endParaRPr>
          </a:p>
        </p:txBody>
      </p:sp>
      <p:sp>
        <p:nvSpPr>
          <p:cNvPr id="356" name="Google Shape;356;p24"/>
          <p:cNvSpPr/>
          <p:nvPr/>
        </p:nvSpPr>
        <p:spPr>
          <a:xfrm>
            <a:off x="0" y="119747"/>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
        <p:nvSpPr>
          <p:cNvPr id="357" name="Google Shape;357;p24"/>
          <p:cNvSpPr txBox="1"/>
          <p:nvPr/>
        </p:nvSpPr>
        <p:spPr>
          <a:xfrm>
            <a:off x="904874" y="1385146"/>
            <a:ext cx="10158025" cy="682370"/>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lang="en-US" sz="2800" cap="none">
                <a:solidFill>
                  <a:schemeClr val="dk1"/>
                </a:solidFill>
                <a:latin typeface="Calibri"/>
                <a:ea typeface="Calibri"/>
                <a:cs typeface="Calibri"/>
                <a:sym typeface="Calibri"/>
              </a:rPr>
              <a:t>COLD WATER ORGANISMS: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25"/>
          <p:cNvSpPr txBox="1"/>
          <p:nvPr/>
        </p:nvSpPr>
        <p:spPr>
          <a:xfrm>
            <a:off x="1245708" y="844500"/>
            <a:ext cx="10158025" cy="682370"/>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HOW MUCH DISSOLVED OXYGEN DO ORGANISMS NEED?</a:t>
            </a:r>
            <a:endParaRPr/>
          </a:p>
        </p:txBody>
      </p:sp>
      <p:sp>
        <p:nvSpPr>
          <p:cNvPr id="363" name="Google Shape;363;p25"/>
          <p:cNvSpPr/>
          <p:nvPr/>
        </p:nvSpPr>
        <p:spPr>
          <a:xfrm>
            <a:off x="10429874" y="-30480"/>
            <a:ext cx="173816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Lesson</a:t>
            </a:r>
            <a:endParaRPr/>
          </a:p>
        </p:txBody>
      </p:sp>
      <p:sp>
        <p:nvSpPr>
          <p:cNvPr id="364" name="Google Shape;364;p25"/>
          <p:cNvSpPr/>
          <p:nvPr/>
        </p:nvSpPr>
        <p:spPr>
          <a:xfrm>
            <a:off x="2205670" y="2067516"/>
            <a:ext cx="7780659"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Verdana"/>
                <a:ea typeface="Verdana"/>
                <a:cs typeface="Verdana"/>
                <a:sym typeface="Verdana"/>
              </a:rPr>
              <a:t>These would include fish, such as bass, carp, and catfish, and aquatic insects, such as blackflies and midge larvae.  Generally, these species require less dissolved oxygen than cold water organisms.  If the DO level drops below 4.0-5.0 mg/L, the organisms will become stressed.  In an environment with a low level of dissolved oxygen, the fish will not feed and their behavior will become erratic.  They will seek out water that has a DO level high enough for their requirements.  If they cannot escape the level of low DO, they will eventually suffocate and die.</a:t>
            </a:r>
            <a:br>
              <a:rPr lang="en-US" sz="1800">
                <a:solidFill>
                  <a:srgbClr val="000000"/>
                </a:solidFill>
                <a:latin typeface="Verdana"/>
                <a:ea typeface="Verdana"/>
                <a:cs typeface="Verdana"/>
                <a:sym typeface="Verdana"/>
              </a:rPr>
            </a:br>
            <a:br>
              <a:rPr lang="en-US" sz="1800">
                <a:solidFill>
                  <a:srgbClr val="000000"/>
                </a:solidFill>
                <a:latin typeface="Verdana"/>
                <a:ea typeface="Verdana"/>
                <a:cs typeface="Verdana"/>
                <a:sym typeface="Verdana"/>
              </a:rPr>
            </a:br>
            <a:r>
              <a:rPr lang="en-US" sz="1800">
                <a:solidFill>
                  <a:srgbClr val="000000"/>
                </a:solidFill>
                <a:latin typeface="Verdana"/>
                <a:ea typeface="Verdana"/>
                <a:cs typeface="Verdana"/>
                <a:sym typeface="Verdana"/>
              </a:rPr>
              <a:t>If dissolved oxygen drops below 1.0-2.0 mg/L, it will result in a fish kill, where large amounts of fish die, and float to the surface.</a:t>
            </a:r>
            <a:endParaRPr sz="1800">
              <a:solidFill>
                <a:schemeClr val="dk1"/>
              </a:solidFill>
              <a:latin typeface="Times New Roman"/>
              <a:ea typeface="Times New Roman"/>
              <a:cs typeface="Times New Roman"/>
              <a:sym typeface="Times New Roman"/>
            </a:endParaRPr>
          </a:p>
        </p:txBody>
      </p:sp>
      <p:sp>
        <p:nvSpPr>
          <p:cNvPr id="365" name="Google Shape;365;p25"/>
          <p:cNvSpPr/>
          <p:nvPr/>
        </p:nvSpPr>
        <p:spPr>
          <a:xfrm>
            <a:off x="0" y="119747"/>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
        <p:nvSpPr>
          <p:cNvPr id="366" name="Google Shape;366;p25"/>
          <p:cNvSpPr txBox="1"/>
          <p:nvPr/>
        </p:nvSpPr>
        <p:spPr>
          <a:xfrm>
            <a:off x="904874" y="1385146"/>
            <a:ext cx="10158025" cy="682370"/>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lang="en-US" sz="2800" cap="none">
                <a:solidFill>
                  <a:schemeClr val="dk1"/>
                </a:solidFill>
                <a:latin typeface="Calibri"/>
                <a:ea typeface="Calibri"/>
                <a:cs typeface="Calibri"/>
                <a:sym typeface="Calibri"/>
              </a:rPr>
              <a:t>WARM WATER ORGANISMS: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6"/>
          <p:cNvSpPr txBox="1"/>
          <p:nvPr/>
        </p:nvSpPr>
        <p:spPr>
          <a:xfrm>
            <a:off x="1738312" y="848749"/>
            <a:ext cx="10158025" cy="682370"/>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HOW MUCH DISSOLVED OXYGEN DO ORGANISMS NEED?</a:t>
            </a:r>
            <a:endParaRPr/>
          </a:p>
        </p:txBody>
      </p:sp>
      <p:sp>
        <p:nvSpPr>
          <p:cNvPr id="372" name="Google Shape;372;p26"/>
          <p:cNvSpPr/>
          <p:nvPr/>
        </p:nvSpPr>
        <p:spPr>
          <a:xfrm>
            <a:off x="10429874" y="-30480"/>
            <a:ext cx="173816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Lesson</a:t>
            </a:r>
            <a:endParaRPr/>
          </a:p>
        </p:txBody>
      </p:sp>
      <p:sp>
        <p:nvSpPr>
          <p:cNvPr id="373" name="Google Shape;373;p26"/>
          <p:cNvSpPr/>
          <p:nvPr/>
        </p:nvSpPr>
        <p:spPr>
          <a:xfrm>
            <a:off x="448308" y="2529478"/>
            <a:ext cx="3676018" cy="2394758"/>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1600">
                <a:solidFill>
                  <a:schemeClr val="dk1"/>
                </a:solidFill>
                <a:latin typeface="Verdana"/>
                <a:ea typeface="Verdana"/>
                <a:cs typeface="Verdana"/>
                <a:sym typeface="Verdana"/>
              </a:rPr>
              <a:t>A figure showing the minimum amount of oxygen in mg/L needed to survive for species in the Chesapeake Bay. </a:t>
            </a:r>
            <a:endParaRPr/>
          </a:p>
          <a:p>
            <a:pPr indent="0" lvl="0" marL="0" marR="0" rtl="0" algn="ctr">
              <a:lnSpc>
                <a:spcPct val="107000"/>
              </a:lnSpc>
              <a:spcBef>
                <a:spcPts val="800"/>
              </a:spcBef>
              <a:spcAft>
                <a:spcPts val="0"/>
              </a:spcAft>
              <a:buNone/>
            </a:pPr>
            <a:r>
              <a:t/>
            </a:r>
            <a:endParaRPr sz="1600">
              <a:solidFill>
                <a:schemeClr val="dk1"/>
              </a:solidFill>
              <a:latin typeface="Verdana"/>
              <a:ea typeface="Verdana"/>
              <a:cs typeface="Verdana"/>
              <a:sym typeface="Verdana"/>
            </a:endParaRPr>
          </a:p>
          <a:p>
            <a:pPr indent="0" lvl="0" marL="0" marR="0" rtl="0" algn="ctr">
              <a:lnSpc>
                <a:spcPct val="107000"/>
              </a:lnSpc>
              <a:spcBef>
                <a:spcPts val="800"/>
              </a:spcBef>
              <a:spcAft>
                <a:spcPts val="0"/>
              </a:spcAft>
              <a:buNone/>
            </a:pPr>
            <a:r>
              <a:rPr lang="en-US" sz="1200">
                <a:solidFill>
                  <a:schemeClr val="dk1"/>
                </a:solidFill>
                <a:latin typeface="Verdana"/>
                <a:ea typeface="Verdana"/>
                <a:cs typeface="Verdana"/>
                <a:sym typeface="Verdana"/>
              </a:rPr>
              <a:t>Image Source: EPA </a:t>
            </a:r>
            <a:r>
              <a:rPr lang="en-US" sz="1200" u="sng">
                <a:solidFill>
                  <a:srgbClr val="0000FF"/>
                </a:solidFill>
                <a:latin typeface="Verdana"/>
                <a:ea typeface="Verdana"/>
                <a:cs typeface="Verdana"/>
                <a:sym typeface="Verdana"/>
                <a:hlinkClick r:id="rId3">
                  <a:extLst>
                    <a:ext uri="{A12FA001-AC4F-418D-AE19-62706E023703}">
                      <ahyp:hlinkClr val="tx"/>
                    </a:ext>
                  </a:extLst>
                </a:hlinkClick>
              </a:rPr>
              <a:t>https://commons.wikimedia.org/wiki/File:Chesapeake_Bay_-_Dissolved_oxygen_requirements.jpg</a:t>
            </a:r>
            <a:endParaRPr sz="1200">
              <a:solidFill>
                <a:schemeClr val="dk1"/>
              </a:solidFill>
              <a:latin typeface="Calibri"/>
              <a:ea typeface="Calibri"/>
              <a:cs typeface="Calibri"/>
              <a:sym typeface="Calibri"/>
            </a:endParaRPr>
          </a:p>
        </p:txBody>
      </p:sp>
      <p:sp>
        <p:nvSpPr>
          <p:cNvPr id="374" name="Google Shape;374;p26"/>
          <p:cNvSpPr/>
          <p:nvPr/>
        </p:nvSpPr>
        <p:spPr>
          <a:xfrm>
            <a:off x="0" y="119747"/>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pic>
        <p:nvPicPr>
          <p:cNvPr id="375" name="Google Shape;375;p26"/>
          <p:cNvPicPr preferRelativeResize="0"/>
          <p:nvPr/>
        </p:nvPicPr>
        <p:blipFill rotWithShape="1">
          <a:blip r:embed="rId4">
            <a:alphaModFix/>
          </a:blip>
          <a:srcRect b="0" l="0" r="0" t="0"/>
          <a:stretch/>
        </p:blipFill>
        <p:spPr>
          <a:xfrm>
            <a:off x="4486274" y="1391602"/>
            <a:ext cx="5943600" cy="445579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7"/>
          <p:cNvSpPr txBox="1"/>
          <p:nvPr/>
        </p:nvSpPr>
        <p:spPr>
          <a:xfrm>
            <a:off x="1209675" y="844500"/>
            <a:ext cx="10158025" cy="682370"/>
          </a:xfrm>
          <a:prstGeom prst="rect">
            <a:avLst/>
          </a:prstGeom>
          <a:noFill/>
          <a:ln>
            <a:noFill/>
          </a:ln>
        </p:spPr>
        <p:txBody>
          <a:bodyPr anchorCtr="0" anchor="t" bIns="45700" lIns="91425" spcFirstLastPara="1" rIns="91425" wrap="square" tIns="45700">
            <a:normAutofit fontScale="82500" lnSpcReduction="100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WHAT FACTORS AFFECT THE AMOUNT OF DISSOLVED OXYGEN?</a:t>
            </a:r>
            <a:endParaRPr/>
          </a:p>
        </p:txBody>
      </p:sp>
      <p:sp>
        <p:nvSpPr>
          <p:cNvPr id="381" name="Google Shape;381;p27"/>
          <p:cNvSpPr/>
          <p:nvPr/>
        </p:nvSpPr>
        <p:spPr>
          <a:xfrm>
            <a:off x="10429874" y="-30480"/>
            <a:ext cx="173816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Lesson</a:t>
            </a:r>
            <a:endParaRPr/>
          </a:p>
        </p:txBody>
      </p:sp>
      <p:sp>
        <p:nvSpPr>
          <p:cNvPr id="382" name="Google Shape;382;p27"/>
          <p:cNvSpPr/>
          <p:nvPr/>
        </p:nvSpPr>
        <p:spPr>
          <a:xfrm>
            <a:off x="4729796" y="2481854"/>
            <a:ext cx="1966280" cy="1796774"/>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b="1" lang="en-US" sz="1600">
                <a:solidFill>
                  <a:srgbClr val="000000"/>
                </a:solidFill>
                <a:latin typeface="Verdana"/>
                <a:ea typeface="Verdana"/>
                <a:cs typeface="Verdana"/>
                <a:sym typeface="Verdana"/>
              </a:rPr>
              <a:t>Temperature</a:t>
            </a:r>
            <a:endParaRPr/>
          </a:p>
          <a:p>
            <a:pPr indent="0" lvl="0" marL="0" marR="0" rtl="0" algn="ctr">
              <a:lnSpc>
                <a:spcPct val="107000"/>
              </a:lnSpc>
              <a:spcBef>
                <a:spcPts val="800"/>
              </a:spcBef>
              <a:spcAft>
                <a:spcPts val="0"/>
              </a:spcAft>
              <a:buNone/>
            </a:pPr>
            <a:r>
              <a:t/>
            </a:r>
            <a:endParaRPr b="1" sz="1600">
              <a:solidFill>
                <a:srgbClr val="000000"/>
              </a:solidFill>
              <a:latin typeface="Verdana"/>
              <a:ea typeface="Verdana"/>
              <a:cs typeface="Verdana"/>
              <a:sym typeface="Verdana"/>
            </a:endParaRPr>
          </a:p>
          <a:p>
            <a:pPr indent="0" lvl="0" marL="0" marR="0" rtl="0" algn="ctr">
              <a:lnSpc>
                <a:spcPct val="107000"/>
              </a:lnSpc>
              <a:spcBef>
                <a:spcPts val="800"/>
              </a:spcBef>
              <a:spcAft>
                <a:spcPts val="0"/>
              </a:spcAft>
              <a:buNone/>
            </a:pPr>
            <a:r>
              <a:rPr b="1" lang="en-US" sz="1600">
                <a:solidFill>
                  <a:srgbClr val="000000"/>
                </a:solidFill>
                <a:latin typeface="Verdana"/>
                <a:ea typeface="Verdana"/>
                <a:cs typeface="Verdana"/>
                <a:sym typeface="Verdana"/>
              </a:rPr>
              <a:t>&amp;</a:t>
            </a:r>
            <a:endParaRPr/>
          </a:p>
          <a:p>
            <a:pPr indent="0" lvl="0" marL="0" marR="0" rtl="0" algn="ctr">
              <a:lnSpc>
                <a:spcPct val="107000"/>
              </a:lnSpc>
              <a:spcBef>
                <a:spcPts val="800"/>
              </a:spcBef>
              <a:spcAft>
                <a:spcPts val="0"/>
              </a:spcAft>
              <a:buNone/>
            </a:pPr>
            <a:r>
              <a:t/>
            </a:r>
            <a:endParaRPr b="1" sz="1600">
              <a:solidFill>
                <a:srgbClr val="000000"/>
              </a:solidFill>
              <a:latin typeface="Verdana"/>
              <a:ea typeface="Verdana"/>
              <a:cs typeface="Verdana"/>
              <a:sym typeface="Verdana"/>
            </a:endParaRPr>
          </a:p>
          <a:p>
            <a:pPr indent="0" lvl="0" marL="0" marR="0" rtl="0" algn="ctr">
              <a:lnSpc>
                <a:spcPct val="107000"/>
              </a:lnSpc>
              <a:spcBef>
                <a:spcPts val="800"/>
              </a:spcBef>
              <a:spcAft>
                <a:spcPts val="0"/>
              </a:spcAft>
              <a:buNone/>
            </a:pPr>
            <a:r>
              <a:rPr b="1" lang="en-US" sz="1600">
                <a:solidFill>
                  <a:srgbClr val="000000"/>
                </a:solidFill>
                <a:latin typeface="Verdana"/>
                <a:ea typeface="Verdana"/>
                <a:cs typeface="Verdana"/>
                <a:sym typeface="Verdana"/>
              </a:rPr>
              <a:t>Altitude </a:t>
            </a:r>
            <a:endParaRPr b="1" sz="1400">
              <a:solidFill>
                <a:schemeClr val="dk1"/>
              </a:solidFill>
              <a:latin typeface="Verdana"/>
              <a:ea typeface="Verdana"/>
              <a:cs typeface="Verdana"/>
              <a:sym typeface="Verdana"/>
            </a:endParaRPr>
          </a:p>
        </p:txBody>
      </p:sp>
      <p:sp>
        <p:nvSpPr>
          <p:cNvPr id="383" name="Google Shape;383;p27"/>
          <p:cNvSpPr/>
          <p:nvPr/>
        </p:nvSpPr>
        <p:spPr>
          <a:xfrm>
            <a:off x="0" y="119747"/>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28"/>
          <p:cNvSpPr txBox="1"/>
          <p:nvPr/>
        </p:nvSpPr>
        <p:spPr>
          <a:xfrm>
            <a:off x="1245708" y="844500"/>
            <a:ext cx="10158025" cy="682370"/>
          </a:xfrm>
          <a:prstGeom prst="rect">
            <a:avLst/>
          </a:prstGeom>
          <a:noFill/>
          <a:ln>
            <a:noFill/>
          </a:ln>
        </p:spPr>
        <p:txBody>
          <a:bodyPr anchorCtr="0" anchor="t" bIns="45700" lIns="91425" spcFirstLastPara="1" rIns="91425" wrap="square" tIns="45700">
            <a:normAutofit fontScale="82500" lnSpcReduction="100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WHAT FACTORS AFFECT THE AMOUNT OF DISSOLVED OXYGEN?</a:t>
            </a:r>
            <a:endParaRPr/>
          </a:p>
        </p:txBody>
      </p:sp>
      <p:sp>
        <p:nvSpPr>
          <p:cNvPr id="389" name="Google Shape;389;p28"/>
          <p:cNvSpPr/>
          <p:nvPr/>
        </p:nvSpPr>
        <p:spPr>
          <a:xfrm>
            <a:off x="10429874" y="-30480"/>
            <a:ext cx="173816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Lesson</a:t>
            </a:r>
            <a:endParaRPr/>
          </a:p>
        </p:txBody>
      </p:sp>
      <p:sp>
        <p:nvSpPr>
          <p:cNvPr id="390" name="Google Shape;390;p28"/>
          <p:cNvSpPr/>
          <p:nvPr/>
        </p:nvSpPr>
        <p:spPr>
          <a:xfrm>
            <a:off x="2205670" y="2067516"/>
            <a:ext cx="7780659"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Verdana"/>
                <a:ea typeface="Verdana"/>
                <a:cs typeface="Verdana"/>
                <a:sym typeface="Verdana"/>
              </a:rPr>
              <a:t>The lower the temperature, the higher the amount of dissolved oxygen in a body of water; the opposite is also true, in other words, the higher the water temperature the lower the amount of dissolved oxygen.  The amount of DO is highly dependent on the temperature.</a:t>
            </a:r>
            <a:endParaRPr sz="1800">
              <a:solidFill>
                <a:schemeClr val="dk1"/>
              </a:solidFill>
              <a:latin typeface="Times New Roman"/>
              <a:ea typeface="Times New Roman"/>
              <a:cs typeface="Times New Roman"/>
              <a:sym typeface="Times New Roman"/>
            </a:endParaRPr>
          </a:p>
        </p:txBody>
      </p:sp>
      <p:sp>
        <p:nvSpPr>
          <p:cNvPr id="391" name="Google Shape;391;p28"/>
          <p:cNvSpPr/>
          <p:nvPr/>
        </p:nvSpPr>
        <p:spPr>
          <a:xfrm>
            <a:off x="0" y="119747"/>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
        <p:nvSpPr>
          <p:cNvPr id="392" name="Google Shape;392;p28"/>
          <p:cNvSpPr txBox="1"/>
          <p:nvPr/>
        </p:nvSpPr>
        <p:spPr>
          <a:xfrm>
            <a:off x="904874" y="1385146"/>
            <a:ext cx="10158025" cy="682370"/>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lang="en-US" sz="2800" cap="none">
                <a:solidFill>
                  <a:schemeClr val="dk1"/>
                </a:solidFill>
                <a:latin typeface="Calibri"/>
                <a:ea typeface="Calibri"/>
                <a:cs typeface="Calibri"/>
                <a:sym typeface="Calibri"/>
              </a:rPr>
              <a:t>TEMPERATURE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9"/>
          <p:cNvSpPr txBox="1"/>
          <p:nvPr/>
        </p:nvSpPr>
        <p:spPr>
          <a:xfrm>
            <a:off x="1245708" y="844500"/>
            <a:ext cx="10158025" cy="682370"/>
          </a:xfrm>
          <a:prstGeom prst="rect">
            <a:avLst/>
          </a:prstGeom>
          <a:noFill/>
          <a:ln>
            <a:noFill/>
          </a:ln>
        </p:spPr>
        <p:txBody>
          <a:bodyPr anchorCtr="0" anchor="t" bIns="45700" lIns="91425" spcFirstLastPara="1" rIns="91425" wrap="square" tIns="45700">
            <a:normAutofit fontScale="82500" lnSpcReduction="100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WHAT FACTORS AFFECT THE AMOUNT OF DISSOLVED OXYGEN?</a:t>
            </a:r>
            <a:endParaRPr/>
          </a:p>
        </p:txBody>
      </p:sp>
      <p:sp>
        <p:nvSpPr>
          <p:cNvPr id="398" name="Google Shape;398;p29"/>
          <p:cNvSpPr/>
          <p:nvPr/>
        </p:nvSpPr>
        <p:spPr>
          <a:xfrm>
            <a:off x="10429874" y="-30480"/>
            <a:ext cx="173816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Lesson</a:t>
            </a:r>
            <a:endParaRPr/>
          </a:p>
        </p:txBody>
      </p:sp>
      <p:sp>
        <p:nvSpPr>
          <p:cNvPr id="399" name="Google Shape;399;p29"/>
          <p:cNvSpPr/>
          <p:nvPr/>
        </p:nvSpPr>
        <p:spPr>
          <a:xfrm>
            <a:off x="947737" y="1919878"/>
            <a:ext cx="10498858"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Verdana"/>
                <a:ea typeface="Verdana"/>
                <a:cs typeface="Verdana"/>
                <a:sym typeface="Verdana"/>
              </a:rPr>
              <a:t>As altitude increases, the atmospheric (barometric) pressure decreases.  Thus, the amount of oxygen diffused into the water decreases. </a:t>
            </a:r>
            <a:endParaRPr/>
          </a:p>
          <a:p>
            <a:pPr indent="0" lvl="0" marL="0" marR="0" rtl="0" algn="l">
              <a:spcBef>
                <a:spcPts val="0"/>
              </a:spcBef>
              <a:spcAft>
                <a:spcPts val="0"/>
              </a:spcAft>
              <a:buNone/>
            </a:pPr>
            <a:r>
              <a:rPr lang="en-US" sz="1800">
                <a:solidFill>
                  <a:srgbClr val="000000"/>
                </a:solidFill>
                <a:latin typeface="Verdana"/>
                <a:ea typeface="Verdana"/>
                <a:cs typeface="Verdana"/>
                <a:sym typeface="Verdana"/>
              </a:rPr>
              <a:t>Look at the graph below. It charts the dissolved oxygen capacity based on altitude and temperature.  Altitude is represented in meters; the scale is from -500 meters (i.e. below sea level) to 2000 meters.  Temperature is represented in degrees Celsius; the scale is from 1 to 30 degrees Celsius.</a:t>
            </a:r>
            <a:br>
              <a:rPr lang="en-US" sz="1800">
                <a:solidFill>
                  <a:srgbClr val="000000"/>
                </a:solidFill>
                <a:latin typeface="Verdana"/>
                <a:ea typeface="Verdana"/>
                <a:cs typeface="Verdana"/>
                <a:sym typeface="Verdana"/>
              </a:rPr>
            </a:br>
            <a:endParaRPr sz="1800">
              <a:solidFill>
                <a:schemeClr val="dk1"/>
              </a:solidFill>
              <a:latin typeface="Times New Roman"/>
              <a:ea typeface="Times New Roman"/>
              <a:cs typeface="Times New Roman"/>
              <a:sym typeface="Times New Roman"/>
            </a:endParaRPr>
          </a:p>
        </p:txBody>
      </p:sp>
      <p:sp>
        <p:nvSpPr>
          <p:cNvPr id="400" name="Google Shape;400;p29"/>
          <p:cNvSpPr/>
          <p:nvPr/>
        </p:nvSpPr>
        <p:spPr>
          <a:xfrm>
            <a:off x="0" y="119747"/>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
        <p:nvSpPr>
          <p:cNvPr id="401" name="Google Shape;401;p29"/>
          <p:cNvSpPr txBox="1"/>
          <p:nvPr/>
        </p:nvSpPr>
        <p:spPr>
          <a:xfrm>
            <a:off x="904874" y="1385146"/>
            <a:ext cx="10158025" cy="682370"/>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lang="en-US" sz="2800" cap="none">
                <a:solidFill>
                  <a:schemeClr val="dk1"/>
                </a:solidFill>
                <a:latin typeface="Calibri"/>
                <a:ea typeface="Calibri"/>
                <a:cs typeface="Calibri"/>
                <a:sym typeface="Calibri"/>
              </a:rPr>
              <a:t>ALTITUDE</a:t>
            </a:r>
            <a:endParaRPr/>
          </a:p>
        </p:txBody>
      </p:sp>
      <p:pic>
        <p:nvPicPr>
          <p:cNvPr descr="3-D Graph of the relationship between dissolved oxygen, temperature and altitude" id="402" name="Google Shape;402;p29"/>
          <p:cNvPicPr preferRelativeResize="0"/>
          <p:nvPr/>
        </p:nvPicPr>
        <p:blipFill rotWithShape="1">
          <a:blip r:embed="rId3">
            <a:alphaModFix/>
          </a:blip>
          <a:srcRect b="0" l="0" r="0" t="0"/>
          <a:stretch/>
        </p:blipFill>
        <p:spPr>
          <a:xfrm>
            <a:off x="1352550" y="3809999"/>
            <a:ext cx="3819525" cy="2867025"/>
          </a:xfrm>
          <a:prstGeom prst="rect">
            <a:avLst/>
          </a:prstGeom>
          <a:noFill/>
          <a:ln>
            <a:noFill/>
          </a:ln>
        </p:spPr>
      </p:pic>
      <p:sp>
        <p:nvSpPr>
          <p:cNvPr id="403" name="Google Shape;403;p29"/>
          <p:cNvSpPr txBox="1"/>
          <p:nvPr/>
        </p:nvSpPr>
        <p:spPr>
          <a:xfrm>
            <a:off x="5510212" y="4147660"/>
            <a:ext cx="6096000"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Verdana"/>
                <a:ea typeface="Verdana"/>
                <a:cs typeface="Verdana"/>
                <a:sym typeface="Verdana"/>
              </a:rPr>
              <a:t>Please take a moment to review the chart. </a:t>
            </a:r>
            <a:endParaRPr/>
          </a:p>
          <a:p>
            <a:pPr indent="0" lvl="0" marL="0" marR="0" rtl="0" algn="l">
              <a:spcBef>
                <a:spcPts val="0"/>
              </a:spcBef>
              <a:spcAft>
                <a:spcPts val="0"/>
              </a:spcAft>
              <a:buNone/>
            </a:pPr>
            <a:r>
              <a:rPr lang="en-US" sz="1800">
                <a:solidFill>
                  <a:srgbClr val="000000"/>
                </a:solidFill>
                <a:latin typeface="Verdana"/>
                <a:ea typeface="Verdana"/>
                <a:cs typeface="Verdana"/>
                <a:sym typeface="Verdana"/>
              </a:rPr>
              <a:t>Do you appreciate that as altitude increase the dissolved oxygen capacity decreases and as temperature increases the dissolved oxygen capacity decreases?</a:t>
            </a:r>
            <a:endParaRPr sz="18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
          <p:cNvSpPr/>
          <p:nvPr/>
        </p:nvSpPr>
        <p:spPr>
          <a:xfrm>
            <a:off x="4850306" y="591458"/>
            <a:ext cx="2491388"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5400" u="none" cap="none" strike="noStrike">
                <a:solidFill>
                  <a:schemeClr val="accent5"/>
                </a:solidFill>
                <a:latin typeface="Calibri"/>
                <a:ea typeface="Calibri"/>
                <a:cs typeface="Calibri"/>
                <a:sym typeface="Calibri"/>
              </a:rPr>
              <a:t>Pre-Test</a:t>
            </a:r>
            <a:endParaRPr b="1" i="0" sz="5400" u="none" cap="none" strike="noStrike">
              <a:solidFill>
                <a:srgbClr val="B4DBEC"/>
              </a:solidFill>
              <a:latin typeface="Calibri"/>
              <a:ea typeface="Calibri"/>
              <a:cs typeface="Calibri"/>
              <a:sym typeface="Calibri"/>
            </a:endParaRPr>
          </a:p>
        </p:txBody>
      </p:sp>
      <p:sp>
        <p:nvSpPr>
          <p:cNvPr id="168" name="Google Shape;168;p3"/>
          <p:cNvSpPr txBox="1"/>
          <p:nvPr/>
        </p:nvSpPr>
        <p:spPr>
          <a:xfrm>
            <a:off x="2783840" y="2458720"/>
            <a:ext cx="53238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sng" cap="none" strike="noStrike">
                <a:solidFill>
                  <a:schemeClr val="accent5"/>
                </a:solidFill>
                <a:latin typeface="Verdana"/>
                <a:ea typeface="Verdana"/>
                <a:cs typeface="Verdana"/>
                <a:sym typeface="Verdana"/>
                <a:hlinkClick r:id="rId3">
                  <a:extLst>
                    <a:ext uri="{A12FA001-AC4F-418D-AE19-62706E023703}">
                      <ahyp:hlinkClr val="tx"/>
                    </a:ext>
                  </a:extLst>
                </a:hlinkClick>
              </a:rPr>
              <a:t>Google Assessment</a:t>
            </a:r>
            <a:endParaRPr sz="1800">
              <a:solidFill>
                <a:schemeClr val="accent5"/>
              </a:solidFill>
              <a:latin typeface="Verdana"/>
              <a:ea typeface="Verdana"/>
              <a:cs typeface="Verdana"/>
              <a:sym typeface="Verdana"/>
            </a:endParaRPr>
          </a:p>
        </p:txBody>
      </p:sp>
      <p:sp>
        <p:nvSpPr>
          <p:cNvPr id="169" name="Google Shape;169;p3"/>
          <p:cNvSpPr/>
          <p:nvPr/>
        </p:nvSpPr>
        <p:spPr>
          <a:xfrm>
            <a:off x="0" y="114984"/>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30"/>
          <p:cNvSpPr txBox="1"/>
          <p:nvPr/>
        </p:nvSpPr>
        <p:spPr>
          <a:xfrm>
            <a:off x="857250" y="866530"/>
            <a:ext cx="10691425" cy="1336725"/>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ARE THERE OTHER FACTORS THAT AFFECT THE AMOUNT OF DISSOLVED OXYGEN? </a:t>
            </a:r>
            <a:endParaRPr/>
          </a:p>
        </p:txBody>
      </p:sp>
      <p:sp>
        <p:nvSpPr>
          <p:cNvPr id="409" name="Google Shape;409;p30"/>
          <p:cNvSpPr/>
          <p:nvPr/>
        </p:nvSpPr>
        <p:spPr>
          <a:xfrm>
            <a:off x="10429874" y="-30480"/>
            <a:ext cx="173816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Lesson</a:t>
            </a:r>
            <a:endParaRPr/>
          </a:p>
        </p:txBody>
      </p:sp>
      <p:sp>
        <p:nvSpPr>
          <p:cNvPr id="410" name="Google Shape;410;p30"/>
          <p:cNvSpPr/>
          <p:nvPr/>
        </p:nvSpPr>
        <p:spPr>
          <a:xfrm>
            <a:off x="2205670" y="2472328"/>
            <a:ext cx="7780659" cy="962058"/>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600">
                <a:solidFill>
                  <a:srgbClr val="000000"/>
                </a:solidFill>
                <a:latin typeface="Verdana"/>
                <a:ea typeface="Verdana"/>
                <a:cs typeface="Verdana"/>
                <a:sym typeface="Verdana"/>
              </a:rPr>
              <a:t>Yes!</a:t>
            </a:r>
            <a:endParaRPr/>
          </a:p>
          <a:p>
            <a:pPr indent="0" lvl="0" marL="0" marR="0" rtl="0" algn="l">
              <a:lnSpc>
                <a:spcPct val="107000"/>
              </a:lnSpc>
              <a:spcBef>
                <a:spcPts val="800"/>
              </a:spcBef>
              <a:spcAft>
                <a:spcPts val="0"/>
              </a:spcAft>
              <a:buNone/>
            </a:pPr>
            <a:r>
              <a:rPr lang="en-US" sz="1600">
                <a:solidFill>
                  <a:srgbClr val="000000"/>
                </a:solidFill>
                <a:latin typeface="Verdana"/>
                <a:ea typeface="Verdana"/>
                <a:cs typeface="Verdana"/>
                <a:sym typeface="Verdana"/>
              </a:rPr>
              <a:t>Organic Material and Saltwater vs. Freshwater affect the amount of Dissolved Oxygen.  </a:t>
            </a:r>
            <a:endParaRPr sz="1400">
              <a:solidFill>
                <a:schemeClr val="dk1"/>
              </a:solidFill>
              <a:latin typeface="Verdana"/>
              <a:ea typeface="Verdana"/>
              <a:cs typeface="Verdana"/>
              <a:sym typeface="Verdana"/>
            </a:endParaRPr>
          </a:p>
        </p:txBody>
      </p:sp>
      <p:sp>
        <p:nvSpPr>
          <p:cNvPr id="411" name="Google Shape;411;p30"/>
          <p:cNvSpPr/>
          <p:nvPr/>
        </p:nvSpPr>
        <p:spPr>
          <a:xfrm>
            <a:off x="0" y="119747"/>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1"/>
          <p:cNvSpPr txBox="1"/>
          <p:nvPr/>
        </p:nvSpPr>
        <p:spPr>
          <a:xfrm>
            <a:off x="1042988" y="844500"/>
            <a:ext cx="10360745" cy="922388"/>
          </a:xfrm>
          <a:prstGeom prst="rect">
            <a:avLst/>
          </a:prstGeom>
          <a:noFill/>
          <a:ln>
            <a:noFill/>
          </a:ln>
        </p:spPr>
        <p:txBody>
          <a:bodyPr anchorCtr="0" anchor="t" bIns="45700" lIns="91425" spcFirstLastPara="1" rIns="91425" wrap="square" tIns="45700">
            <a:normAutofit fontScale="90000" lnSpcReduction="100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ARE THERE OTHER FACTORS THAT AFFECT THE AMOUNT OF DISSOLVED OXYGEN? </a:t>
            </a:r>
            <a:endParaRPr/>
          </a:p>
        </p:txBody>
      </p:sp>
      <p:sp>
        <p:nvSpPr>
          <p:cNvPr id="417" name="Google Shape;417;p31"/>
          <p:cNvSpPr/>
          <p:nvPr/>
        </p:nvSpPr>
        <p:spPr>
          <a:xfrm>
            <a:off x="10429874" y="-30480"/>
            <a:ext cx="173816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Lesson</a:t>
            </a:r>
            <a:endParaRPr/>
          </a:p>
        </p:txBody>
      </p:sp>
      <p:sp>
        <p:nvSpPr>
          <p:cNvPr id="418" name="Google Shape;418;p31"/>
          <p:cNvSpPr/>
          <p:nvPr/>
        </p:nvSpPr>
        <p:spPr>
          <a:xfrm>
            <a:off x="2205670" y="2286591"/>
            <a:ext cx="7780659"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Verdana"/>
                <a:ea typeface="Verdana"/>
                <a:cs typeface="Verdana"/>
                <a:sym typeface="Verdana"/>
              </a:rPr>
              <a:t>Organic material comes from parts of trees and plants that fall into a body of water.  Organic material also includes decaying algae, dead aquatic plants, dead fish or other organisms, and human and animal wastes.  Organic material does not directly remove the DO, but it creates conditions where large amounts of bacteria accumulate.  These bacteria consume large amounts of DO, driving the overall oxygen level down.</a:t>
            </a:r>
            <a:endParaRPr sz="1800">
              <a:solidFill>
                <a:schemeClr val="dk1"/>
              </a:solidFill>
              <a:latin typeface="Times New Roman"/>
              <a:ea typeface="Times New Roman"/>
              <a:cs typeface="Times New Roman"/>
              <a:sym typeface="Times New Roman"/>
            </a:endParaRPr>
          </a:p>
        </p:txBody>
      </p:sp>
      <p:sp>
        <p:nvSpPr>
          <p:cNvPr id="419" name="Google Shape;419;p31"/>
          <p:cNvSpPr/>
          <p:nvPr/>
        </p:nvSpPr>
        <p:spPr>
          <a:xfrm>
            <a:off x="0" y="119747"/>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
        <p:nvSpPr>
          <p:cNvPr id="420" name="Google Shape;420;p31"/>
          <p:cNvSpPr txBox="1"/>
          <p:nvPr/>
        </p:nvSpPr>
        <p:spPr>
          <a:xfrm>
            <a:off x="871536" y="1766888"/>
            <a:ext cx="10158025" cy="682370"/>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lang="en-US" sz="2800" cap="none">
                <a:solidFill>
                  <a:schemeClr val="dk1"/>
                </a:solidFill>
                <a:latin typeface="Calibri"/>
                <a:ea typeface="Calibri"/>
                <a:cs typeface="Calibri"/>
                <a:sym typeface="Calibri"/>
              </a:rPr>
              <a:t>ORGANIC MATERIAL</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32"/>
          <p:cNvSpPr txBox="1"/>
          <p:nvPr/>
        </p:nvSpPr>
        <p:spPr>
          <a:xfrm>
            <a:off x="1042988" y="844500"/>
            <a:ext cx="10360745" cy="922388"/>
          </a:xfrm>
          <a:prstGeom prst="rect">
            <a:avLst/>
          </a:prstGeom>
          <a:noFill/>
          <a:ln>
            <a:noFill/>
          </a:ln>
        </p:spPr>
        <p:txBody>
          <a:bodyPr anchorCtr="0" anchor="t" bIns="45700" lIns="91425" spcFirstLastPara="1" rIns="91425" wrap="square" tIns="45700">
            <a:normAutofit fontScale="90000" lnSpcReduction="100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ARE THERE OTHER FACTORS THAT AFFECT THE AMOUNT OF DISSOLVED OXYGEN? </a:t>
            </a:r>
            <a:endParaRPr/>
          </a:p>
        </p:txBody>
      </p:sp>
      <p:sp>
        <p:nvSpPr>
          <p:cNvPr id="426" name="Google Shape;426;p32"/>
          <p:cNvSpPr/>
          <p:nvPr/>
        </p:nvSpPr>
        <p:spPr>
          <a:xfrm>
            <a:off x="10429874" y="-30480"/>
            <a:ext cx="173816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Lesson</a:t>
            </a:r>
            <a:endParaRPr/>
          </a:p>
        </p:txBody>
      </p:sp>
      <p:sp>
        <p:nvSpPr>
          <p:cNvPr id="427" name="Google Shape;427;p32"/>
          <p:cNvSpPr/>
          <p:nvPr/>
        </p:nvSpPr>
        <p:spPr>
          <a:xfrm>
            <a:off x="572132" y="2967335"/>
            <a:ext cx="3947481"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Verdana"/>
                <a:ea typeface="Verdana"/>
                <a:cs typeface="Verdana"/>
                <a:sym typeface="Verdana"/>
              </a:rPr>
              <a:t>Freshwater can hold more dissolved oxygen than saltwater because saltwater has less space for oxygen molecules due to the sodium and chloride ions it contains. </a:t>
            </a:r>
            <a:endParaRPr sz="1800">
              <a:solidFill>
                <a:schemeClr val="dk1"/>
              </a:solidFill>
              <a:latin typeface="Times New Roman"/>
              <a:ea typeface="Times New Roman"/>
              <a:cs typeface="Times New Roman"/>
              <a:sym typeface="Times New Roman"/>
            </a:endParaRPr>
          </a:p>
        </p:txBody>
      </p:sp>
      <p:sp>
        <p:nvSpPr>
          <p:cNvPr id="428" name="Google Shape;428;p32"/>
          <p:cNvSpPr/>
          <p:nvPr/>
        </p:nvSpPr>
        <p:spPr>
          <a:xfrm>
            <a:off x="0" y="119747"/>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
        <p:nvSpPr>
          <p:cNvPr id="429" name="Google Shape;429;p32"/>
          <p:cNvSpPr txBox="1"/>
          <p:nvPr/>
        </p:nvSpPr>
        <p:spPr>
          <a:xfrm>
            <a:off x="871536" y="1766888"/>
            <a:ext cx="10158025" cy="682370"/>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lang="en-US" sz="2800" cap="none">
                <a:solidFill>
                  <a:schemeClr val="dk1"/>
                </a:solidFill>
                <a:latin typeface="Calibri"/>
                <a:ea typeface="Calibri"/>
                <a:cs typeface="Calibri"/>
                <a:sym typeface="Calibri"/>
              </a:rPr>
              <a:t>SALTWATER VS. FRESHWATER</a:t>
            </a:r>
            <a:endParaRPr/>
          </a:p>
        </p:txBody>
      </p:sp>
      <p:pic>
        <p:nvPicPr>
          <p:cNvPr descr="Animation demonstrationg concept of dissolved oxygen" id="430" name="Google Shape;430;p32"/>
          <p:cNvPicPr preferRelativeResize="0"/>
          <p:nvPr/>
        </p:nvPicPr>
        <p:blipFill rotWithShape="1">
          <a:blip r:embed="rId3">
            <a:alphaModFix/>
          </a:blip>
          <a:srcRect b="0" l="0" r="0" t="0"/>
          <a:stretch/>
        </p:blipFill>
        <p:spPr>
          <a:xfrm>
            <a:off x="5715001" y="1495424"/>
            <a:ext cx="5729286" cy="4090987"/>
          </a:xfrm>
          <a:prstGeom prst="rect">
            <a:avLst/>
          </a:prstGeom>
          <a:noFill/>
          <a:ln>
            <a:noFill/>
          </a:ln>
        </p:spPr>
      </p:pic>
      <p:sp>
        <p:nvSpPr>
          <p:cNvPr id="431" name="Google Shape;431;p32"/>
          <p:cNvSpPr txBox="1"/>
          <p:nvPr/>
        </p:nvSpPr>
        <p:spPr>
          <a:xfrm>
            <a:off x="5629275" y="5594085"/>
            <a:ext cx="6096000" cy="26379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1100">
                <a:solidFill>
                  <a:schemeClr val="dk1"/>
                </a:solidFill>
                <a:latin typeface="Verdana"/>
                <a:ea typeface="Verdana"/>
                <a:cs typeface="Verdana"/>
                <a:sym typeface="Verdana"/>
              </a:rPr>
              <a:t>Image from: </a:t>
            </a:r>
            <a:r>
              <a:rPr lang="en-US" sz="1100" u="sng">
                <a:solidFill>
                  <a:srgbClr val="0000FF"/>
                </a:solidFill>
                <a:latin typeface="Verdana"/>
                <a:ea typeface="Verdana"/>
                <a:cs typeface="Verdana"/>
                <a:sym typeface="Verdana"/>
                <a:hlinkClick r:id="rId4">
                  <a:extLst>
                    <a:ext uri="{A12FA001-AC4F-418D-AE19-62706E023703}">
                      <ahyp:hlinkClr val="tx"/>
                    </a:ext>
                  </a:extLst>
                </a:hlinkClick>
              </a:rPr>
              <a:t>https://coast.noaa.gov/estuaries/science-data/</a:t>
            </a:r>
            <a:endParaRPr sz="1100">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33"/>
          <p:cNvSpPr txBox="1"/>
          <p:nvPr/>
        </p:nvSpPr>
        <p:spPr>
          <a:xfrm>
            <a:off x="895351" y="844500"/>
            <a:ext cx="10472350" cy="1212900"/>
          </a:xfrm>
          <a:prstGeom prst="rect">
            <a:avLst/>
          </a:prstGeom>
          <a:noFill/>
          <a:ln>
            <a:noFill/>
          </a:ln>
        </p:spPr>
        <p:txBody>
          <a:bodyPr anchorCtr="0" anchor="t" bIns="45700" lIns="91425" spcFirstLastPara="1" rIns="91425" wrap="square" tIns="45700">
            <a:normAutofit fontScale="900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HOW DOES HUMAN INTERVENTION AFFECT THE AMOUNT OF DISSOLVED OXYGEN THAT IS PRESENT IN WATER?</a:t>
            </a:r>
            <a:endParaRPr/>
          </a:p>
        </p:txBody>
      </p:sp>
      <p:sp>
        <p:nvSpPr>
          <p:cNvPr id="437" name="Google Shape;437;p33"/>
          <p:cNvSpPr/>
          <p:nvPr/>
        </p:nvSpPr>
        <p:spPr>
          <a:xfrm>
            <a:off x="10429874" y="-30480"/>
            <a:ext cx="173816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Lesson</a:t>
            </a:r>
            <a:endParaRPr/>
          </a:p>
        </p:txBody>
      </p:sp>
      <p:sp>
        <p:nvSpPr>
          <p:cNvPr id="438" name="Google Shape;438;p33"/>
          <p:cNvSpPr/>
          <p:nvPr/>
        </p:nvSpPr>
        <p:spPr>
          <a:xfrm>
            <a:off x="2205670" y="2472328"/>
            <a:ext cx="7780659" cy="204947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800">
                <a:solidFill>
                  <a:srgbClr val="000000"/>
                </a:solidFill>
                <a:latin typeface="Verdana"/>
                <a:ea typeface="Verdana"/>
                <a:cs typeface="Verdana"/>
                <a:sym typeface="Verdana"/>
              </a:rPr>
              <a:t>Humans create many conditions that alter the amount of DO in a body of water.  Some of them have little effect, while others have produced disastrous effects on water quality or fish populations.  </a:t>
            </a:r>
            <a:endParaRPr/>
          </a:p>
          <a:p>
            <a:pPr indent="0" lvl="0" marL="0" marR="0" rtl="0" algn="l">
              <a:lnSpc>
                <a:spcPct val="107000"/>
              </a:lnSpc>
              <a:spcBef>
                <a:spcPts val="800"/>
              </a:spcBef>
              <a:spcAft>
                <a:spcPts val="0"/>
              </a:spcAft>
              <a:buNone/>
            </a:pPr>
            <a:r>
              <a:t/>
            </a:r>
            <a:endParaRPr sz="1800">
              <a:solidFill>
                <a:srgbClr val="000000"/>
              </a:solidFill>
              <a:latin typeface="Verdana"/>
              <a:ea typeface="Verdana"/>
              <a:cs typeface="Verdana"/>
              <a:sym typeface="Verdana"/>
            </a:endParaRPr>
          </a:p>
          <a:p>
            <a:pPr indent="0" lvl="0" marL="0" marR="0" rtl="0" algn="l">
              <a:lnSpc>
                <a:spcPct val="107000"/>
              </a:lnSpc>
              <a:spcBef>
                <a:spcPts val="800"/>
              </a:spcBef>
              <a:spcAft>
                <a:spcPts val="0"/>
              </a:spcAft>
              <a:buNone/>
            </a:pPr>
            <a:r>
              <a:rPr lang="en-US" sz="1800">
                <a:solidFill>
                  <a:srgbClr val="000000"/>
                </a:solidFill>
                <a:latin typeface="Verdana"/>
                <a:ea typeface="Verdana"/>
                <a:cs typeface="Verdana"/>
                <a:sym typeface="Verdana"/>
              </a:rPr>
              <a:t>Human intervention comes in the form of dams, human waste, fertilizer and agricultural waste.  </a:t>
            </a:r>
            <a:r>
              <a:rPr lang="en-US" sz="1600">
                <a:solidFill>
                  <a:srgbClr val="000000"/>
                </a:solidFill>
                <a:latin typeface="Verdana"/>
                <a:ea typeface="Verdana"/>
                <a:cs typeface="Verdana"/>
                <a:sym typeface="Verdana"/>
              </a:rPr>
              <a:t> </a:t>
            </a:r>
            <a:endParaRPr sz="1400">
              <a:solidFill>
                <a:schemeClr val="dk1"/>
              </a:solidFill>
              <a:latin typeface="Verdana"/>
              <a:ea typeface="Verdana"/>
              <a:cs typeface="Verdana"/>
              <a:sym typeface="Verdana"/>
            </a:endParaRPr>
          </a:p>
        </p:txBody>
      </p:sp>
      <p:sp>
        <p:nvSpPr>
          <p:cNvPr id="439" name="Google Shape;439;p33"/>
          <p:cNvSpPr/>
          <p:nvPr/>
        </p:nvSpPr>
        <p:spPr>
          <a:xfrm>
            <a:off x="0" y="119747"/>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34"/>
          <p:cNvSpPr txBox="1"/>
          <p:nvPr/>
        </p:nvSpPr>
        <p:spPr>
          <a:xfrm>
            <a:off x="1042988" y="844500"/>
            <a:ext cx="10360745" cy="922388"/>
          </a:xfrm>
          <a:prstGeom prst="rect">
            <a:avLst/>
          </a:prstGeom>
          <a:noFill/>
          <a:ln>
            <a:noFill/>
          </a:ln>
        </p:spPr>
        <p:txBody>
          <a:bodyPr anchorCtr="0" anchor="t" bIns="45700" lIns="91425" spcFirstLastPara="1" rIns="91425" wrap="square" tIns="45700">
            <a:normAutofit fontScale="90000" lnSpcReduction="100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HOW DOES HUMAN INTERVENTION AFFECT THE AMOUNT OF DISSOLVED OXYGEN THAT IS PRESENT IN WATER?</a:t>
            </a:r>
            <a:endParaRPr/>
          </a:p>
        </p:txBody>
      </p:sp>
      <p:sp>
        <p:nvSpPr>
          <p:cNvPr id="445" name="Google Shape;445;p34"/>
          <p:cNvSpPr/>
          <p:nvPr/>
        </p:nvSpPr>
        <p:spPr>
          <a:xfrm>
            <a:off x="10429874" y="-30480"/>
            <a:ext cx="173816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Lesson</a:t>
            </a:r>
            <a:endParaRPr/>
          </a:p>
        </p:txBody>
      </p:sp>
      <p:sp>
        <p:nvSpPr>
          <p:cNvPr id="446" name="Google Shape;446;p34"/>
          <p:cNvSpPr/>
          <p:nvPr/>
        </p:nvSpPr>
        <p:spPr>
          <a:xfrm>
            <a:off x="909638" y="2576127"/>
            <a:ext cx="5219700"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Verdana"/>
                <a:ea typeface="Verdana"/>
                <a:cs typeface="Verdana"/>
                <a:sym typeface="Verdana"/>
              </a:rPr>
              <a:t>Dams slow the flow of water, reducing the amount of aeration and increasing the temperature.  In many places these changes will not create bad effects.  However, in other places fish populations are hurt because the dissolved oxygen levels drop below what a fish needs.</a:t>
            </a:r>
            <a:endParaRPr sz="1800">
              <a:solidFill>
                <a:schemeClr val="dk1"/>
              </a:solidFill>
              <a:latin typeface="Times New Roman"/>
              <a:ea typeface="Times New Roman"/>
              <a:cs typeface="Times New Roman"/>
              <a:sym typeface="Times New Roman"/>
            </a:endParaRPr>
          </a:p>
        </p:txBody>
      </p:sp>
      <p:sp>
        <p:nvSpPr>
          <p:cNvPr id="447" name="Google Shape;447;p34"/>
          <p:cNvSpPr/>
          <p:nvPr/>
        </p:nvSpPr>
        <p:spPr>
          <a:xfrm>
            <a:off x="0" y="119747"/>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
        <p:nvSpPr>
          <p:cNvPr id="448" name="Google Shape;448;p34"/>
          <p:cNvSpPr txBox="1"/>
          <p:nvPr/>
        </p:nvSpPr>
        <p:spPr>
          <a:xfrm>
            <a:off x="871536" y="1766888"/>
            <a:ext cx="10158025" cy="682370"/>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lang="en-US" sz="2800" cap="none">
                <a:solidFill>
                  <a:schemeClr val="dk1"/>
                </a:solidFill>
                <a:latin typeface="Calibri"/>
                <a:ea typeface="Calibri"/>
                <a:cs typeface="Calibri"/>
                <a:sym typeface="Calibri"/>
              </a:rPr>
              <a:t>DAMS</a:t>
            </a:r>
            <a:endParaRPr/>
          </a:p>
        </p:txBody>
      </p:sp>
      <p:pic>
        <p:nvPicPr>
          <p:cNvPr descr="Glen Canyon Dam and bridge viewed from the Colorado River between tall sandstone canyon walls" id="449" name="Google Shape;449;p34"/>
          <p:cNvPicPr preferRelativeResize="0"/>
          <p:nvPr/>
        </p:nvPicPr>
        <p:blipFill rotWithShape="1">
          <a:blip r:embed="rId3">
            <a:alphaModFix/>
          </a:blip>
          <a:srcRect b="0" l="0" r="0" t="0"/>
          <a:stretch/>
        </p:blipFill>
        <p:spPr>
          <a:xfrm>
            <a:off x="6862762" y="2319339"/>
            <a:ext cx="4338637" cy="288607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35"/>
          <p:cNvSpPr txBox="1"/>
          <p:nvPr/>
        </p:nvSpPr>
        <p:spPr>
          <a:xfrm>
            <a:off x="1042988" y="844500"/>
            <a:ext cx="10360745" cy="922388"/>
          </a:xfrm>
          <a:prstGeom prst="rect">
            <a:avLst/>
          </a:prstGeom>
          <a:noFill/>
          <a:ln>
            <a:noFill/>
          </a:ln>
        </p:spPr>
        <p:txBody>
          <a:bodyPr anchorCtr="0" anchor="t" bIns="45700" lIns="91425" spcFirstLastPara="1" rIns="91425" wrap="square" tIns="45700">
            <a:normAutofit fontScale="90000" lnSpcReduction="100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HOW DOES HUMAN INTERVENTION AFFECT THE AMOUNT OF DISSOLVED OXYGEN THAT IS PRESENT IN WATER?</a:t>
            </a:r>
            <a:endParaRPr/>
          </a:p>
        </p:txBody>
      </p:sp>
      <p:sp>
        <p:nvSpPr>
          <p:cNvPr id="455" name="Google Shape;455;p35"/>
          <p:cNvSpPr/>
          <p:nvPr/>
        </p:nvSpPr>
        <p:spPr>
          <a:xfrm>
            <a:off x="10429874" y="-30480"/>
            <a:ext cx="173816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Lesson</a:t>
            </a:r>
            <a:endParaRPr/>
          </a:p>
        </p:txBody>
      </p:sp>
      <p:sp>
        <p:nvSpPr>
          <p:cNvPr id="456" name="Google Shape;456;p35"/>
          <p:cNvSpPr/>
          <p:nvPr/>
        </p:nvSpPr>
        <p:spPr>
          <a:xfrm>
            <a:off x="6286500" y="2505788"/>
            <a:ext cx="5248276"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Verdana"/>
                <a:ea typeface="Verdana"/>
                <a:cs typeface="Verdana"/>
                <a:sym typeface="Verdana"/>
              </a:rPr>
              <a:t>Besides creating a health hazard, human waste carries with it a large amount of oxygen consuming bacteria.  Sometimes this is a problem during floods when sewage treatment plants overflow and are not able to treat all the water.  Raw sewage can spill into the waterway and introduce bacteria into the water that will use up a large amount of the available dissolved oxygen.</a:t>
            </a:r>
            <a:endParaRPr sz="1800">
              <a:solidFill>
                <a:schemeClr val="dk1"/>
              </a:solidFill>
              <a:latin typeface="Times New Roman"/>
              <a:ea typeface="Times New Roman"/>
              <a:cs typeface="Times New Roman"/>
              <a:sym typeface="Times New Roman"/>
            </a:endParaRPr>
          </a:p>
        </p:txBody>
      </p:sp>
      <p:sp>
        <p:nvSpPr>
          <p:cNvPr id="457" name="Google Shape;457;p35"/>
          <p:cNvSpPr/>
          <p:nvPr/>
        </p:nvSpPr>
        <p:spPr>
          <a:xfrm>
            <a:off x="0" y="119747"/>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
        <p:nvSpPr>
          <p:cNvPr id="458" name="Google Shape;458;p35"/>
          <p:cNvSpPr txBox="1"/>
          <p:nvPr/>
        </p:nvSpPr>
        <p:spPr>
          <a:xfrm>
            <a:off x="871536" y="1766888"/>
            <a:ext cx="10158025" cy="682370"/>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lang="en-US" sz="2800" cap="none">
                <a:solidFill>
                  <a:schemeClr val="dk1"/>
                </a:solidFill>
                <a:latin typeface="Calibri"/>
                <a:ea typeface="Calibri"/>
                <a:cs typeface="Calibri"/>
                <a:sym typeface="Calibri"/>
              </a:rPr>
              <a:t>HUMAN WASTES</a:t>
            </a:r>
            <a:endParaRPr/>
          </a:p>
        </p:txBody>
      </p:sp>
      <p:pic>
        <p:nvPicPr>
          <p:cNvPr id="459" name="Google Shape;459;p35"/>
          <p:cNvPicPr preferRelativeResize="0"/>
          <p:nvPr/>
        </p:nvPicPr>
        <p:blipFill rotWithShape="1">
          <a:blip r:embed="rId3">
            <a:alphaModFix/>
          </a:blip>
          <a:srcRect b="0" l="0" r="0" t="0"/>
          <a:stretch/>
        </p:blipFill>
        <p:spPr>
          <a:xfrm>
            <a:off x="794110" y="2512639"/>
            <a:ext cx="5429250" cy="284861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36"/>
          <p:cNvSpPr txBox="1"/>
          <p:nvPr/>
        </p:nvSpPr>
        <p:spPr>
          <a:xfrm>
            <a:off x="1042988" y="844500"/>
            <a:ext cx="10360745" cy="922388"/>
          </a:xfrm>
          <a:prstGeom prst="rect">
            <a:avLst/>
          </a:prstGeom>
          <a:noFill/>
          <a:ln>
            <a:noFill/>
          </a:ln>
        </p:spPr>
        <p:txBody>
          <a:bodyPr anchorCtr="0" anchor="t" bIns="45700" lIns="91425" spcFirstLastPara="1" rIns="91425" wrap="square" tIns="45700">
            <a:normAutofit fontScale="90000" lnSpcReduction="100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HOW DOES HUMAN INTERVENTION AFFECT THE AMOUNT OF DISSOLVED OXYGEN THAT IS PRESENT IN WATER?</a:t>
            </a:r>
            <a:endParaRPr/>
          </a:p>
        </p:txBody>
      </p:sp>
      <p:sp>
        <p:nvSpPr>
          <p:cNvPr id="465" name="Google Shape;465;p36"/>
          <p:cNvSpPr/>
          <p:nvPr/>
        </p:nvSpPr>
        <p:spPr>
          <a:xfrm>
            <a:off x="10429874" y="-30480"/>
            <a:ext cx="173816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Lesson</a:t>
            </a:r>
            <a:endParaRPr/>
          </a:p>
        </p:txBody>
      </p:sp>
      <p:sp>
        <p:nvSpPr>
          <p:cNvPr id="466" name="Google Shape;466;p36"/>
          <p:cNvSpPr/>
          <p:nvPr/>
        </p:nvSpPr>
        <p:spPr>
          <a:xfrm>
            <a:off x="1559816" y="2352199"/>
            <a:ext cx="9072367"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Verdana"/>
                <a:ea typeface="Verdana"/>
                <a:cs typeface="Verdana"/>
                <a:sym typeface="Verdana"/>
              </a:rPr>
              <a:t>If you've ever spread fertilizer on a lawn, you'd probably know that nitrates and phosphates are the main component.  When these chemicals are in high concentrations in water, they do the same thing.  They fertilize.  This causes algae and aquatic plants to thrive.  As a result, two things happen:</a:t>
            </a:r>
            <a:endParaRPr sz="1800">
              <a:solidFill>
                <a:schemeClr val="dk1"/>
              </a:solidFill>
              <a:latin typeface="Times New Roman"/>
              <a:ea typeface="Times New Roman"/>
              <a:cs typeface="Times New Roman"/>
              <a:sym typeface="Times New Roman"/>
            </a:endParaRPr>
          </a:p>
        </p:txBody>
      </p:sp>
      <p:sp>
        <p:nvSpPr>
          <p:cNvPr id="467" name="Google Shape;467;p36"/>
          <p:cNvSpPr/>
          <p:nvPr/>
        </p:nvSpPr>
        <p:spPr>
          <a:xfrm>
            <a:off x="0" y="119747"/>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
        <p:nvSpPr>
          <p:cNvPr id="468" name="Google Shape;468;p36"/>
          <p:cNvSpPr txBox="1"/>
          <p:nvPr/>
        </p:nvSpPr>
        <p:spPr>
          <a:xfrm>
            <a:off x="871536" y="1766888"/>
            <a:ext cx="10158025" cy="682370"/>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lang="en-US" sz="2800" cap="none">
                <a:solidFill>
                  <a:schemeClr val="dk1"/>
                </a:solidFill>
                <a:latin typeface="Calibri"/>
                <a:ea typeface="Calibri"/>
                <a:cs typeface="Calibri"/>
                <a:sym typeface="Calibri"/>
              </a:rPr>
              <a:t>FERTILIZERS: NITRATES AND PHOSPHATES </a:t>
            </a:r>
            <a:endParaRPr/>
          </a:p>
        </p:txBody>
      </p:sp>
      <p:sp>
        <p:nvSpPr>
          <p:cNvPr id="469" name="Google Shape;469;p36"/>
          <p:cNvSpPr/>
          <p:nvPr/>
        </p:nvSpPr>
        <p:spPr>
          <a:xfrm>
            <a:off x="750192" y="3634734"/>
            <a:ext cx="5236271"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Verdana"/>
                <a:ea typeface="Verdana"/>
                <a:cs typeface="Verdana"/>
                <a:sym typeface="Verdana"/>
              </a:rPr>
              <a:t>1. A rate of plant growth occurs that cannot be sustained.</a:t>
            </a:r>
            <a:r>
              <a:rPr lang="en-US" sz="1800">
                <a:solidFill>
                  <a:srgbClr val="000000"/>
                </a:solidFill>
                <a:latin typeface="Verdana"/>
                <a:ea typeface="Verdana"/>
                <a:cs typeface="Verdana"/>
                <a:sym typeface="Verdana"/>
              </a:rPr>
              <a:t>  Plants grow so dense that eventually they choke each other off.  Large amounts of plant material accumulate, creating organic matter and large amounts of oxygen-demanding bacteria.</a:t>
            </a:r>
            <a:endParaRPr sz="1800">
              <a:solidFill>
                <a:schemeClr val="dk1"/>
              </a:solidFill>
              <a:latin typeface="Times New Roman"/>
              <a:ea typeface="Times New Roman"/>
              <a:cs typeface="Times New Roman"/>
              <a:sym typeface="Times New Roman"/>
            </a:endParaRPr>
          </a:p>
        </p:txBody>
      </p:sp>
      <p:sp>
        <p:nvSpPr>
          <p:cNvPr id="470" name="Google Shape;470;p36"/>
          <p:cNvSpPr/>
          <p:nvPr/>
        </p:nvSpPr>
        <p:spPr>
          <a:xfrm>
            <a:off x="6095998" y="3634734"/>
            <a:ext cx="5595939"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Verdana"/>
                <a:ea typeface="Verdana"/>
                <a:cs typeface="Verdana"/>
                <a:sym typeface="Verdana"/>
              </a:rPr>
              <a:t>2. Algae grow and create an unstable DO level.</a:t>
            </a:r>
            <a:r>
              <a:rPr lang="en-US" sz="1800">
                <a:solidFill>
                  <a:srgbClr val="000000"/>
                </a:solidFill>
                <a:latin typeface="Verdana"/>
                <a:ea typeface="Verdana"/>
                <a:cs typeface="Verdana"/>
                <a:sym typeface="Verdana"/>
              </a:rPr>
              <a:t>  A large algae population will create oxygen during the day (photosynthesis), but only consumes it during the night (no light for photosynthesis).  This results in a very low DO level just before sunrise, creating stressful conditions for some aquatic organisms.</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37"/>
          <p:cNvSpPr txBox="1"/>
          <p:nvPr/>
        </p:nvSpPr>
        <p:spPr>
          <a:xfrm>
            <a:off x="1042988" y="844500"/>
            <a:ext cx="10360745" cy="922388"/>
          </a:xfrm>
          <a:prstGeom prst="rect">
            <a:avLst/>
          </a:prstGeom>
          <a:noFill/>
          <a:ln>
            <a:noFill/>
          </a:ln>
        </p:spPr>
        <p:txBody>
          <a:bodyPr anchorCtr="0" anchor="t" bIns="45700" lIns="91425" spcFirstLastPara="1" rIns="91425" wrap="square" tIns="45700">
            <a:normAutofit fontScale="90000" lnSpcReduction="100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HOW DOES HUMAN INTERVENTION AFFECT THE AMOUNT OF DISSOLVED OXYGEN THAT IS PRESENT IN WATER?</a:t>
            </a:r>
            <a:endParaRPr/>
          </a:p>
        </p:txBody>
      </p:sp>
      <p:sp>
        <p:nvSpPr>
          <p:cNvPr id="476" name="Google Shape;476;p37"/>
          <p:cNvSpPr/>
          <p:nvPr/>
        </p:nvSpPr>
        <p:spPr>
          <a:xfrm>
            <a:off x="10429874" y="-30480"/>
            <a:ext cx="173816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Lesson</a:t>
            </a:r>
            <a:endParaRPr/>
          </a:p>
        </p:txBody>
      </p:sp>
      <p:sp>
        <p:nvSpPr>
          <p:cNvPr id="477" name="Google Shape;477;p37"/>
          <p:cNvSpPr/>
          <p:nvPr/>
        </p:nvSpPr>
        <p:spPr>
          <a:xfrm>
            <a:off x="545549" y="3265402"/>
            <a:ext cx="432648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Verdana"/>
                <a:ea typeface="Verdana"/>
                <a:cs typeface="Verdana"/>
                <a:sym typeface="Verdana"/>
              </a:rPr>
              <a:t>These processes together are called </a:t>
            </a:r>
            <a:r>
              <a:rPr b="1" lang="en-US" sz="1800">
                <a:solidFill>
                  <a:srgbClr val="000000"/>
                </a:solidFill>
                <a:latin typeface="Verdana"/>
                <a:ea typeface="Verdana"/>
                <a:cs typeface="Verdana"/>
                <a:sym typeface="Verdana"/>
              </a:rPr>
              <a:t>eutrophication</a:t>
            </a:r>
            <a:r>
              <a:rPr lang="en-US" sz="1800">
                <a:solidFill>
                  <a:srgbClr val="000000"/>
                </a:solidFill>
                <a:latin typeface="Verdana"/>
                <a:ea typeface="Verdana"/>
                <a:cs typeface="Verdana"/>
                <a:sym typeface="Verdana"/>
              </a:rPr>
              <a:t>.</a:t>
            </a:r>
            <a:endParaRPr sz="1800">
              <a:solidFill>
                <a:schemeClr val="dk1"/>
              </a:solidFill>
              <a:latin typeface="Times New Roman"/>
              <a:ea typeface="Times New Roman"/>
              <a:cs typeface="Times New Roman"/>
              <a:sym typeface="Times New Roman"/>
            </a:endParaRPr>
          </a:p>
        </p:txBody>
      </p:sp>
      <p:sp>
        <p:nvSpPr>
          <p:cNvPr id="478" name="Google Shape;478;p37"/>
          <p:cNvSpPr/>
          <p:nvPr/>
        </p:nvSpPr>
        <p:spPr>
          <a:xfrm>
            <a:off x="0" y="61852"/>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
        <p:nvSpPr>
          <p:cNvPr id="479" name="Google Shape;479;p37"/>
          <p:cNvSpPr txBox="1"/>
          <p:nvPr/>
        </p:nvSpPr>
        <p:spPr>
          <a:xfrm>
            <a:off x="871536" y="1766888"/>
            <a:ext cx="10158025" cy="682370"/>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lang="en-US" sz="2800" cap="none">
                <a:solidFill>
                  <a:schemeClr val="dk1"/>
                </a:solidFill>
                <a:latin typeface="Calibri"/>
                <a:ea typeface="Calibri"/>
                <a:cs typeface="Calibri"/>
                <a:sym typeface="Calibri"/>
              </a:rPr>
              <a:t>FERTILIZERS: NITRATES AND PHOSPHATES </a:t>
            </a:r>
            <a:endParaRPr/>
          </a:p>
        </p:txBody>
      </p:sp>
      <p:pic>
        <p:nvPicPr>
          <p:cNvPr id="480" name="Google Shape;480;p37"/>
          <p:cNvPicPr preferRelativeResize="0"/>
          <p:nvPr/>
        </p:nvPicPr>
        <p:blipFill rotWithShape="1">
          <a:blip r:embed="rId3">
            <a:alphaModFix/>
          </a:blip>
          <a:srcRect b="0" l="0" r="0" t="0"/>
          <a:stretch/>
        </p:blipFill>
        <p:spPr>
          <a:xfrm>
            <a:off x="5626820" y="2223957"/>
            <a:ext cx="5672138" cy="374864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38"/>
          <p:cNvSpPr/>
          <p:nvPr/>
        </p:nvSpPr>
        <p:spPr>
          <a:xfrm>
            <a:off x="10429874" y="-30480"/>
            <a:ext cx="173816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Lesson</a:t>
            </a:r>
            <a:endParaRPr/>
          </a:p>
        </p:txBody>
      </p:sp>
      <p:sp>
        <p:nvSpPr>
          <p:cNvPr id="486" name="Google Shape;486;p38"/>
          <p:cNvSpPr/>
          <p:nvPr/>
        </p:nvSpPr>
        <p:spPr>
          <a:xfrm>
            <a:off x="1315081" y="2359858"/>
            <a:ext cx="9114793" cy="65883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800">
                <a:solidFill>
                  <a:srgbClr val="000000"/>
                </a:solidFill>
                <a:latin typeface="Verdana"/>
                <a:ea typeface="Verdana"/>
                <a:cs typeface="Verdana"/>
                <a:sym typeface="Verdana"/>
              </a:rPr>
              <a:t>Poor farming practices or use of fertilizer in lawns or golf courses result in large amounts of fertilizer being washed into rivers and lakes.  </a:t>
            </a:r>
            <a:r>
              <a:rPr lang="en-US" sz="1600">
                <a:solidFill>
                  <a:srgbClr val="000000"/>
                </a:solidFill>
                <a:latin typeface="Verdana"/>
                <a:ea typeface="Verdana"/>
                <a:cs typeface="Verdana"/>
                <a:sym typeface="Verdana"/>
              </a:rPr>
              <a:t> </a:t>
            </a:r>
            <a:endParaRPr sz="1400">
              <a:solidFill>
                <a:schemeClr val="dk1"/>
              </a:solidFill>
              <a:latin typeface="Verdana"/>
              <a:ea typeface="Verdana"/>
              <a:cs typeface="Verdana"/>
              <a:sym typeface="Verdana"/>
            </a:endParaRPr>
          </a:p>
        </p:txBody>
      </p:sp>
      <p:sp>
        <p:nvSpPr>
          <p:cNvPr id="487" name="Google Shape;487;p38"/>
          <p:cNvSpPr/>
          <p:nvPr/>
        </p:nvSpPr>
        <p:spPr>
          <a:xfrm>
            <a:off x="0" y="119747"/>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
        <p:nvSpPr>
          <p:cNvPr id="488" name="Google Shape;488;p38"/>
          <p:cNvSpPr txBox="1"/>
          <p:nvPr/>
        </p:nvSpPr>
        <p:spPr>
          <a:xfrm>
            <a:off x="1042988" y="844500"/>
            <a:ext cx="10360745" cy="922388"/>
          </a:xfrm>
          <a:prstGeom prst="rect">
            <a:avLst/>
          </a:prstGeom>
          <a:noFill/>
          <a:ln>
            <a:noFill/>
          </a:ln>
        </p:spPr>
        <p:txBody>
          <a:bodyPr anchorCtr="0" anchor="t" bIns="45700" lIns="91425" spcFirstLastPara="1" rIns="91425" wrap="square" tIns="45700">
            <a:normAutofit fontScale="90000" lnSpcReduction="100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HOW DOES HUMAN INTERVENTION AFFECT THE AMOUNT OF DISSOLVED OXYGEN THAT IS PRESENT IN WATER?</a:t>
            </a:r>
            <a:endParaRPr/>
          </a:p>
        </p:txBody>
      </p:sp>
      <p:sp>
        <p:nvSpPr>
          <p:cNvPr id="489" name="Google Shape;489;p38"/>
          <p:cNvSpPr txBox="1"/>
          <p:nvPr/>
        </p:nvSpPr>
        <p:spPr>
          <a:xfrm>
            <a:off x="871536" y="1766888"/>
            <a:ext cx="10158025" cy="682370"/>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lang="en-US" sz="2800" cap="none">
                <a:solidFill>
                  <a:schemeClr val="dk1"/>
                </a:solidFill>
                <a:latin typeface="Calibri"/>
                <a:ea typeface="Calibri"/>
                <a:cs typeface="Calibri"/>
                <a:sym typeface="Calibri"/>
              </a:rPr>
              <a:t>FERTILIZERS: NITRATES AND PHOSPHATES </a:t>
            </a:r>
            <a:endParaRPr/>
          </a:p>
        </p:txBody>
      </p:sp>
      <p:pic>
        <p:nvPicPr>
          <p:cNvPr descr="fertilizer sprayer" id="490" name="Google Shape;490;p38"/>
          <p:cNvPicPr preferRelativeResize="0"/>
          <p:nvPr/>
        </p:nvPicPr>
        <p:blipFill rotWithShape="1">
          <a:blip r:embed="rId3">
            <a:alphaModFix/>
          </a:blip>
          <a:srcRect b="0" l="0" r="0" t="0"/>
          <a:stretch/>
        </p:blipFill>
        <p:spPr>
          <a:xfrm>
            <a:off x="2900677" y="3317557"/>
            <a:ext cx="5943600" cy="262318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39"/>
          <p:cNvSpPr/>
          <p:nvPr/>
        </p:nvSpPr>
        <p:spPr>
          <a:xfrm>
            <a:off x="10429874" y="-30480"/>
            <a:ext cx="173816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Lesson</a:t>
            </a:r>
            <a:endParaRPr/>
          </a:p>
        </p:txBody>
      </p:sp>
      <p:sp>
        <p:nvSpPr>
          <p:cNvPr id="496" name="Google Shape;496;p39"/>
          <p:cNvSpPr/>
          <p:nvPr/>
        </p:nvSpPr>
        <p:spPr>
          <a:xfrm>
            <a:off x="1315082" y="2359858"/>
            <a:ext cx="4714878"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Verdana"/>
                <a:ea typeface="Verdana"/>
                <a:cs typeface="Verdana"/>
                <a:sym typeface="Verdana"/>
              </a:rPr>
              <a:t>Poor farming and ranching practices can also create large amounts of oxygen- consuming wastes.  If agricultural waste is improperly stored or managed, it can accumulate and wash into streams, rivers, and lakes.  Like human waste, it introduces oxygen-consuming bacteria, which will reduce the level of dissolved oxygen. For more information, </a:t>
            </a:r>
            <a:r>
              <a:rPr lang="en-US" sz="1800" u="sng">
                <a:solidFill>
                  <a:srgbClr val="000000"/>
                </a:solidFill>
                <a:latin typeface="Verdana"/>
                <a:ea typeface="Verdana"/>
                <a:cs typeface="Verdana"/>
                <a:sym typeface="Verdana"/>
                <a:hlinkClick r:id="rId3">
                  <a:extLst>
                    <a:ext uri="{A12FA001-AC4F-418D-AE19-62706E023703}">
                      <ahyp:hlinkClr val="tx"/>
                    </a:ext>
                  </a:extLst>
                </a:hlinkClick>
              </a:rPr>
              <a:t>click here</a:t>
            </a:r>
            <a:r>
              <a:rPr lang="en-US" sz="1800">
                <a:solidFill>
                  <a:srgbClr val="000000"/>
                </a:solidFill>
                <a:latin typeface="Verdana"/>
                <a:ea typeface="Verdana"/>
                <a:cs typeface="Verdana"/>
                <a:sym typeface="Verdana"/>
              </a:rPr>
              <a:t>.</a:t>
            </a:r>
            <a:endParaRPr sz="1800">
              <a:solidFill>
                <a:schemeClr val="dk1"/>
              </a:solidFill>
              <a:latin typeface="Times New Roman"/>
              <a:ea typeface="Times New Roman"/>
              <a:cs typeface="Times New Roman"/>
              <a:sym typeface="Times New Roman"/>
            </a:endParaRPr>
          </a:p>
        </p:txBody>
      </p:sp>
      <p:sp>
        <p:nvSpPr>
          <p:cNvPr id="497" name="Google Shape;497;p39"/>
          <p:cNvSpPr/>
          <p:nvPr/>
        </p:nvSpPr>
        <p:spPr>
          <a:xfrm>
            <a:off x="0" y="119747"/>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
        <p:nvSpPr>
          <p:cNvPr id="498" name="Google Shape;498;p39"/>
          <p:cNvSpPr txBox="1"/>
          <p:nvPr/>
        </p:nvSpPr>
        <p:spPr>
          <a:xfrm>
            <a:off x="1042988" y="844500"/>
            <a:ext cx="10360745" cy="922388"/>
          </a:xfrm>
          <a:prstGeom prst="rect">
            <a:avLst/>
          </a:prstGeom>
          <a:noFill/>
          <a:ln>
            <a:noFill/>
          </a:ln>
        </p:spPr>
        <p:txBody>
          <a:bodyPr anchorCtr="0" anchor="t" bIns="45700" lIns="91425" spcFirstLastPara="1" rIns="91425" wrap="square" tIns="45700">
            <a:normAutofit fontScale="90000" lnSpcReduction="100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HOW DOES HUMAN INTERVENTION AFFECT THE AMOUNT OF DISSOLVED OXYGEN THAT IS PRESENT IN WATER?</a:t>
            </a:r>
            <a:endParaRPr/>
          </a:p>
        </p:txBody>
      </p:sp>
      <p:sp>
        <p:nvSpPr>
          <p:cNvPr id="499" name="Google Shape;499;p39"/>
          <p:cNvSpPr txBox="1"/>
          <p:nvPr/>
        </p:nvSpPr>
        <p:spPr>
          <a:xfrm>
            <a:off x="871536" y="1766888"/>
            <a:ext cx="10158025" cy="682370"/>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lang="en-US" sz="2800" cap="none">
                <a:solidFill>
                  <a:schemeClr val="dk1"/>
                </a:solidFill>
                <a:latin typeface="Calibri"/>
                <a:ea typeface="Calibri"/>
                <a:cs typeface="Calibri"/>
                <a:sym typeface="Calibri"/>
              </a:rPr>
              <a:t>AGRICULTURAL WASTE</a:t>
            </a:r>
            <a:endParaRPr/>
          </a:p>
        </p:txBody>
      </p:sp>
      <p:pic>
        <p:nvPicPr>
          <p:cNvPr descr="Cattle feedlot along a stream in Iowa was reformed to keep cattle out of the water." id="500" name="Google Shape;500;p39"/>
          <p:cNvPicPr preferRelativeResize="0"/>
          <p:nvPr/>
        </p:nvPicPr>
        <p:blipFill rotWithShape="1">
          <a:blip r:embed="rId4">
            <a:alphaModFix/>
          </a:blip>
          <a:srcRect b="0" l="0" r="0" t="0"/>
          <a:stretch/>
        </p:blipFill>
        <p:spPr>
          <a:xfrm>
            <a:off x="6029960" y="2722613"/>
            <a:ext cx="5105400" cy="2552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4"/>
          <p:cNvSpPr/>
          <p:nvPr/>
        </p:nvSpPr>
        <p:spPr>
          <a:xfrm>
            <a:off x="4209329" y="2967335"/>
            <a:ext cx="377334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B4DBEC"/>
                </a:solidFill>
                <a:latin typeface="Calibri"/>
                <a:ea typeface="Calibri"/>
                <a:cs typeface="Calibri"/>
                <a:sym typeface="Calibri"/>
              </a:rPr>
              <a:t>Introduction</a:t>
            </a:r>
            <a:endParaRPr/>
          </a:p>
        </p:txBody>
      </p:sp>
      <p:sp>
        <p:nvSpPr>
          <p:cNvPr id="175" name="Google Shape;175;p4"/>
          <p:cNvSpPr/>
          <p:nvPr/>
        </p:nvSpPr>
        <p:spPr>
          <a:xfrm>
            <a:off x="4209330" y="2967335"/>
            <a:ext cx="377334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chemeClr val="accent5"/>
                </a:solidFill>
                <a:latin typeface="Calibri"/>
                <a:ea typeface="Calibri"/>
                <a:cs typeface="Calibri"/>
                <a:sym typeface="Calibri"/>
              </a:rPr>
              <a:t>Introduction</a:t>
            </a:r>
            <a:endParaRPr b="1" sz="5400">
              <a:solidFill>
                <a:schemeClr val="accent5"/>
              </a:solidFill>
              <a:latin typeface="Twentieth Century"/>
              <a:ea typeface="Twentieth Century"/>
              <a:cs typeface="Twentieth Century"/>
              <a:sym typeface="Twentieth Century"/>
            </a:endParaRPr>
          </a:p>
        </p:txBody>
      </p:sp>
      <p:sp>
        <p:nvSpPr>
          <p:cNvPr id="176" name="Google Shape;176;p4"/>
          <p:cNvSpPr/>
          <p:nvPr/>
        </p:nvSpPr>
        <p:spPr>
          <a:xfrm>
            <a:off x="0" y="114984"/>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40"/>
          <p:cNvSpPr/>
          <p:nvPr/>
        </p:nvSpPr>
        <p:spPr>
          <a:xfrm>
            <a:off x="2913430" y="2967335"/>
            <a:ext cx="6365140"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chemeClr val="accent5"/>
                </a:solidFill>
                <a:latin typeface="Calibri"/>
                <a:ea typeface="Calibri"/>
                <a:cs typeface="Calibri"/>
                <a:sym typeface="Calibri"/>
              </a:rPr>
              <a:t>Real-Life Applications</a:t>
            </a:r>
            <a:endParaRPr b="1" sz="5400" cap="none">
              <a:solidFill>
                <a:schemeClr val="accent5"/>
              </a:solidFill>
              <a:latin typeface="Twentieth Century"/>
              <a:ea typeface="Twentieth Century"/>
              <a:cs typeface="Twentieth Century"/>
              <a:sym typeface="Twentieth Century"/>
            </a:endParaRPr>
          </a:p>
        </p:txBody>
      </p:sp>
      <p:sp>
        <p:nvSpPr>
          <p:cNvPr id="506" name="Google Shape;506;p40"/>
          <p:cNvSpPr/>
          <p:nvPr/>
        </p:nvSpPr>
        <p:spPr>
          <a:xfrm>
            <a:off x="0" y="114984"/>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sp>
        <p:nvSpPr>
          <p:cNvPr id="511" name="Google Shape;511;p41"/>
          <p:cNvSpPr txBox="1"/>
          <p:nvPr/>
        </p:nvSpPr>
        <p:spPr>
          <a:xfrm>
            <a:off x="1414463" y="576648"/>
            <a:ext cx="8886825" cy="978576"/>
          </a:xfrm>
          <a:prstGeom prst="rect">
            <a:avLst/>
          </a:prstGeom>
          <a:noFill/>
          <a:ln>
            <a:noFill/>
          </a:ln>
        </p:spPr>
        <p:txBody>
          <a:bodyPr anchorCtr="0" anchor="t" bIns="45700" lIns="91425" spcFirstLastPara="1" rIns="91425" wrap="square" tIns="45700">
            <a:normAutofit fontScale="97500" lnSpcReduction="100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GALVESTON BAY AND THE “DEAD ZONE” IN THE GULF OF MEXICO</a:t>
            </a:r>
            <a:endParaRPr/>
          </a:p>
        </p:txBody>
      </p:sp>
      <p:sp>
        <p:nvSpPr>
          <p:cNvPr id="512" name="Google Shape;512;p41"/>
          <p:cNvSpPr/>
          <p:nvPr/>
        </p:nvSpPr>
        <p:spPr>
          <a:xfrm>
            <a:off x="7867791" y="0"/>
            <a:ext cx="4311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Real-Life Applications</a:t>
            </a:r>
            <a:endParaRPr/>
          </a:p>
        </p:txBody>
      </p:sp>
      <p:sp>
        <p:nvSpPr>
          <p:cNvPr id="513" name="Google Shape;513;p41"/>
          <p:cNvSpPr/>
          <p:nvPr/>
        </p:nvSpPr>
        <p:spPr>
          <a:xfrm>
            <a:off x="1927489" y="1555224"/>
            <a:ext cx="833702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rgbClr val="003366"/>
                </a:solidFill>
                <a:latin typeface="Verdana"/>
                <a:ea typeface="Verdana"/>
                <a:cs typeface="Verdana"/>
                <a:sym typeface="Verdana"/>
              </a:rPr>
              <a:t>Report Card information from:   </a:t>
            </a:r>
            <a:r>
              <a:rPr b="1" lang="en-US" sz="1600" u="sng">
                <a:solidFill>
                  <a:srgbClr val="000000"/>
                </a:solidFill>
                <a:latin typeface="Verdana"/>
                <a:ea typeface="Verdana"/>
                <a:cs typeface="Verdana"/>
                <a:sym typeface="Verdana"/>
                <a:hlinkClick r:id="rId3">
                  <a:extLst>
                    <a:ext uri="{A12FA001-AC4F-418D-AE19-62706E023703}">
                      <ahyp:hlinkClr val="tx"/>
                    </a:ext>
                  </a:extLst>
                </a:hlinkClick>
              </a:rPr>
              <a:t>https://www.galvbaygrade.org/water-quality/</a:t>
            </a:r>
            <a:endParaRPr sz="1600">
              <a:solidFill>
                <a:schemeClr val="dk1"/>
              </a:solidFill>
              <a:latin typeface="Times New Roman"/>
              <a:ea typeface="Times New Roman"/>
              <a:cs typeface="Times New Roman"/>
              <a:sym typeface="Times New Roman"/>
            </a:endParaRPr>
          </a:p>
        </p:txBody>
      </p:sp>
      <p:sp>
        <p:nvSpPr>
          <p:cNvPr id="514" name="Google Shape;514;p41"/>
          <p:cNvSpPr/>
          <p:nvPr/>
        </p:nvSpPr>
        <p:spPr>
          <a:xfrm>
            <a:off x="0" y="114984"/>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
        <p:nvSpPr>
          <p:cNvPr id="515" name="Google Shape;515;p41"/>
          <p:cNvSpPr/>
          <p:nvPr/>
        </p:nvSpPr>
        <p:spPr>
          <a:xfrm>
            <a:off x="1315082" y="2359858"/>
            <a:ext cx="9710106" cy="424731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Verdana"/>
                <a:ea typeface="Verdana"/>
                <a:cs typeface="Verdana"/>
                <a:sym typeface="Verdana"/>
              </a:rPr>
              <a:t>The Galveston Bay Report Card is a citizen-driven, scientific analysis of the health of Galveston Bay.  Galveston Bay is Texas’ largest bay, covering about 600 square miles.  The Galveston Bay watershed is about 24,000 square miles and stretches northward from the Houston metropolitan area to past the Dallas-Fort Worth Area.  This watershed is home to the fourth- and ninth- largest cities in the U.S., Houston and Dallas. It is also home to three ports, and is a center for the manufacturing and refining of chemicals and petroleum products. Half of the population of Texas currently lives in the Galveston Bay Watershed. </a:t>
            </a:r>
            <a:endParaRPr/>
          </a:p>
          <a:p>
            <a:pPr indent="0" lvl="0" marL="0" marR="0" rtl="0" algn="l">
              <a:spcBef>
                <a:spcPts val="0"/>
              </a:spcBef>
              <a:spcAft>
                <a:spcPts val="0"/>
              </a:spcAft>
              <a:buNone/>
            </a:pPr>
            <a:r>
              <a:t/>
            </a:r>
            <a:endParaRPr sz="1800">
              <a:solidFill>
                <a:srgbClr val="000000"/>
              </a:solidFill>
              <a:latin typeface="Verdana"/>
              <a:ea typeface="Verdana"/>
              <a:cs typeface="Verdana"/>
              <a:sym typeface="Verdana"/>
            </a:endParaRPr>
          </a:p>
          <a:p>
            <a:pPr indent="0" lvl="0" marL="0" marR="0" rtl="0" algn="l">
              <a:spcBef>
                <a:spcPts val="0"/>
              </a:spcBef>
              <a:spcAft>
                <a:spcPts val="0"/>
              </a:spcAft>
              <a:buNone/>
            </a:pPr>
            <a:r>
              <a:rPr lang="en-US" sz="1800">
                <a:solidFill>
                  <a:srgbClr val="000000"/>
                </a:solidFill>
                <a:latin typeface="Verdana"/>
                <a:ea typeface="Verdana"/>
                <a:cs typeface="Verdana"/>
                <a:sym typeface="Verdana"/>
              </a:rPr>
              <a:t>Each year, scientists from the Houston Advanced Research Center (HARC) analyze data from Galveston Bay and grade the bay on six categories. These categories are: water quality, habitat, human health risk, pollution events and sources, wildlife, and coastal change.  Grades are given in each category ranging from A-excellent, to F-critical.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42"/>
          <p:cNvSpPr txBox="1"/>
          <p:nvPr/>
        </p:nvSpPr>
        <p:spPr>
          <a:xfrm>
            <a:off x="1414463" y="576648"/>
            <a:ext cx="8886825" cy="978576"/>
          </a:xfrm>
          <a:prstGeom prst="rect">
            <a:avLst/>
          </a:prstGeom>
          <a:noFill/>
          <a:ln>
            <a:noFill/>
          </a:ln>
        </p:spPr>
        <p:txBody>
          <a:bodyPr anchorCtr="0" anchor="t" bIns="45700" lIns="91425" spcFirstLastPara="1" rIns="91425" wrap="square" tIns="45700">
            <a:normAutofit fontScale="97500" lnSpcReduction="100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GALVESTON BAY AND THE “DEAD ZONE” IN THE GULF OF MEXICO</a:t>
            </a:r>
            <a:endParaRPr/>
          </a:p>
        </p:txBody>
      </p:sp>
      <p:sp>
        <p:nvSpPr>
          <p:cNvPr id="521" name="Google Shape;521;p42"/>
          <p:cNvSpPr/>
          <p:nvPr/>
        </p:nvSpPr>
        <p:spPr>
          <a:xfrm>
            <a:off x="7867791" y="0"/>
            <a:ext cx="4311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Real-Life Applications</a:t>
            </a:r>
            <a:endParaRPr/>
          </a:p>
        </p:txBody>
      </p:sp>
      <p:sp>
        <p:nvSpPr>
          <p:cNvPr id="522" name="Google Shape;522;p42"/>
          <p:cNvSpPr/>
          <p:nvPr/>
        </p:nvSpPr>
        <p:spPr>
          <a:xfrm>
            <a:off x="0" y="114984"/>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
        <p:nvSpPr>
          <p:cNvPr id="523" name="Google Shape;523;p42"/>
          <p:cNvSpPr/>
          <p:nvPr/>
        </p:nvSpPr>
        <p:spPr>
          <a:xfrm>
            <a:off x="1288704" y="1458874"/>
            <a:ext cx="9710106" cy="48013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Verdana"/>
                <a:ea typeface="Verdana"/>
                <a:cs typeface="Verdana"/>
                <a:sym typeface="Verdana"/>
              </a:rPr>
              <a:t>Although water quality is only one of the categories in the report card, it is understood that water quality affects the other categories as well. For example, water quality affects the ability of wildlife to live in the water.  It also affects the health risks to humans. </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rgbClr val="000000"/>
                </a:solidFill>
                <a:latin typeface="Verdana"/>
                <a:ea typeface="Verdana"/>
                <a:cs typeface="Verdana"/>
                <a:sym typeface="Verdana"/>
              </a:rPr>
              <a:t>Dissolved oxygen is one of the three parameters that is tested when determining water quality in Galveston Bay. The report states the importance of oxygen levels as the following:</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rgbClr val="000000"/>
                </a:solidFill>
                <a:latin typeface="Verdana"/>
                <a:ea typeface="Verdana"/>
                <a:cs typeface="Verdana"/>
                <a:sym typeface="Verdana"/>
              </a:rPr>
              <a:t>• Adequate oxygen levels are required to support aquatic life in Galveston Bay.</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rgbClr val="000000"/>
                </a:solidFill>
                <a:latin typeface="Verdana"/>
                <a:ea typeface="Verdana"/>
                <a:cs typeface="Verdana"/>
                <a:sym typeface="Verdana"/>
              </a:rPr>
              <a:t>• Hypoxia (low-oxygen) and anoxia (no-oxygen) zones are common in water that is warm, still, and has poor clarity. These areas are commonly seen following large algae blooms.</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rgbClr val="000000"/>
                </a:solidFill>
                <a:latin typeface="Verdana"/>
                <a:ea typeface="Verdana"/>
                <a:cs typeface="Verdana"/>
                <a:sym typeface="Verdana"/>
              </a:rPr>
              <a:t>• Benthic (bottom-dwelling) organisms, like oysters, cannot escape hypoxic conditions. Most animals will die if caught in anoxic water for any length of time.</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43"/>
          <p:cNvSpPr txBox="1"/>
          <p:nvPr/>
        </p:nvSpPr>
        <p:spPr>
          <a:xfrm>
            <a:off x="1414463" y="576648"/>
            <a:ext cx="8886825" cy="978576"/>
          </a:xfrm>
          <a:prstGeom prst="rect">
            <a:avLst/>
          </a:prstGeom>
          <a:noFill/>
          <a:ln>
            <a:noFill/>
          </a:ln>
        </p:spPr>
        <p:txBody>
          <a:bodyPr anchorCtr="0" anchor="t" bIns="45700" lIns="91425" spcFirstLastPara="1" rIns="91425" wrap="square" tIns="45700">
            <a:normAutofit fontScale="97500" lnSpcReduction="100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GALVESTON BAY AND THE “DEAD ZONE” IN THE GULF OF MEXICO</a:t>
            </a:r>
            <a:endParaRPr/>
          </a:p>
        </p:txBody>
      </p:sp>
      <p:sp>
        <p:nvSpPr>
          <p:cNvPr id="529" name="Google Shape;529;p43"/>
          <p:cNvSpPr/>
          <p:nvPr/>
        </p:nvSpPr>
        <p:spPr>
          <a:xfrm>
            <a:off x="7867791" y="0"/>
            <a:ext cx="4311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Real-Life Applications</a:t>
            </a:r>
            <a:endParaRPr/>
          </a:p>
        </p:txBody>
      </p:sp>
      <p:sp>
        <p:nvSpPr>
          <p:cNvPr id="530" name="Google Shape;530;p43"/>
          <p:cNvSpPr/>
          <p:nvPr/>
        </p:nvSpPr>
        <p:spPr>
          <a:xfrm>
            <a:off x="0" y="114984"/>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
        <p:nvSpPr>
          <p:cNvPr id="531" name="Google Shape;531;p43"/>
          <p:cNvSpPr/>
          <p:nvPr/>
        </p:nvSpPr>
        <p:spPr>
          <a:xfrm>
            <a:off x="1283941" y="1555224"/>
            <a:ext cx="9710106"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Verdana"/>
                <a:ea typeface="Verdana"/>
                <a:cs typeface="Verdana"/>
                <a:sym typeface="Verdana"/>
              </a:rPr>
              <a:t>The grades given for dissolved oxygen in Galveston bay in the 2019 reports are the following:</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800">
                <a:solidFill>
                  <a:srgbClr val="000000"/>
                </a:solidFill>
                <a:latin typeface="Verdana"/>
                <a:ea typeface="Verdana"/>
                <a:cs typeface="Verdana"/>
                <a:sym typeface="Verdana"/>
              </a:rPr>
              <a:t>Rivers and Bayous Dissolved Oxygen Grade: A (Excellent)</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rgbClr val="000000"/>
                </a:solidFill>
                <a:latin typeface="Verdana"/>
                <a:ea typeface="Verdana"/>
                <a:cs typeface="Verdana"/>
                <a:sym typeface="Verdana"/>
              </a:rPr>
              <a:t>Dissolved oxygen levels were below screening levels in 5 percent of samples collected from rivers and bayous surrounding Galveston Bay in 2019. Two watersheds received grades of B: Dickinson Bayou and Trinity Bay watersheds. The Sims Bayou watershed improved from a B to an A grade between 2018 and 2019.</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rgbClr val="000000"/>
                </a:solidFill>
                <a:latin typeface="Verdana"/>
                <a:ea typeface="Verdana"/>
                <a:cs typeface="Verdana"/>
                <a:sym typeface="Verdana"/>
              </a:rPr>
              <a:t>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1800">
                <a:solidFill>
                  <a:srgbClr val="000000"/>
                </a:solidFill>
                <a:latin typeface="Verdana"/>
                <a:ea typeface="Verdana"/>
                <a:cs typeface="Verdana"/>
                <a:sym typeface="Verdana"/>
              </a:rPr>
              <a:t>Galveston Bay Dissolved Oxygen Grade: A (Excellent)</a:t>
            </a:r>
            <a:r>
              <a:rPr lang="en-US" sz="1800">
                <a:solidFill>
                  <a:srgbClr val="000000"/>
                </a:solidFill>
                <a:latin typeface="Verdana"/>
                <a:ea typeface="Verdana"/>
                <a:cs typeface="Verdana"/>
                <a:sym typeface="Verdana"/>
              </a:rPr>
              <a:t> </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rgbClr val="000000"/>
                </a:solidFill>
                <a:latin typeface="Verdana"/>
                <a:ea typeface="Verdana"/>
                <a:cs typeface="Verdana"/>
                <a:sym typeface="Verdana"/>
              </a:rPr>
              <a:t>In 2019, no samples collected in Galveston Bay waters had dissolved oxygen levels below the screening levels set for the protection of aquatic life.</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44"/>
          <p:cNvSpPr txBox="1"/>
          <p:nvPr/>
        </p:nvSpPr>
        <p:spPr>
          <a:xfrm>
            <a:off x="1414463" y="576648"/>
            <a:ext cx="8886825" cy="978576"/>
          </a:xfrm>
          <a:prstGeom prst="rect">
            <a:avLst/>
          </a:prstGeom>
          <a:noFill/>
          <a:ln>
            <a:noFill/>
          </a:ln>
        </p:spPr>
        <p:txBody>
          <a:bodyPr anchorCtr="0" anchor="t" bIns="45700" lIns="91425" spcFirstLastPara="1" rIns="91425" wrap="square" tIns="45700">
            <a:normAutofit fontScale="97500" lnSpcReduction="100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GALVESTON BAY AND THE “DEAD ZONE” IN THE GULF OF MEXICO</a:t>
            </a:r>
            <a:endParaRPr/>
          </a:p>
        </p:txBody>
      </p:sp>
      <p:sp>
        <p:nvSpPr>
          <p:cNvPr id="537" name="Google Shape;537;p44"/>
          <p:cNvSpPr/>
          <p:nvPr/>
        </p:nvSpPr>
        <p:spPr>
          <a:xfrm>
            <a:off x="7867791" y="0"/>
            <a:ext cx="4311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Real-Life Applications</a:t>
            </a:r>
            <a:endParaRPr/>
          </a:p>
        </p:txBody>
      </p:sp>
      <p:sp>
        <p:nvSpPr>
          <p:cNvPr id="538" name="Google Shape;538;p44"/>
          <p:cNvSpPr/>
          <p:nvPr/>
        </p:nvSpPr>
        <p:spPr>
          <a:xfrm>
            <a:off x="0" y="114984"/>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
        <p:nvSpPr>
          <p:cNvPr id="539" name="Google Shape;539;p44"/>
          <p:cNvSpPr/>
          <p:nvPr/>
        </p:nvSpPr>
        <p:spPr>
          <a:xfrm>
            <a:off x="1283941" y="1555224"/>
            <a:ext cx="9710106"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Verdana"/>
                <a:ea typeface="Verdana"/>
                <a:cs typeface="Verdana"/>
                <a:sym typeface="Verdana"/>
              </a:rPr>
              <a:t>The color-coded map below shows the location of the sampling and the grades for each area.</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pic>
        <p:nvPicPr>
          <p:cNvPr id="540" name="Google Shape;540;p44"/>
          <p:cNvPicPr preferRelativeResize="0"/>
          <p:nvPr/>
        </p:nvPicPr>
        <p:blipFill rotWithShape="1">
          <a:blip r:embed="rId3">
            <a:alphaModFix/>
          </a:blip>
          <a:srcRect b="16349" l="69048" r="9992" t="14466"/>
          <a:stretch/>
        </p:blipFill>
        <p:spPr>
          <a:xfrm>
            <a:off x="3027044" y="2131872"/>
            <a:ext cx="4375785" cy="43338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45"/>
          <p:cNvSpPr txBox="1"/>
          <p:nvPr/>
        </p:nvSpPr>
        <p:spPr>
          <a:xfrm>
            <a:off x="1414463" y="576648"/>
            <a:ext cx="8886825" cy="978576"/>
          </a:xfrm>
          <a:prstGeom prst="rect">
            <a:avLst/>
          </a:prstGeom>
          <a:noFill/>
          <a:ln>
            <a:noFill/>
          </a:ln>
        </p:spPr>
        <p:txBody>
          <a:bodyPr anchorCtr="0" anchor="t" bIns="45700" lIns="91425" spcFirstLastPara="1" rIns="91425" wrap="square" tIns="45700">
            <a:normAutofit fontScale="97500" lnSpcReduction="100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GALVESTON BAY AND THE “DEAD ZONE” IN THE GULF OF MEXICO</a:t>
            </a:r>
            <a:endParaRPr/>
          </a:p>
        </p:txBody>
      </p:sp>
      <p:sp>
        <p:nvSpPr>
          <p:cNvPr id="546" name="Google Shape;546;p45"/>
          <p:cNvSpPr/>
          <p:nvPr/>
        </p:nvSpPr>
        <p:spPr>
          <a:xfrm>
            <a:off x="7867791" y="0"/>
            <a:ext cx="4311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Real-Life Applications</a:t>
            </a:r>
            <a:endParaRPr/>
          </a:p>
        </p:txBody>
      </p:sp>
      <p:sp>
        <p:nvSpPr>
          <p:cNvPr id="547" name="Google Shape;547;p45"/>
          <p:cNvSpPr/>
          <p:nvPr/>
        </p:nvSpPr>
        <p:spPr>
          <a:xfrm>
            <a:off x="0" y="114984"/>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
        <p:nvSpPr>
          <p:cNvPr id="548" name="Google Shape;548;p45"/>
          <p:cNvSpPr/>
          <p:nvPr/>
        </p:nvSpPr>
        <p:spPr>
          <a:xfrm>
            <a:off x="1283941" y="1798111"/>
            <a:ext cx="9710106"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Verdana"/>
                <a:ea typeface="Verdana"/>
                <a:cs typeface="Verdana"/>
                <a:sym typeface="Verdana"/>
              </a:rPr>
              <a:t>The committee made the following recommendations for what citizens can do to help preserve and promote high oxygen levels:</a:t>
            </a:r>
            <a:endParaRPr/>
          </a:p>
          <a:p>
            <a:pPr indent="0" lvl="0" marL="0" marR="0" rtl="0" algn="l">
              <a:spcBef>
                <a:spcPts val="0"/>
              </a:spcBef>
              <a:spcAft>
                <a:spcPts val="0"/>
              </a:spcAft>
              <a:buNone/>
            </a:pPr>
            <a:r>
              <a:t/>
            </a:r>
            <a:endParaRPr sz="1800">
              <a:solidFill>
                <a:srgbClr val="000000"/>
              </a:solidFill>
              <a:latin typeface="Verdana"/>
              <a:ea typeface="Verdana"/>
              <a:cs typeface="Verdana"/>
              <a:sym typeface="Verdana"/>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Clr>
                <a:srgbClr val="000000"/>
              </a:buClr>
              <a:buSzPts val="1800"/>
              <a:buFont typeface="Noto Sans Symbols"/>
              <a:buChar char="∙"/>
            </a:pPr>
            <a:r>
              <a:rPr lang="en-US" sz="1800">
                <a:solidFill>
                  <a:srgbClr val="000000"/>
                </a:solidFill>
                <a:latin typeface="Verdana"/>
                <a:ea typeface="Verdana"/>
                <a:cs typeface="Verdana"/>
                <a:sym typeface="Verdana"/>
              </a:rPr>
              <a:t>Help preserve and restore habitats that help promote high oxygen levels, like forests and wetlands</a:t>
            </a:r>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a:p>
            <a:pPr indent="-342900" lvl="0" marL="342900" marR="0" rtl="0" algn="l">
              <a:spcBef>
                <a:spcPts val="0"/>
              </a:spcBef>
              <a:spcAft>
                <a:spcPts val="0"/>
              </a:spcAft>
              <a:buClr>
                <a:srgbClr val="000000"/>
              </a:buClr>
              <a:buSzPts val="1800"/>
              <a:buFont typeface="Noto Sans Symbols"/>
              <a:buChar char="∙"/>
            </a:pPr>
            <a:r>
              <a:rPr lang="en-US" sz="1800">
                <a:solidFill>
                  <a:srgbClr val="000000"/>
                </a:solidFill>
                <a:latin typeface="Verdana"/>
                <a:ea typeface="Verdana"/>
                <a:cs typeface="Verdana"/>
                <a:sym typeface="Verdana"/>
              </a:rPr>
              <a:t>Help prevent nutrient pollution by following the steps to reduce nitrogen and phosphorus levels in Galveston Bay (more information on this can be found in the unit on phosphates).</a:t>
            </a:r>
            <a:endParaRPr sz="18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46"/>
          <p:cNvSpPr txBox="1"/>
          <p:nvPr/>
        </p:nvSpPr>
        <p:spPr>
          <a:xfrm>
            <a:off x="1414463" y="576648"/>
            <a:ext cx="8886825" cy="978576"/>
          </a:xfrm>
          <a:prstGeom prst="rect">
            <a:avLst/>
          </a:prstGeom>
          <a:noFill/>
          <a:ln>
            <a:noFill/>
          </a:ln>
        </p:spPr>
        <p:txBody>
          <a:bodyPr anchorCtr="0" anchor="t" bIns="45700" lIns="91425" spcFirstLastPara="1" rIns="91425" wrap="square" tIns="45700">
            <a:normAutofit fontScale="97500" lnSpcReduction="100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GALVESTON BAY AND THE “DEAD ZONE” IN THE GULF OF MEXICO</a:t>
            </a:r>
            <a:endParaRPr/>
          </a:p>
        </p:txBody>
      </p:sp>
      <p:sp>
        <p:nvSpPr>
          <p:cNvPr id="554" name="Google Shape;554;p46"/>
          <p:cNvSpPr/>
          <p:nvPr/>
        </p:nvSpPr>
        <p:spPr>
          <a:xfrm>
            <a:off x="7867791" y="0"/>
            <a:ext cx="4311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Real-Life Applications</a:t>
            </a:r>
            <a:endParaRPr/>
          </a:p>
        </p:txBody>
      </p:sp>
      <p:sp>
        <p:nvSpPr>
          <p:cNvPr id="555" name="Google Shape;555;p46"/>
          <p:cNvSpPr/>
          <p:nvPr/>
        </p:nvSpPr>
        <p:spPr>
          <a:xfrm>
            <a:off x="0" y="114984"/>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
        <p:nvSpPr>
          <p:cNvPr id="556" name="Google Shape;556;p46"/>
          <p:cNvSpPr/>
          <p:nvPr/>
        </p:nvSpPr>
        <p:spPr>
          <a:xfrm>
            <a:off x="901461" y="1999347"/>
            <a:ext cx="10389078"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0000"/>
                </a:solidFill>
                <a:latin typeface="Verdana"/>
                <a:ea typeface="Verdana"/>
                <a:cs typeface="Verdana"/>
                <a:sym typeface="Verdana"/>
              </a:rPr>
              <a:t>Every summer, a hypoxic (very low or depleted oxygen level) zone forms in the northern Gulf of Mexico off the coasts of Texas and Louisiana. In this massive region, the water near the bottom of the gulf contains less than two parts per million of dissolved oxygen. Because few organisms can survive under hypoxic conditions, this area is also known as the “Dead Zone.” Although hypoxic zones can occur naturally, scientists are concerned that human activities have caused the Dead Zone in the Gulf of Mexico. They believe the Dead Zone is caused by excessive nutrients from </a:t>
            </a:r>
            <a:r>
              <a:rPr b="1" lang="en-US" sz="1800">
                <a:solidFill>
                  <a:srgbClr val="000000"/>
                </a:solidFill>
                <a:latin typeface="Verdana"/>
                <a:ea typeface="Verdana"/>
                <a:cs typeface="Verdana"/>
                <a:sym typeface="Verdana"/>
              </a:rPr>
              <a:t>human activities</a:t>
            </a:r>
            <a:r>
              <a:rPr lang="en-US" sz="1800">
                <a:solidFill>
                  <a:srgbClr val="000000"/>
                </a:solidFill>
                <a:latin typeface="Verdana"/>
                <a:ea typeface="Verdana"/>
                <a:cs typeface="Verdana"/>
                <a:sym typeface="Verdana"/>
              </a:rPr>
              <a:t> (fertilizers, wastewater, erosion, etc.). Excess nutrients that run off land or are piped as wastewater into rivers and coasts can stimulate an overgrowth of algae, which then sinks and decomposes in the water. The decomposition process consumes oxygen and depletes the supply available to healthy marine life. Dead zones occur in coastal areas around the nation and in the Great Lakes — no part of the country or the world is immune. The Dead Zone in the Gulf of Mexico, which ranges in size year-to-year from over 2,000 square miles to 8,000 square miles, is the second largest dead zone in the world. The largest Dead Zone is in the Arabian Sea, covering almost the entire 63,700 square miles of the Gulf of Oman.</a:t>
            </a:r>
            <a:endParaRPr sz="1800">
              <a:solidFill>
                <a:schemeClr val="dk1"/>
              </a:solidFill>
              <a:latin typeface="Times New Roman"/>
              <a:ea typeface="Times New Roman"/>
              <a:cs typeface="Times New Roman"/>
              <a:sym typeface="Times New Roman"/>
            </a:endParaRPr>
          </a:p>
        </p:txBody>
      </p:sp>
      <p:sp>
        <p:nvSpPr>
          <p:cNvPr id="557" name="Google Shape;557;p46"/>
          <p:cNvSpPr txBox="1"/>
          <p:nvPr/>
        </p:nvSpPr>
        <p:spPr>
          <a:xfrm>
            <a:off x="841029" y="1426176"/>
            <a:ext cx="6317009" cy="576648"/>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lang="en-US" sz="2800" cap="none">
                <a:solidFill>
                  <a:schemeClr val="dk1"/>
                </a:solidFill>
                <a:latin typeface="Calibri"/>
                <a:ea typeface="Calibri"/>
                <a:cs typeface="Calibri"/>
                <a:sym typeface="Calibri"/>
              </a:rPr>
              <a:t>THE GULF OF MEXICO “DEAD ZONE” </a:t>
            </a:r>
            <a:endParaRPr/>
          </a:p>
        </p:txBody>
      </p:sp>
      <p:sp>
        <p:nvSpPr>
          <p:cNvPr id="558" name="Google Shape;558;p46"/>
          <p:cNvSpPr/>
          <p:nvPr/>
        </p:nvSpPr>
        <p:spPr>
          <a:xfrm>
            <a:off x="6615113" y="1076017"/>
            <a:ext cx="5378186"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3366"/>
                </a:solidFill>
                <a:latin typeface="Verdana"/>
                <a:ea typeface="Verdana"/>
                <a:cs typeface="Verdana"/>
                <a:sym typeface="Verdana"/>
              </a:rPr>
              <a:t>Information from: </a:t>
            </a:r>
            <a:r>
              <a:rPr b="1" lang="en-US" sz="1800" u="sng">
                <a:solidFill>
                  <a:srgbClr val="000000"/>
                </a:solidFill>
                <a:latin typeface="Verdana"/>
                <a:ea typeface="Verdana"/>
                <a:cs typeface="Verdana"/>
                <a:sym typeface="Verdana"/>
                <a:hlinkClick r:id="rId3">
                  <a:extLst>
                    <a:ext uri="{A12FA001-AC4F-418D-AE19-62706E023703}">
                      <ahyp:hlinkClr val="tx"/>
                    </a:ext>
                  </a:extLst>
                </a:hlinkClick>
              </a:rPr>
              <a:t>https://oceanservice.noaa.gov/facts/deadzone.html</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47"/>
          <p:cNvSpPr txBox="1"/>
          <p:nvPr/>
        </p:nvSpPr>
        <p:spPr>
          <a:xfrm>
            <a:off x="1414463" y="576648"/>
            <a:ext cx="8886825" cy="978576"/>
          </a:xfrm>
          <a:prstGeom prst="rect">
            <a:avLst/>
          </a:prstGeom>
          <a:noFill/>
          <a:ln>
            <a:noFill/>
          </a:ln>
        </p:spPr>
        <p:txBody>
          <a:bodyPr anchorCtr="0" anchor="t" bIns="45700" lIns="91425" spcFirstLastPara="1" rIns="91425" wrap="square" tIns="45700">
            <a:normAutofit fontScale="97500" lnSpcReduction="100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GALVESTON BAY AND THE “DEAD ZONE” IN THE GULF OF MEXICO</a:t>
            </a:r>
            <a:endParaRPr/>
          </a:p>
        </p:txBody>
      </p:sp>
      <p:sp>
        <p:nvSpPr>
          <p:cNvPr id="564" name="Google Shape;564;p47"/>
          <p:cNvSpPr/>
          <p:nvPr/>
        </p:nvSpPr>
        <p:spPr>
          <a:xfrm>
            <a:off x="7867791" y="0"/>
            <a:ext cx="43113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Real-Life Applications</a:t>
            </a:r>
            <a:endParaRPr/>
          </a:p>
        </p:txBody>
      </p:sp>
      <p:sp>
        <p:nvSpPr>
          <p:cNvPr id="565" name="Google Shape;565;p47"/>
          <p:cNvSpPr/>
          <p:nvPr/>
        </p:nvSpPr>
        <p:spPr>
          <a:xfrm>
            <a:off x="0" y="114984"/>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
        <p:nvSpPr>
          <p:cNvPr id="566" name="Google Shape;566;p47"/>
          <p:cNvSpPr/>
          <p:nvPr/>
        </p:nvSpPr>
        <p:spPr>
          <a:xfrm>
            <a:off x="214313" y="2031474"/>
            <a:ext cx="6257925" cy="44627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rgbClr val="000000"/>
                </a:solidFill>
                <a:latin typeface="Verdana"/>
                <a:ea typeface="Verdana"/>
                <a:cs typeface="Verdana"/>
                <a:sym typeface="Verdana"/>
              </a:rPr>
              <a:t>At </a:t>
            </a:r>
            <a:r>
              <a:rPr lang="en-US" sz="1400" u="sng" strike="noStrike">
                <a:solidFill>
                  <a:srgbClr val="000000"/>
                </a:solidFill>
                <a:latin typeface="Verdana"/>
                <a:ea typeface="Verdana"/>
                <a:cs typeface="Verdana"/>
                <a:sym typeface="Verdana"/>
                <a:hlinkClick r:id="rId3">
                  <a:extLst>
                    <a:ext uri="{A12FA001-AC4F-418D-AE19-62706E023703}">
                      <ahyp:hlinkClr val="tx"/>
                    </a:ext>
                  </a:extLst>
                </a:hlinkClick>
              </a:rPr>
              <a:t>2,116 square miles</a:t>
            </a:r>
            <a:r>
              <a:rPr b="1" i="1" lang="en-US" sz="1400">
                <a:solidFill>
                  <a:srgbClr val="6C757D"/>
                </a:solidFill>
                <a:latin typeface="Verdana"/>
                <a:ea typeface="Verdana"/>
                <a:cs typeface="Verdana"/>
                <a:sym typeface="Verdana"/>
              </a:rPr>
              <a:t>, </a:t>
            </a:r>
            <a:r>
              <a:rPr lang="en-US" sz="1400">
                <a:solidFill>
                  <a:srgbClr val="000000"/>
                </a:solidFill>
                <a:latin typeface="Verdana"/>
                <a:ea typeface="Verdana"/>
                <a:cs typeface="Verdana"/>
                <a:sym typeface="Verdana"/>
              </a:rPr>
              <a:t>the 2020 hypoxic zone in the Gulf of Mexico is the 3rd smallest ever measured in the 34-year record, measured from July 25 to August 1. The red area denotes 2 milligrams per liter of oxygen or lower, the level which is considered hypoxic, at the bottom of the seafloor. Long-term measured size of the hypoxic zone (green bars) measured during the ship surveys since 1985, including the target goal established by the</a:t>
            </a:r>
            <a:r>
              <a:rPr b="1" i="1" lang="en-US" sz="1400">
                <a:solidFill>
                  <a:srgbClr val="6C757D"/>
                </a:solidFill>
                <a:latin typeface="Verdana"/>
                <a:ea typeface="Verdana"/>
                <a:cs typeface="Verdana"/>
                <a:sym typeface="Verdana"/>
              </a:rPr>
              <a:t> </a:t>
            </a:r>
            <a:r>
              <a:rPr b="1" i="1" lang="en-US" sz="1400" u="sng">
                <a:solidFill>
                  <a:srgbClr val="0056B3"/>
                </a:solidFill>
                <a:latin typeface="Verdana"/>
                <a:ea typeface="Verdana"/>
                <a:cs typeface="Verdana"/>
                <a:sym typeface="Verdana"/>
                <a:hlinkClick r:id="rId4">
                  <a:extLst>
                    <a:ext uri="{A12FA001-AC4F-418D-AE19-62706E023703}">
                      <ahyp:hlinkClr val="tx"/>
                    </a:ext>
                  </a:extLst>
                </a:hlinkClick>
              </a:rPr>
              <a:t>Mississippi River/Gulf of Mexico Watershed Nutrient Task Force</a:t>
            </a:r>
            <a:r>
              <a:rPr b="1" i="1" lang="en-US" sz="1400">
                <a:solidFill>
                  <a:srgbClr val="6C757D"/>
                </a:solidFill>
                <a:latin typeface="Verdana"/>
                <a:ea typeface="Verdana"/>
                <a:cs typeface="Verdana"/>
                <a:sym typeface="Verdana"/>
              </a:rPr>
              <a:t> </a:t>
            </a:r>
            <a:r>
              <a:rPr lang="en-US" sz="1400">
                <a:solidFill>
                  <a:srgbClr val="000000"/>
                </a:solidFill>
                <a:latin typeface="Verdana"/>
                <a:ea typeface="Verdana"/>
                <a:cs typeface="Verdana"/>
                <a:sym typeface="Verdana"/>
              </a:rPr>
              <a:t>and the 5-year average measured size (black dashed lines). In 2020, Hurricane Hanna passed through the central and western Gulf days prior to the research cruise and mixed the water column, disrupting the hypoxic zone which forms in the coastal ocean west of the Mississippi River delta. While the size of the hypoxic zone fluctuates naturally throughout the summer, it usually forms again within days or weeks after the passage of storms. Due to the close proximity of the storm to the survey cruise, the hypoxia area was only able to partially reform before the end of the monitoring cruise, resulting in a patchy distribution across the Gulf. Graphic credit: </a:t>
            </a:r>
            <a:r>
              <a:rPr lang="en-US" sz="1400" u="sng" strike="noStrike">
                <a:solidFill>
                  <a:srgbClr val="000000"/>
                </a:solidFill>
                <a:latin typeface="Verdana"/>
                <a:ea typeface="Verdana"/>
                <a:cs typeface="Verdana"/>
                <a:sym typeface="Verdana"/>
                <a:hlinkClick r:id="rId5">
                  <a:extLst>
                    <a:ext uri="{A12FA001-AC4F-418D-AE19-62706E023703}">
                      <ahyp:hlinkClr val="tx"/>
                    </a:ext>
                  </a:extLst>
                </a:hlinkClick>
              </a:rPr>
              <a:t>Louisiana Universities Marine Consortium</a:t>
            </a:r>
            <a:endParaRPr sz="1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67" name="Google Shape;567;p47"/>
          <p:cNvSpPr txBox="1"/>
          <p:nvPr/>
        </p:nvSpPr>
        <p:spPr>
          <a:xfrm>
            <a:off x="955329" y="1445686"/>
            <a:ext cx="6317009" cy="576648"/>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b="1" lang="en-US" sz="2800" cap="none">
                <a:solidFill>
                  <a:schemeClr val="dk1"/>
                </a:solidFill>
                <a:latin typeface="Calibri"/>
                <a:ea typeface="Calibri"/>
                <a:cs typeface="Calibri"/>
                <a:sym typeface="Calibri"/>
              </a:rPr>
              <a:t>THE GULF OF MEXICO “DEAD ZONE” </a:t>
            </a:r>
            <a:endParaRPr/>
          </a:p>
        </p:txBody>
      </p:sp>
      <p:pic>
        <p:nvPicPr>
          <p:cNvPr descr="animation of nutrient runoff into Gulf of Mexico" id="568" name="Google Shape;568;p47"/>
          <p:cNvPicPr preferRelativeResize="0"/>
          <p:nvPr/>
        </p:nvPicPr>
        <p:blipFill rotWithShape="1">
          <a:blip r:embed="rId6">
            <a:alphaModFix/>
          </a:blip>
          <a:srcRect b="0" l="0" r="0" t="0"/>
          <a:stretch/>
        </p:blipFill>
        <p:spPr>
          <a:xfrm>
            <a:off x="6629400" y="1171576"/>
            <a:ext cx="4910138" cy="489394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48"/>
          <p:cNvSpPr/>
          <p:nvPr/>
        </p:nvSpPr>
        <p:spPr>
          <a:xfrm>
            <a:off x="4910427" y="2967335"/>
            <a:ext cx="237116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B4DBEC"/>
                </a:solidFill>
                <a:latin typeface="Calibri"/>
                <a:ea typeface="Calibri"/>
                <a:cs typeface="Calibri"/>
                <a:sym typeface="Calibri"/>
              </a:rPr>
              <a:t>Activity</a:t>
            </a:r>
            <a:endParaRPr/>
          </a:p>
        </p:txBody>
      </p:sp>
      <p:sp>
        <p:nvSpPr>
          <p:cNvPr id="574" name="Google Shape;574;p48"/>
          <p:cNvSpPr/>
          <p:nvPr/>
        </p:nvSpPr>
        <p:spPr>
          <a:xfrm>
            <a:off x="4910419" y="2967335"/>
            <a:ext cx="237116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chemeClr val="accent5"/>
                </a:solidFill>
                <a:latin typeface="Calibri"/>
                <a:ea typeface="Calibri"/>
                <a:cs typeface="Calibri"/>
                <a:sym typeface="Calibri"/>
              </a:rPr>
              <a:t>Activity</a:t>
            </a:r>
            <a:endParaRPr b="1" sz="5400" cap="none">
              <a:solidFill>
                <a:schemeClr val="accent5"/>
              </a:solidFill>
              <a:latin typeface="Twentieth Century"/>
              <a:ea typeface="Twentieth Century"/>
              <a:cs typeface="Twentieth Century"/>
              <a:sym typeface="Twentieth Century"/>
            </a:endParaRPr>
          </a:p>
        </p:txBody>
      </p:sp>
      <p:sp>
        <p:nvSpPr>
          <p:cNvPr id="575" name="Google Shape;575;p48"/>
          <p:cNvSpPr/>
          <p:nvPr/>
        </p:nvSpPr>
        <p:spPr>
          <a:xfrm>
            <a:off x="0" y="114984"/>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49"/>
          <p:cNvSpPr txBox="1"/>
          <p:nvPr/>
        </p:nvSpPr>
        <p:spPr>
          <a:xfrm>
            <a:off x="1762125" y="576649"/>
            <a:ext cx="10158025" cy="682370"/>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CLICK ON THE LINK TO SEE THIS UNIT’S ACTIVITY</a:t>
            </a:r>
            <a:endParaRPr/>
          </a:p>
        </p:txBody>
      </p:sp>
      <p:sp>
        <p:nvSpPr>
          <p:cNvPr id="581" name="Google Shape;581;p49"/>
          <p:cNvSpPr/>
          <p:nvPr/>
        </p:nvSpPr>
        <p:spPr>
          <a:xfrm>
            <a:off x="10557553" y="-4945"/>
            <a:ext cx="164339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Activity</a:t>
            </a:r>
            <a:endParaRPr/>
          </a:p>
        </p:txBody>
      </p:sp>
      <p:sp>
        <p:nvSpPr>
          <p:cNvPr id="582" name="Google Shape;582;p49"/>
          <p:cNvSpPr txBox="1"/>
          <p:nvPr/>
        </p:nvSpPr>
        <p:spPr>
          <a:xfrm>
            <a:off x="2783840" y="2458720"/>
            <a:ext cx="53238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chemeClr val="accent5"/>
                </a:solidFill>
                <a:latin typeface="Verdana"/>
                <a:ea typeface="Verdana"/>
                <a:cs typeface="Verdana"/>
                <a:sym typeface="Verdana"/>
                <a:hlinkClick r:id="rId3">
                  <a:extLst>
                    <a:ext uri="{A12FA001-AC4F-418D-AE19-62706E023703}">
                      <ahyp:hlinkClr val="tx"/>
                    </a:ext>
                  </a:extLst>
                </a:hlinkClick>
              </a:rPr>
              <a:t>Activity – When Did a Jubilee Occur? </a:t>
            </a:r>
            <a:endParaRPr sz="1800">
              <a:solidFill>
                <a:schemeClr val="accent5"/>
              </a:solidFill>
              <a:latin typeface="Verdana"/>
              <a:ea typeface="Verdana"/>
              <a:cs typeface="Verdana"/>
              <a:sym typeface="Verdana"/>
            </a:endParaRPr>
          </a:p>
        </p:txBody>
      </p:sp>
      <p:sp>
        <p:nvSpPr>
          <p:cNvPr id="583" name="Google Shape;583;p49"/>
          <p:cNvSpPr/>
          <p:nvPr/>
        </p:nvSpPr>
        <p:spPr>
          <a:xfrm>
            <a:off x="0" y="114984"/>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5"/>
          <p:cNvSpPr txBox="1"/>
          <p:nvPr/>
        </p:nvSpPr>
        <p:spPr>
          <a:xfrm>
            <a:off x="2888456" y="576649"/>
            <a:ext cx="6415088" cy="682370"/>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WHAT DO YOU NEED TO SURVIVE?</a:t>
            </a:r>
            <a:endParaRPr/>
          </a:p>
        </p:txBody>
      </p:sp>
      <p:sp>
        <p:nvSpPr>
          <p:cNvPr id="182" name="Google Shape;182;p5"/>
          <p:cNvSpPr/>
          <p:nvPr/>
        </p:nvSpPr>
        <p:spPr>
          <a:xfrm>
            <a:off x="9184593" y="-4945"/>
            <a:ext cx="258083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Introduction</a:t>
            </a:r>
            <a:endParaRPr/>
          </a:p>
        </p:txBody>
      </p:sp>
      <p:sp>
        <p:nvSpPr>
          <p:cNvPr id="183" name="Google Shape;183;p5"/>
          <p:cNvSpPr/>
          <p:nvPr/>
        </p:nvSpPr>
        <p:spPr>
          <a:xfrm>
            <a:off x="638175" y="2472328"/>
            <a:ext cx="5200650" cy="2450094"/>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800">
                <a:solidFill>
                  <a:srgbClr val="000000"/>
                </a:solidFill>
                <a:latin typeface="Calibri"/>
                <a:ea typeface="Calibri"/>
                <a:cs typeface="Calibri"/>
                <a:sym typeface="Calibri"/>
              </a:rPr>
              <a:t>When asked this question, you might come up with a list of things like water, oxygen, food, and shelter.  Most people understand that we need oxygen to breathe and we get that from the atmosphere.  If we asked the same question about a fish, what would our list look like?  Do fish need oxygen?  Of course, they do!  But where and how do they get that oxygen?</a:t>
            </a:r>
            <a:endParaRPr sz="1800">
              <a:solidFill>
                <a:schemeClr val="dk1"/>
              </a:solidFill>
              <a:latin typeface="Calibri"/>
              <a:ea typeface="Calibri"/>
              <a:cs typeface="Calibri"/>
              <a:sym typeface="Calibri"/>
            </a:endParaRPr>
          </a:p>
        </p:txBody>
      </p:sp>
      <p:sp>
        <p:nvSpPr>
          <p:cNvPr id="184" name="Google Shape;184;p5"/>
          <p:cNvSpPr/>
          <p:nvPr/>
        </p:nvSpPr>
        <p:spPr>
          <a:xfrm>
            <a:off x="0" y="114984"/>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pic>
        <p:nvPicPr>
          <p:cNvPr id="185" name="Google Shape;185;p5"/>
          <p:cNvPicPr preferRelativeResize="0"/>
          <p:nvPr/>
        </p:nvPicPr>
        <p:blipFill rotWithShape="1">
          <a:blip r:embed="rId3">
            <a:alphaModFix/>
          </a:blip>
          <a:srcRect b="0" l="0" r="0" t="0"/>
          <a:stretch/>
        </p:blipFill>
        <p:spPr>
          <a:xfrm>
            <a:off x="5838825" y="1585912"/>
            <a:ext cx="5943600" cy="2733675"/>
          </a:xfrm>
          <a:prstGeom prst="rect">
            <a:avLst/>
          </a:prstGeom>
          <a:noFill/>
          <a:ln>
            <a:noFill/>
          </a:ln>
        </p:spPr>
      </p:pic>
      <p:sp>
        <p:nvSpPr>
          <p:cNvPr id="186" name="Google Shape;186;p5"/>
          <p:cNvSpPr txBox="1"/>
          <p:nvPr/>
        </p:nvSpPr>
        <p:spPr>
          <a:xfrm>
            <a:off x="6996113" y="4412731"/>
            <a:ext cx="4152900" cy="509691"/>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US" sz="1600">
                <a:solidFill>
                  <a:srgbClr val="000000"/>
                </a:solidFill>
                <a:latin typeface="Calibri"/>
                <a:ea typeface="Calibri"/>
                <a:cs typeface="Calibri"/>
                <a:sym typeface="Calibri"/>
              </a:rPr>
              <a:t>A whale shark, the largest species of fish.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lang="en-US" sz="900">
                <a:solidFill>
                  <a:srgbClr val="000000"/>
                </a:solidFill>
                <a:latin typeface="Calibri"/>
                <a:ea typeface="Calibri"/>
                <a:cs typeface="Calibri"/>
                <a:sym typeface="Calibri"/>
              </a:rPr>
              <a:t>Image from: </a:t>
            </a:r>
            <a:r>
              <a:rPr lang="en-US" sz="900" u="sng">
                <a:solidFill>
                  <a:srgbClr val="0000FF"/>
                </a:solidFill>
                <a:latin typeface="Calibri"/>
                <a:ea typeface="Calibri"/>
                <a:cs typeface="Calibri"/>
                <a:sym typeface="Calibri"/>
                <a:hlinkClick r:id="rId4">
                  <a:extLst>
                    <a:ext uri="{A12FA001-AC4F-418D-AE19-62706E023703}">
                      <ahyp:hlinkClr val="tx"/>
                    </a:ext>
                  </a:extLst>
                </a:hlinkClick>
              </a:rPr>
              <a:t>https://en.wikipedia.org/wiki/File:Whale_shark_Georgia_aquarium.jpg</a:t>
            </a:r>
            <a:endParaRPr sz="9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50"/>
          <p:cNvSpPr/>
          <p:nvPr/>
        </p:nvSpPr>
        <p:spPr>
          <a:xfrm>
            <a:off x="3599835" y="2967335"/>
            <a:ext cx="499232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chemeClr val="accent5"/>
                </a:solidFill>
                <a:latin typeface="Twentieth Century"/>
                <a:ea typeface="Twentieth Century"/>
                <a:cs typeface="Twentieth Century"/>
                <a:sym typeface="Twentieth Century"/>
              </a:rPr>
              <a:t>Self Study Game</a:t>
            </a:r>
            <a:endParaRPr/>
          </a:p>
        </p:txBody>
      </p:sp>
      <p:sp>
        <p:nvSpPr>
          <p:cNvPr id="589" name="Google Shape;589;p50"/>
          <p:cNvSpPr/>
          <p:nvPr/>
        </p:nvSpPr>
        <p:spPr>
          <a:xfrm>
            <a:off x="0" y="114984"/>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51"/>
          <p:cNvSpPr txBox="1"/>
          <p:nvPr/>
        </p:nvSpPr>
        <p:spPr>
          <a:xfrm>
            <a:off x="1362075" y="576648"/>
            <a:ext cx="10558075" cy="1042601"/>
          </a:xfrm>
          <a:prstGeom prst="rect">
            <a:avLst/>
          </a:prstGeom>
          <a:noFill/>
          <a:ln>
            <a:noFill/>
          </a:ln>
        </p:spPr>
        <p:txBody>
          <a:bodyPr anchorCtr="0" anchor="t" bIns="45700" lIns="91425" spcFirstLastPara="1" rIns="91425" wrap="square" tIns="45700">
            <a:normAutofit fontScale="97500" lnSpcReduction="100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CLICK ON THE LINK TO SEE THIS UNIT’S SELF STUDY PRACTICE</a:t>
            </a:r>
            <a:endParaRPr/>
          </a:p>
        </p:txBody>
      </p:sp>
      <p:sp>
        <p:nvSpPr>
          <p:cNvPr id="595" name="Google Shape;595;p51"/>
          <p:cNvSpPr/>
          <p:nvPr/>
        </p:nvSpPr>
        <p:spPr>
          <a:xfrm>
            <a:off x="10137872" y="-69684"/>
            <a:ext cx="209223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Self Study</a:t>
            </a:r>
            <a:endParaRPr/>
          </a:p>
        </p:txBody>
      </p:sp>
      <p:sp>
        <p:nvSpPr>
          <p:cNvPr id="596" name="Google Shape;596;p51"/>
          <p:cNvSpPr txBox="1"/>
          <p:nvPr/>
        </p:nvSpPr>
        <p:spPr>
          <a:xfrm>
            <a:off x="2783840" y="2458720"/>
            <a:ext cx="53238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rgbClr val="C00000"/>
                </a:solidFill>
                <a:latin typeface="Verdana"/>
                <a:ea typeface="Verdana"/>
                <a:cs typeface="Verdana"/>
                <a:sym typeface="Verdana"/>
                <a:hlinkClick r:id="rId3">
                  <a:extLst>
                    <a:ext uri="{A12FA001-AC4F-418D-AE19-62706E023703}">
                      <ahyp:hlinkClr val="tx"/>
                    </a:ext>
                  </a:extLst>
                </a:hlinkClick>
              </a:rPr>
              <a:t>Self Study Game- Quizziz</a:t>
            </a:r>
            <a:endParaRPr sz="1800">
              <a:solidFill>
                <a:srgbClr val="C00000"/>
              </a:solidFill>
              <a:latin typeface="Verdana"/>
              <a:ea typeface="Verdana"/>
              <a:cs typeface="Verdana"/>
              <a:sym typeface="Verdana"/>
            </a:endParaRPr>
          </a:p>
        </p:txBody>
      </p:sp>
      <p:sp>
        <p:nvSpPr>
          <p:cNvPr id="597" name="Google Shape;597;p51"/>
          <p:cNvSpPr/>
          <p:nvPr/>
        </p:nvSpPr>
        <p:spPr>
          <a:xfrm>
            <a:off x="0" y="114984"/>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52"/>
          <p:cNvSpPr/>
          <p:nvPr/>
        </p:nvSpPr>
        <p:spPr>
          <a:xfrm>
            <a:off x="4709210" y="591458"/>
            <a:ext cx="277358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chemeClr val="accent5"/>
                </a:solidFill>
                <a:latin typeface="Calibri"/>
                <a:ea typeface="Calibri"/>
                <a:cs typeface="Calibri"/>
                <a:sym typeface="Calibri"/>
              </a:rPr>
              <a:t>Post-Test</a:t>
            </a:r>
            <a:endParaRPr b="1" sz="5400">
              <a:solidFill>
                <a:srgbClr val="B4DBEC"/>
              </a:solidFill>
              <a:latin typeface="Calibri"/>
              <a:ea typeface="Calibri"/>
              <a:cs typeface="Calibri"/>
              <a:sym typeface="Calibri"/>
            </a:endParaRPr>
          </a:p>
        </p:txBody>
      </p:sp>
      <p:sp>
        <p:nvSpPr>
          <p:cNvPr id="603" name="Google Shape;603;p52"/>
          <p:cNvSpPr txBox="1"/>
          <p:nvPr/>
        </p:nvSpPr>
        <p:spPr>
          <a:xfrm>
            <a:off x="2783840" y="2458720"/>
            <a:ext cx="532384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u="sng">
                <a:solidFill>
                  <a:srgbClr val="C00000"/>
                </a:solidFill>
                <a:latin typeface="Verdana"/>
                <a:ea typeface="Verdana"/>
                <a:cs typeface="Verdana"/>
                <a:sym typeface="Verdana"/>
                <a:hlinkClick r:id="rId3">
                  <a:extLst>
                    <a:ext uri="{A12FA001-AC4F-418D-AE19-62706E023703}">
                      <ahyp:hlinkClr val="tx"/>
                    </a:ext>
                  </a:extLst>
                </a:hlinkClick>
              </a:rPr>
              <a:t>Google Assessment</a:t>
            </a:r>
            <a:endParaRPr sz="1800">
              <a:solidFill>
                <a:srgbClr val="C00000"/>
              </a:solidFill>
              <a:latin typeface="Verdana"/>
              <a:ea typeface="Verdana"/>
              <a:cs typeface="Verdana"/>
              <a:sym typeface="Verdana"/>
            </a:endParaRPr>
          </a:p>
        </p:txBody>
      </p:sp>
      <p:sp>
        <p:nvSpPr>
          <p:cNvPr id="604" name="Google Shape;604;p52"/>
          <p:cNvSpPr/>
          <p:nvPr/>
        </p:nvSpPr>
        <p:spPr>
          <a:xfrm>
            <a:off x="0" y="114984"/>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6"/>
          <p:cNvSpPr txBox="1"/>
          <p:nvPr/>
        </p:nvSpPr>
        <p:spPr>
          <a:xfrm>
            <a:off x="1762125" y="576649"/>
            <a:ext cx="10158025" cy="682370"/>
          </a:xfrm>
          <a:prstGeom prst="rect">
            <a:avLst/>
          </a:prstGeom>
          <a:noFill/>
          <a:ln>
            <a:noFill/>
          </a:ln>
        </p:spPr>
        <p:txBody>
          <a:bodyPr anchorCtr="0" anchor="t" bIns="45700" lIns="91425" spcFirstLastPara="1" rIns="91425" wrap="square" tIns="45700">
            <a:normAutofit fontScale="97500"/>
          </a:bodyPr>
          <a:lstStyle/>
          <a:p>
            <a:pPr indent="0" lvl="0" marL="0" marR="0" rtl="0" algn="l">
              <a:lnSpc>
                <a:spcPct val="90000"/>
              </a:lnSpc>
              <a:spcBef>
                <a:spcPts val="0"/>
              </a:spcBef>
              <a:spcAft>
                <a:spcPts val="0"/>
              </a:spcAft>
              <a:buClr>
                <a:schemeClr val="dk1"/>
              </a:buClr>
              <a:buSzPct val="100000"/>
              <a:buFont typeface="Calibri"/>
              <a:buNone/>
            </a:pPr>
            <a:r>
              <a:rPr lang="en-US" sz="3600" cap="none">
                <a:solidFill>
                  <a:schemeClr val="dk1"/>
                </a:solidFill>
                <a:latin typeface="Calibri"/>
                <a:ea typeface="Calibri"/>
                <a:cs typeface="Calibri"/>
                <a:sym typeface="Calibri"/>
              </a:rPr>
              <a:t>IS THERE OXYGEN IN WATER?</a:t>
            </a:r>
            <a:endParaRPr/>
          </a:p>
        </p:txBody>
      </p:sp>
      <p:sp>
        <p:nvSpPr>
          <p:cNvPr id="192" name="Google Shape;192;p6"/>
          <p:cNvSpPr/>
          <p:nvPr/>
        </p:nvSpPr>
        <p:spPr>
          <a:xfrm>
            <a:off x="9184593" y="-4945"/>
            <a:ext cx="258083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Introduction</a:t>
            </a:r>
            <a:endParaRPr/>
          </a:p>
        </p:txBody>
      </p:sp>
      <p:sp>
        <p:nvSpPr>
          <p:cNvPr id="193" name="Google Shape;193;p6"/>
          <p:cNvSpPr/>
          <p:nvPr/>
        </p:nvSpPr>
        <p:spPr>
          <a:xfrm>
            <a:off x="3228176" y="2648006"/>
            <a:ext cx="5735647" cy="1722395"/>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2000">
                <a:solidFill>
                  <a:srgbClr val="000000"/>
                </a:solidFill>
                <a:latin typeface="Calibri"/>
                <a:ea typeface="Calibri"/>
                <a:cs typeface="Calibri"/>
                <a:sym typeface="Calibri"/>
              </a:rPr>
              <a:t>Absolutely!  Living organisms in lakes, rivers, streams, and oceans require oxygen to survive!  Oxygen that is in the water is one of the most important factors in an aquatic environment. </a:t>
            </a:r>
            <a:endParaRPr sz="2000">
              <a:solidFill>
                <a:schemeClr val="dk1"/>
              </a:solidFill>
              <a:latin typeface="Calibri"/>
              <a:ea typeface="Calibri"/>
              <a:cs typeface="Calibri"/>
              <a:sym typeface="Calibri"/>
            </a:endParaRPr>
          </a:p>
          <a:p>
            <a:pPr indent="0" lvl="0" marL="0" marR="0" rtl="0" algn="l">
              <a:lnSpc>
                <a:spcPct val="107000"/>
              </a:lnSpc>
              <a:spcBef>
                <a:spcPts val="800"/>
              </a:spcBef>
              <a:spcAft>
                <a:spcPts val="0"/>
              </a:spcAft>
              <a:buNone/>
            </a:pPr>
            <a:r>
              <a:t/>
            </a:r>
            <a:endParaRPr sz="1400">
              <a:solidFill>
                <a:schemeClr val="dk1"/>
              </a:solidFill>
              <a:latin typeface="Verdana"/>
              <a:ea typeface="Verdana"/>
              <a:cs typeface="Verdana"/>
              <a:sym typeface="Verdana"/>
            </a:endParaRPr>
          </a:p>
        </p:txBody>
      </p:sp>
      <p:sp>
        <p:nvSpPr>
          <p:cNvPr id="194" name="Google Shape;194;p6"/>
          <p:cNvSpPr/>
          <p:nvPr/>
        </p:nvSpPr>
        <p:spPr>
          <a:xfrm>
            <a:off x="0" y="114984"/>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7"/>
          <p:cNvSpPr/>
          <p:nvPr/>
        </p:nvSpPr>
        <p:spPr>
          <a:xfrm>
            <a:off x="9184593" y="-4945"/>
            <a:ext cx="258083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chemeClr val="accent5"/>
                </a:solidFill>
                <a:latin typeface="Calibri"/>
                <a:ea typeface="Calibri"/>
                <a:cs typeface="Calibri"/>
                <a:sym typeface="Calibri"/>
              </a:rPr>
              <a:t>Introduction</a:t>
            </a:r>
            <a:endParaRPr/>
          </a:p>
        </p:txBody>
      </p:sp>
      <p:sp>
        <p:nvSpPr>
          <p:cNvPr id="200" name="Google Shape;200;p7"/>
          <p:cNvSpPr/>
          <p:nvPr/>
        </p:nvSpPr>
        <p:spPr>
          <a:xfrm>
            <a:off x="2957146" y="2736502"/>
            <a:ext cx="6277707"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000000"/>
                </a:solidFill>
                <a:latin typeface="Calibri"/>
                <a:ea typeface="Calibri"/>
                <a:cs typeface="Calibri"/>
                <a:sym typeface="Calibri"/>
              </a:rPr>
              <a:t> In this lesson, you will explore the concept of dissolved oxygen in water and discover how it can affect water quality.</a:t>
            </a:r>
            <a:r>
              <a:rPr lang="en-US" sz="2800">
                <a:solidFill>
                  <a:srgbClr val="000000"/>
                </a:solidFill>
                <a:latin typeface="Times New Roman"/>
                <a:ea typeface="Times New Roman"/>
                <a:cs typeface="Times New Roman"/>
                <a:sym typeface="Times New Roman"/>
              </a:rPr>
              <a:t> </a:t>
            </a:r>
            <a:endParaRPr sz="2800">
              <a:solidFill>
                <a:schemeClr val="dk1"/>
              </a:solidFill>
              <a:latin typeface="Verdana"/>
              <a:ea typeface="Verdana"/>
              <a:cs typeface="Verdana"/>
              <a:sym typeface="Verdana"/>
            </a:endParaRPr>
          </a:p>
        </p:txBody>
      </p:sp>
      <p:sp>
        <p:nvSpPr>
          <p:cNvPr id="201" name="Google Shape;201;p7"/>
          <p:cNvSpPr/>
          <p:nvPr/>
        </p:nvSpPr>
        <p:spPr>
          <a:xfrm>
            <a:off x="0" y="114984"/>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8"/>
          <p:cNvSpPr/>
          <p:nvPr/>
        </p:nvSpPr>
        <p:spPr>
          <a:xfrm>
            <a:off x="4499252" y="591458"/>
            <a:ext cx="3193502"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chemeClr val="accent5"/>
                </a:solidFill>
                <a:latin typeface="Calibri"/>
                <a:ea typeface="Calibri"/>
                <a:cs typeface="Calibri"/>
                <a:sym typeface="Calibri"/>
              </a:rPr>
              <a:t>Objectives</a:t>
            </a:r>
            <a:endParaRPr/>
          </a:p>
        </p:txBody>
      </p:sp>
      <p:sp>
        <p:nvSpPr>
          <p:cNvPr id="207" name="Google Shape;207;p8"/>
          <p:cNvSpPr/>
          <p:nvPr/>
        </p:nvSpPr>
        <p:spPr>
          <a:xfrm>
            <a:off x="3251355" y="2162622"/>
            <a:ext cx="5943807" cy="362472"/>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1800">
                <a:solidFill>
                  <a:schemeClr val="dk1"/>
                </a:solidFill>
                <a:latin typeface="Verdana"/>
                <a:ea typeface="Verdana"/>
                <a:cs typeface="Verdana"/>
                <a:sym typeface="Verdana"/>
              </a:rPr>
              <a:t>After completing this module, you will be able to:</a:t>
            </a:r>
            <a:endParaRPr sz="1600">
              <a:solidFill>
                <a:schemeClr val="dk1"/>
              </a:solidFill>
              <a:latin typeface="Verdana"/>
              <a:ea typeface="Verdana"/>
              <a:cs typeface="Verdana"/>
              <a:sym typeface="Verdana"/>
            </a:endParaRPr>
          </a:p>
        </p:txBody>
      </p:sp>
      <p:sp>
        <p:nvSpPr>
          <p:cNvPr id="208" name="Google Shape;208;p8"/>
          <p:cNvSpPr/>
          <p:nvPr/>
        </p:nvSpPr>
        <p:spPr>
          <a:xfrm>
            <a:off x="3251355" y="2525094"/>
            <a:ext cx="6096000" cy="305423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7000"/>
              </a:lnSpc>
              <a:spcBef>
                <a:spcPts val="0"/>
              </a:spcBef>
              <a:spcAft>
                <a:spcPts val="0"/>
              </a:spcAft>
              <a:buClr>
                <a:srgbClr val="000000"/>
              </a:buClr>
              <a:buSzPts val="1000"/>
              <a:buFont typeface="Noto Sans Symbols"/>
              <a:buChar char="∙"/>
            </a:pPr>
            <a:r>
              <a:rPr lang="en-US" sz="1800">
                <a:solidFill>
                  <a:srgbClr val="000000"/>
                </a:solidFill>
                <a:latin typeface="Calibri"/>
                <a:ea typeface="Calibri"/>
                <a:cs typeface="Calibri"/>
                <a:sym typeface="Calibri"/>
              </a:rPr>
              <a:t>Understand the importance of dissolved oxygen in measuring water quality in bodies of water.</a:t>
            </a:r>
            <a:endParaRPr/>
          </a:p>
          <a:p>
            <a:pPr indent="-342900" lvl="0" marL="342900" marR="0" rtl="0" algn="l">
              <a:lnSpc>
                <a:spcPct val="107000"/>
              </a:lnSpc>
              <a:spcBef>
                <a:spcPts val="800"/>
              </a:spcBef>
              <a:spcAft>
                <a:spcPts val="0"/>
              </a:spcAft>
              <a:buClr>
                <a:srgbClr val="000000"/>
              </a:buClr>
              <a:buSzPts val="1000"/>
              <a:buFont typeface="Noto Sans Symbols"/>
              <a:buChar char="∙"/>
            </a:pPr>
            <a:r>
              <a:rPr lang="en-US" sz="1800">
                <a:solidFill>
                  <a:srgbClr val="000000"/>
                </a:solidFill>
                <a:latin typeface="Calibri"/>
                <a:ea typeface="Calibri"/>
                <a:cs typeface="Calibri"/>
                <a:sym typeface="Calibri"/>
              </a:rPr>
              <a:t>Describe the factors that change the dissolved oxygen level in bodies of water.</a:t>
            </a:r>
            <a:endParaRPr/>
          </a:p>
          <a:p>
            <a:pPr indent="-342900" lvl="0" marL="342900" marR="0" rtl="0" algn="l">
              <a:lnSpc>
                <a:spcPct val="107000"/>
              </a:lnSpc>
              <a:spcBef>
                <a:spcPts val="800"/>
              </a:spcBef>
              <a:spcAft>
                <a:spcPts val="0"/>
              </a:spcAft>
              <a:buClr>
                <a:srgbClr val="000000"/>
              </a:buClr>
              <a:buSzPts val="1000"/>
              <a:buFont typeface="Noto Sans Symbols"/>
              <a:buChar char="∙"/>
            </a:pPr>
            <a:r>
              <a:rPr lang="en-US" sz="1800">
                <a:solidFill>
                  <a:srgbClr val="000000"/>
                </a:solidFill>
                <a:latin typeface="Calibri"/>
                <a:ea typeface="Calibri"/>
                <a:cs typeface="Calibri"/>
                <a:sym typeface="Calibri"/>
              </a:rPr>
              <a:t>Interpret dissolved oxygen data and understand how changes in dissolved oxygen affect the organisms living in the water.</a:t>
            </a:r>
            <a:endParaRPr/>
          </a:p>
          <a:p>
            <a:pPr indent="-342900" lvl="0" marL="342900" marR="0" rtl="0" algn="l">
              <a:lnSpc>
                <a:spcPct val="107000"/>
              </a:lnSpc>
              <a:spcBef>
                <a:spcPts val="800"/>
              </a:spcBef>
              <a:spcAft>
                <a:spcPts val="0"/>
              </a:spcAft>
              <a:buClr>
                <a:srgbClr val="000000"/>
              </a:buClr>
              <a:buSzPts val="1000"/>
              <a:buFont typeface="Noto Sans Symbols"/>
              <a:buChar char="∙"/>
            </a:pPr>
            <a:r>
              <a:rPr lang="en-US" sz="1800">
                <a:solidFill>
                  <a:srgbClr val="000000"/>
                </a:solidFill>
                <a:latin typeface="Calibri"/>
                <a:ea typeface="Calibri"/>
                <a:cs typeface="Calibri"/>
                <a:sym typeface="Calibri"/>
              </a:rPr>
              <a:t>Model the effect of human activity on the dissolved oxygen content of water.</a:t>
            </a:r>
            <a:endParaRPr/>
          </a:p>
        </p:txBody>
      </p:sp>
      <p:sp>
        <p:nvSpPr>
          <p:cNvPr id="209" name="Google Shape;209;p8"/>
          <p:cNvSpPr/>
          <p:nvPr/>
        </p:nvSpPr>
        <p:spPr>
          <a:xfrm>
            <a:off x="0" y="119747"/>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9"/>
          <p:cNvSpPr/>
          <p:nvPr/>
        </p:nvSpPr>
        <p:spPr>
          <a:xfrm>
            <a:off x="5035457" y="2967335"/>
            <a:ext cx="2121094"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a:solidFill>
                  <a:srgbClr val="B4DBEC"/>
                </a:solidFill>
                <a:latin typeface="Calibri"/>
                <a:ea typeface="Calibri"/>
                <a:cs typeface="Calibri"/>
                <a:sym typeface="Calibri"/>
              </a:rPr>
              <a:t>Lesson</a:t>
            </a:r>
            <a:endParaRPr/>
          </a:p>
        </p:txBody>
      </p:sp>
      <p:sp>
        <p:nvSpPr>
          <p:cNvPr id="215" name="Google Shape;215;p9"/>
          <p:cNvSpPr/>
          <p:nvPr/>
        </p:nvSpPr>
        <p:spPr>
          <a:xfrm>
            <a:off x="5035453" y="2967335"/>
            <a:ext cx="2121093"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5400" cap="none">
                <a:solidFill>
                  <a:schemeClr val="accent5"/>
                </a:solidFill>
                <a:latin typeface="Calibri"/>
                <a:ea typeface="Calibri"/>
                <a:cs typeface="Calibri"/>
                <a:sym typeface="Calibri"/>
              </a:rPr>
              <a:t>Lesson</a:t>
            </a:r>
            <a:endParaRPr b="1" sz="5400" cap="none">
              <a:solidFill>
                <a:schemeClr val="accent5"/>
              </a:solidFill>
              <a:latin typeface="Twentieth Century"/>
              <a:ea typeface="Twentieth Century"/>
              <a:cs typeface="Twentieth Century"/>
              <a:sym typeface="Twentieth Century"/>
            </a:endParaRPr>
          </a:p>
        </p:txBody>
      </p:sp>
      <p:sp>
        <p:nvSpPr>
          <p:cNvPr id="216" name="Google Shape;216;p9"/>
          <p:cNvSpPr/>
          <p:nvPr/>
        </p:nvSpPr>
        <p:spPr>
          <a:xfrm>
            <a:off x="0" y="114984"/>
            <a:ext cx="256788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cap="none">
                <a:solidFill>
                  <a:srgbClr val="FFFFFF"/>
                </a:solidFill>
                <a:latin typeface="Calibri"/>
                <a:ea typeface="Calibri"/>
                <a:cs typeface="Calibri"/>
                <a:sym typeface="Calibri"/>
              </a:rPr>
              <a:t>Measuring Oxygen</a:t>
            </a:r>
            <a:endParaRPr b="1" sz="2400" cap="none">
              <a:solidFill>
                <a:srgbClr val="FFFFFF"/>
              </a:solidFill>
              <a:latin typeface="Twentieth Century"/>
              <a:ea typeface="Twentieth Century"/>
              <a:cs typeface="Twentieth Century"/>
              <a:sym typeface="Twentieth Century"/>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roplet">
  <a:themeElements>
    <a:clrScheme name="Droplet">
      <a:dk1>
        <a:srgbClr val="000000"/>
      </a:dk1>
      <a:lt1>
        <a:srgbClr val="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2020-09-01T19:38:46Z</dcterms:created>
  <dc:creator>Sara Brown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0x010100882DF99F9DF7D64DBAF3E0514E35AAE6</vt:lpwstr>
  </property>
</Properties>
</file>