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Economica"/>
      <p:regular r:id="rId17"/>
      <p:bold r:id="rId18"/>
      <p:italic r:id="rId19"/>
      <p:boldItalic r:id="rId20"/>
    </p:embeddedFont>
    <p:embeddedFont>
      <p:font typeface="Open Sans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5" roundtripDataSignature="AMtx7miQpnnRruXMU1sRVXHS1QIH12vp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Economica-boldItalic.fntdata"/><Relationship Id="rId22" Type="http://schemas.openxmlformats.org/officeDocument/2006/relationships/font" Target="fonts/OpenSans-bold.fntdata"/><Relationship Id="rId21" Type="http://schemas.openxmlformats.org/officeDocument/2006/relationships/font" Target="fonts/OpenSans-regular.fntdata"/><Relationship Id="rId24" Type="http://schemas.openxmlformats.org/officeDocument/2006/relationships/font" Target="fonts/OpenSans-boldItalic.fntdata"/><Relationship Id="rId23" Type="http://schemas.openxmlformats.org/officeDocument/2006/relationships/font" Target="fonts/OpenSans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Economica-regular.fntdata"/><Relationship Id="rId16" Type="http://schemas.openxmlformats.org/officeDocument/2006/relationships/slide" Target="slides/slide11.xml"/><Relationship Id="rId19" Type="http://schemas.openxmlformats.org/officeDocument/2006/relationships/font" Target="fonts/Economica-italic.fntdata"/><Relationship Id="rId18" Type="http://schemas.openxmlformats.org/officeDocument/2006/relationships/font" Target="fonts/Economic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13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13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2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22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22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8" name="Google Shape;18;p1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" name="Google Shape;22;p15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" name="Google Shape;23;p15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9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3" name="Google Shape;43;p20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20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20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2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b="0" i="0" sz="42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 b="0" i="0" sz="1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5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>
            <p:ph type="ctrTitle"/>
          </p:nvPr>
        </p:nvSpPr>
        <p:spPr>
          <a:xfrm>
            <a:off x="2697670" y="1025650"/>
            <a:ext cx="3401630" cy="2565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Life Science </a:t>
            </a:r>
            <a:endParaRPr sz="41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100"/>
              <a:t>Water’s the Matter </a:t>
            </a:r>
            <a:br>
              <a:rPr lang="en" sz="4100"/>
            </a:br>
            <a:r>
              <a:rPr lang="en" sz="4100"/>
              <a:t>Measuring Temperature</a:t>
            </a:r>
            <a:endParaRPr sz="4100"/>
          </a:p>
        </p:txBody>
      </p:sp>
      <p:sp>
        <p:nvSpPr>
          <p:cNvPr id="63" name="Google Shape;63;p1"/>
          <p:cNvSpPr txBox="1"/>
          <p:nvPr>
            <p:ph idx="1" type="subTitle"/>
          </p:nvPr>
        </p:nvSpPr>
        <p:spPr>
          <a:xfrm>
            <a:off x="2871185" y="3484212"/>
            <a:ext cx="3054600" cy="70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Pre-Test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Which of the following charts best represents the relationship between the area of wetlands and the amount of dissolved oxygen present in a river fed by these wetlands?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0"/>
          <p:cNvSpPr txBox="1"/>
          <p:nvPr/>
        </p:nvSpPr>
        <p:spPr>
          <a:xfrm>
            <a:off x="519175" y="2670293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Chart 1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1" name="Google Shape;151;p10"/>
          <p:cNvSpPr txBox="1"/>
          <p:nvPr/>
        </p:nvSpPr>
        <p:spPr>
          <a:xfrm>
            <a:off x="519175" y="30238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Chart 2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2" name="Google Shape;152;p10"/>
          <p:cNvSpPr txBox="1"/>
          <p:nvPr/>
        </p:nvSpPr>
        <p:spPr>
          <a:xfrm>
            <a:off x="519175" y="3393867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Chart 3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3" name="Google Shape;153;p10"/>
          <p:cNvSpPr txBox="1"/>
          <p:nvPr/>
        </p:nvSpPr>
        <p:spPr>
          <a:xfrm>
            <a:off x="519175" y="3783836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Chart 4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54" name="Google Shape;154;p10"/>
          <p:cNvSpPr txBox="1"/>
          <p:nvPr/>
        </p:nvSpPr>
        <p:spPr>
          <a:xfrm>
            <a:off x="519175" y="416200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None of these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5" name="Google Shape;15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1455" y="1010600"/>
            <a:ext cx="618109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If the temperature is 32°F, what is the temperature in °C?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1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- 32°	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2" name="Google Shape;162;p11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0°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3" name="Google Shape;163;p11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1.8°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4" name="Google Shape;164;p11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32°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65" name="Google Shape;165;p11"/>
          <p:cNvSpPr txBox="1"/>
          <p:nvPr/>
        </p:nvSpPr>
        <p:spPr>
          <a:xfrm>
            <a:off x="519175" y="3937167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90°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Decreasing the temperature of the water will increase the _______________.</a:t>
            </a:r>
            <a:endParaRPr/>
          </a:p>
        </p:txBody>
      </p:sp>
      <p:sp>
        <p:nvSpPr>
          <p:cNvPr id="69" name="Google Shape;69;p2"/>
          <p:cNvSpPr txBox="1"/>
          <p:nvPr/>
        </p:nvSpPr>
        <p:spPr>
          <a:xfrm>
            <a:off x="519175" y="1484667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amount of oxygen dissolved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0" name="Google Shape;70;p2"/>
          <p:cNvSpPr txBox="1"/>
          <p:nvPr/>
        </p:nvSpPr>
        <p:spPr>
          <a:xfrm>
            <a:off x="519175" y="210923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rate of growth of organisms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1" name="Google Shape;71;p2"/>
          <p:cNvSpPr txBox="1"/>
          <p:nvPr/>
        </p:nvSpPr>
        <p:spPr>
          <a:xfrm>
            <a:off x="519175" y="273563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rate of photosynthesis of plants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2"/>
          <p:cNvSpPr txBox="1"/>
          <p:nvPr/>
        </p:nvSpPr>
        <p:spPr>
          <a:xfrm>
            <a:off x="519175" y="3250069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incidence of disease in the organisms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519175" y="3876469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level of toxicants in the water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An inverse relationship is best described as an association of factors where: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3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an increase in one factor causes an increase in another factor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an increase in one factor causes a decrease in another factor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a decrease in one factor causes a decrease in another factor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2" name="Google Shape;82;p3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changes in one factor do not change another factor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3" name="Google Shape;83;p3"/>
          <p:cNvSpPr txBox="1"/>
          <p:nvPr/>
        </p:nvSpPr>
        <p:spPr>
          <a:xfrm>
            <a:off x="519175" y="40168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changes in one factor have a variety of possible effects on another factor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Adding ___________to water will increase the amount of dissolved oxygen.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519175" y="1584198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plants	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heat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fish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2" name="Google Shape;92;p4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bacteria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3" name="Google Shape;93;p4"/>
          <p:cNvSpPr txBox="1"/>
          <p:nvPr/>
        </p:nvSpPr>
        <p:spPr>
          <a:xfrm>
            <a:off x="519175" y="416200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sunlight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In general, most aquatic organisms _________________.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are adapted to live in a broad range of temperatures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are unaffected by changes in temperature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survive within a narrow range of temperatures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519175" y="3233869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are intolerant to any variation of temperature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03" name="Google Shape;103;p5"/>
          <p:cNvSpPr txBox="1"/>
          <p:nvPr/>
        </p:nvSpPr>
        <p:spPr>
          <a:xfrm>
            <a:off x="519175" y="3703654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are not dependent upon temperature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Which of the following would increase the temperature of a river?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6"/>
          <p:cNvSpPr txBox="1"/>
          <p:nvPr/>
        </p:nvSpPr>
        <p:spPr>
          <a:xfrm>
            <a:off x="519175" y="1147225"/>
            <a:ext cx="7711500" cy="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planting trees along the banks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0" name="Google Shape;110;p6"/>
          <p:cNvSpPr txBox="1"/>
          <p:nvPr/>
        </p:nvSpPr>
        <p:spPr>
          <a:xfrm>
            <a:off x="519175" y="1708810"/>
            <a:ext cx="77115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increasing the surface runoff into the river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6"/>
          <p:cNvSpPr txBox="1"/>
          <p:nvPr/>
        </p:nvSpPr>
        <p:spPr>
          <a:xfrm>
            <a:off x="519175" y="2291691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decreasing the amount of waste water from a nearby electrical plant that enters the river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2" name="Google Shape;112;p6"/>
          <p:cNvSpPr txBox="1"/>
          <p:nvPr/>
        </p:nvSpPr>
        <p:spPr>
          <a:xfrm>
            <a:off x="519175" y="3015968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preventing erosion of the soil along the banks of the river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6"/>
          <p:cNvSpPr txBox="1"/>
          <p:nvPr/>
        </p:nvSpPr>
        <p:spPr>
          <a:xfrm>
            <a:off x="519175" y="3509991"/>
            <a:ext cx="7711500" cy="7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increasing the number of fish in the river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In general, fish that live in colder waters most likely have a _______________than fish that live in warmer water.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7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larger size	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0" name="Google Shape;120;p7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shorter life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1" name="Google Shape;121;p7"/>
          <p:cNvSpPr txBox="1"/>
          <p:nvPr/>
        </p:nvSpPr>
        <p:spPr>
          <a:xfrm>
            <a:off x="519175" y="2764083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greater amount of oxygen available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2" name="Google Shape;122;p7"/>
          <p:cNvSpPr txBox="1"/>
          <p:nvPr/>
        </p:nvSpPr>
        <p:spPr>
          <a:xfrm>
            <a:off x="519175" y="33904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greater amount of illness and disease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7"/>
          <p:cNvSpPr txBox="1"/>
          <p:nvPr/>
        </p:nvSpPr>
        <p:spPr>
          <a:xfrm>
            <a:off x="519175" y="4016796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greater impact on the temperature of the waters in which they live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Which of the following things are often increased in rivers by wetlands?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19175" y="1559900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bacteria	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519175" y="2137712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toxicants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1" name="Google Shape;131;p8"/>
          <p:cNvSpPr txBox="1"/>
          <p:nvPr/>
        </p:nvSpPr>
        <p:spPr>
          <a:xfrm>
            <a:off x="519175" y="2691479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lead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519175" y="3245246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oxygen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3" name="Google Shape;133;p8"/>
          <p:cNvSpPr txBox="1"/>
          <p:nvPr/>
        </p:nvSpPr>
        <p:spPr>
          <a:xfrm>
            <a:off x="519175" y="3871646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pollutants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2400">
                <a:highlight>
                  <a:srgbClr val="FFFFFF"/>
                </a:highlight>
              </a:rPr>
              <a:t>Which of the charts below best represents the relationship between water temperature and dissolved oxygen? 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9"/>
          <p:cNvSpPr txBox="1"/>
          <p:nvPr/>
        </p:nvSpPr>
        <p:spPr>
          <a:xfrm>
            <a:off x="519175" y="2670293"/>
            <a:ext cx="7711500" cy="5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A. Chart 1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0" name="Google Shape;140;p9"/>
          <p:cNvSpPr txBox="1"/>
          <p:nvPr/>
        </p:nvSpPr>
        <p:spPr>
          <a:xfrm>
            <a:off x="519175" y="302385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B. Chart 2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1" name="Google Shape;141;p9"/>
          <p:cNvSpPr txBox="1"/>
          <p:nvPr/>
        </p:nvSpPr>
        <p:spPr>
          <a:xfrm>
            <a:off x="519175" y="3393867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C. Chart 3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2" name="Google Shape;142;p9"/>
          <p:cNvSpPr txBox="1"/>
          <p:nvPr/>
        </p:nvSpPr>
        <p:spPr>
          <a:xfrm>
            <a:off x="519175" y="3783836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D. Chart 4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43" name="Google Shape;143;p9"/>
          <p:cNvSpPr txBox="1"/>
          <p:nvPr/>
        </p:nvSpPr>
        <p:spPr>
          <a:xfrm>
            <a:off x="519175" y="4162004"/>
            <a:ext cx="7711500" cy="6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E. None of these</a:t>
            </a:r>
            <a:endParaRPr b="0" i="0" sz="1800" u="none" cap="none" strike="noStrike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44" name="Google Shape;144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81455" y="1010600"/>
            <a:ext cx="618109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