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</p:sldIdLst>
  <p:sldSz cy="5143500" cx="9144000"/>
  <p:notesSz cx="6858000" cy="9144000"/>
  <p:embeddedFontLst>
    <p:embeddedFont>
      <p:font typeface="Economica"/>
      <p:regular r:id="rId13"/>
      <p:bold r:id="rId14"/>
      <p:italic r:id="rId15"/>
      <p:boldItalic r:id="rId16"/>
    </p:embeddedFont>
    <p:embeddedFont>
      <p:font typeface="Open Sans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penSans-boldItalic.fnt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font" Target="fonts/Economica-regular.fntdata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font" Target="fonts/Economica-italic.fntdata"/><Relationship Id="rId14" Type="http://schemas.openxmlformats.org/officeDocument/2006/relationships/font" Target="fonts/Economica-bold.fntdata"/><Relationship Id="rId17" Type="http://schemas.openxmlformats.org/officeDocument/2006/relationships/font" Target="fonts/OpenSans-regular.fntdata"/><Relationship Id="rId16" Type="http://schemas.openxmlformats.org/officeDocument/2006/relationships/font" Target="fonts/Economica-boldItalic.fntdata"/><Relationship Id="rId5" Type="http://schemas.openxmlformats.org/officeDocument/2006/relationships/slideMaster" Target="slideMasters/slideMaster2.xml"/><Relationship Id="rId19" Type="http://schemas.openxmlformats.org/officeDocument/2006/relationships/font" Target="fonts/OpenSans-italic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OpenSans-bold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bd19a9c020_2_5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gbd19a9c020_2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bd19a9c020_2_5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1" name="Google Shape;111;gbd19a9c020_2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bd19a9c020_2_6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" name="Google Shape;120;gbd19a9c020_2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bd19a9c020_2_7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bd19a9c020_2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bd19a9c020_2_8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gbd19a9c020_2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bd19a9c020_2_9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gbd19a9c020_2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/>
          <p:nvPr/>
        </p:nvSpPr>
        <p:spPr>
          <a:xfrm>
            <a:off x="2744013" y="756700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6" name="Google Shape;56;p14"/>
          <p:cNvSpPr/>
          <p:nvPr/>
        </p:nvSpPr>
        <p:spPr>
          <a:xfrm rot="10800000">
            <a:off x="5318350" y="32667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7" name="Google Shape;57;p14"/>
          <p:cNvSpPr txBox="1"/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5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/>
          <p:nvPr/>
        </p:nvSpPr>
        <p:spPr>
          <a:xfrm flipH="1">
            <a:off x="7595938" y="4602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7" name="Google Shape;67;p16"/>
          <p:cNvSpPr/>
          <p:nvPr/>
        </p:nvSpPr>
        <p:spPr>
          <a:xfrm flipH="1" rot="10800000">
            <a:off x="466425" y="35583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8" name="Google Shape;68;p16"/>
          <p:cNvSpPr txBox="1"/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7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" type="body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3" name="Google Shape;73;p17"/>
          <p:cNvSpPr txBox="1"/>
          <p:nvPr>
            <p:ph idx="2" type="body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4" name="Google Shape;7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8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80" name="Google Shape;80;p19"/>
          <p:cNvSpPr txBox="1"/>
          <p:nvPr>
            <p:ph idx="1" type="body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81" name="Google Shape;81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0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20"/>
          <p:cNvSpPr txBox="1"/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85" name="Google Shape;85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1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8" name="Google Shape;88;p2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9" name="Google Shape;89;p21"/>
          <p:cNvSpPr txBox="1"/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90" name="Google Shape;90;p21"/>
          <p:cNvSpPr txBox="1"/>
          <p:nvPr>
            <p:ph idx="1" type="subTitle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91" name="Google Shape;91;p21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92" name="Google Shape;92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2"/>
          <p:cNvSpPr txBox="1"/>
          <p:nvPr>
            <p:ph idx="1" type="body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/>
        </p:txBody>
      </p:sp>
      <p:sp>
        <p:nvSpPr>
          <p:cNvPr id="95" name="Google Shape;95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3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3"/>
          <p:cNvSpPr txBox="1"/>
          <p:nvPr>
            <p:ph hasCustomPrompt="1"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99" name="Google Shape;99;p23"/>
          <p:cNvSpPr txBox="1"/>
          <p:nvPr>
            <p:ph idx="1" type="body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00" name="Google Shape;100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luxe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5"/>
          <p:cNvSpPr txBox="1"/>
          <p:nvPr>
            <p:ph type="ctrTitle"/>
          </p:nvPr>
        </p:nvSpPr>
        <p:spPr>
          <a:xfrm>
            <a:off x="2697670" y="1025650"/>
            <a:ext cx="3401630" cy="2565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4100"/>
              <a:t>Life Science </a:t>
            </a:r>
            <a:endParaRPr sz="41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4100"/>
              <a:t>Water’s the Matter </a:t>
            </a:r>
            <a:br>
              <a:rPr lang="en" sz="4100"/>
            </a:br>
            <a:r>
              <a:rPr lang="en" sz="4100"/>
              <a:t>Measuring Nitrates</a:t>
            </a:r>
            <a:endParaRPr sz="4100"/>
          </a:p>
        </p:txBody>
      </p:sp>
      <p:sp>
        <p:nvSpPr>
          <p:cNvPr id="108" name="Google Shape;108;p25"/>
          <p:cNvSpPr txBox="1"/>
          <p:nvPr>
            <p:ph idx="1" type="subTitle"/>
          </p:nvPr>
        </p:nvSpPr>
        <p:spPr>
          <a:xfrm>
            <a:off x="3044700" y="3497580"/>
            <a:ext cx="3054600" cy="7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"/>
              <a:t>Post-Test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400">
                <a:highlight>
                  <a:srgbClr val="FFFFFF"/>
                </a:highlight>
              </a:rPr>
              <a:t>Nitrates exist in which form normally? </a:t>
            </a:r>
            <a:endParaRPr/>
          </a:p>
        </p:txBody>
      </p:sp>
      <p:sp>
        <p:nvSpPr>
          <p:cNvPr id="114" name="Google Shape;114;p26"/>
          <p:cNvSpPr txBox="1"/>
          <p:nvPr/>
        </p:nvSpPr>
        <p:spPr>
          <a:xfrm>
            <a:off x="519175" y="1484667"/>
            <a:ext cx="7711500" cy="5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Negative ions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5" name="Google Shape;115;p26"/>
          <p:cNvSpPr txBox="1"/>
          <p:nvPr/>
        </p:nvSpPr>
        <p:spPr>
          <a:xfrm>
            <a:off x="519175" y="2109232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Neutral molecule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6" name="Google Shape;116;p26"/>
          <p:cNvSpPr txBox="1"/>
          <p:nvPr/>
        </p:nvSpPr>
        <p:spPr>
          <a:xfrm>
            <a:off x="519175" y="2679650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Neutral atom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7" name="Google Shape;117;p26"/>
          <p:cNvSpPr txBox="1"/>
          <p:nvPr/>
        </p:nvSpPr>
        <p:spPr>
          <a:xfrm>
            <a:off x="519175" y="3306051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Positive ions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7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400">
                <a:highlight>
                  <a:srgbClr val="FFFFFF"/>
                </a:highlight>
              </a:rPr>
              <a:t>Fish excrete nitrates in the form of what compound? 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7"/>
          <p:cNvSpPr txBox="1"/>
          <p:nvPr/>
        </p:nvSpPr>
        <p:spPr>
          <a:xfrm>
            <a:off x="519175" y="1559900"/>
            <a:ext cx="7711500" cy="5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Pneumonia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4" name="Google Shape;124;p27"/>
          <p:cNvSpPr txBox="1"/>
          <p:nvPr/>
        </p:nvSpPr>
        <p:spPr>
          <a:xfrm>
            <a:off x="519175" y="2137712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Ammonia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5" name="Google Shape;125;p27"/>
          <p:cNvSpPr txBox="1"/>
          <p:nvPr/>
        </p:nvSpPr>
        <p:spPr>
          <a:xfrm>
            <a:off x="519175" y="2764083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Hydrogen hydroxide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6" name="Google Shape;126;p27"/>
          <p:cNvSpPr txBox="1"/>
          <p:nvPr/>
        </p:nvSpPr>
        <p:spPr>
          <a:xfrm>
            <a:off x="519175" y="3390454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Carbon dioxide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8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400">
                <a:highlight>
                  <a:srgbClr val="FFFFFF"/>
                </a:highlight>
              </a:rPr>
              <a:t>Excess nitrates in the water do NOT cause which of the following? 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28"/>
          <p:cNvSpPr txBox="1"/>
          <p:nvPr/>
        </p:nvSpPr>
        <p:spPr>
          <a:xfrm>
            <a:off x="519175" y="1559900"/>
            <a:ext cx="7711500" cy="5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Fish to grow more rapidly	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3" name="Google Shape;133;p28"/>
          <p:cNvSpPr txBox="1"/>
          <p:nvPr/>
        </p:nvSpPr>
        <p:spPr>
          <a:xfrm>
            <a:off x="519175" y="2137669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Algae to grow unchecked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4" name="Google Shape;134;p28"/>
          <p:cNvSpPr txBox="1"/>
          <p:nvPr/>
        </p:nvSpPr>
        <p:spPr>
          <a:xfrm>
            <a:off x="519175" y="2692601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Fish to be stressed and stop feeding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5" name="Google Shape;135;p28"/>
          <p:cNvSpPr txBox="1"/>
          <p:nvPr/>
        </p:nvSpPr>
        <p:spPr>
          <a:xfrm>
            <a:off x="519175" y="3318970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Unstable dissolved oxygen levels in the water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9"/>
          <p:cNvSpPr txBox="1"/>
          <p:nvPr>
            <p:ph type="title"/>
          </p:nvPr>
        </p:nvSpPr>
        <p:spPr>
          <a:xfrm>
            <a:off x="311700" y="575884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400">
                <a:highlight>
                  <a:srgbClr val="FFFFFF"/>
                </a:highlight>
              </a:rPr>
              <a:t>Assuming that there is an excess of nitrates in a body of water and algae grow unchecked across the surface of the water, what is the major effect that this will have on the water? 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29"/>
          <p:cNvSpPr txBox="1"/>
          <p:nvPr/>
        </p:nvSpPr>
        <p:spPr>
          <a:xfrm>
            <a:off x="519175" y="1559338"/>
            <a:ext cx="7711500" cy="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The algae will make the water clear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2" name="Google Shape;142;p29"/>
          <p:cNvSpPr txBox="1"/>
          <p:nvPr/>
        </p:nvSpPr>
        <p:spPr>
          <a:xfrm>
            <a:off x="519175" y="2086330"/>
            <a:ext cx="77115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The algae will turn the water purple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3" name="Google Shape;143;p29"/>
          <p:cNvSpPr txBox="1"/>
          <p:nvPr/>
        </p:nvSpPr>
        <p:spPr>
          <a:xfrm>
            <a:off x="519175" y="2668349"/>
            <a:ext cx="7711500" cy="71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The algae will block the sunlight from reaching down into the water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4" name="Google Shape;144;p29"/>
          <p:cNvSpPr txBox="1"/>
          <p:nvPr/>
        </p:nvSpPr>
        <p:spPr>
          <a:xfrm>
            <a:off x="519175" y="3328091"/>
            <a:ext cx="7711500" cy="71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The algae will increase the amount of sunlight that reaches the bottom of the water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0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400">
                <a:highlight>
                  <a:srgbClr val="FFFFFF"/>
                </a:highlight>
              </a:rPr>
              <a:t>What is the name of a disease that babies can get from drinking water containing large amounts of nitrates? 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30"/>
          <p:cNvSpPr txBox="1"/>
          <p:nvPr/>
        </p:nvSpPr>
        <p:spPr>
          <a:xfrm>
            <a:off x="519175" y="1427995"/>
            <a:ext cx="7711500" cy="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Lipid-baby syndrome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1" name="Google Shape;151;p30"/>
          <p:cNvSpPr txBox="1"/>
          <p:nvPr/>
        </p:nvSpPr>
        <p:spPr>
          <a:xfrm>
            <a:off x="519175" y="1989580"/>
            <a:ext cx="77115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Blue-baby syndrome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2" name="Google Shape;152;p30"/>
          <p:cNvSpPr txBox="1"/>
          <p:nvPr/>
        </p:nvSpPr>
        <p:spPr>
          <a:xfrm>
            <a:off x="519175" y="2572461"/>
            <a:ext cx="7711500" cy="71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Cry-baby syndrome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3" name="Google Shape;153;p30"/>
          <p:cNvSpPr txBox="1"/>
          <p:nvPr/>
        </p:nvSpPr>
        <p:spPr>
          <a:xfrm>
            <a:off x="519175" y="3140227"/>
            <a:ext cx="7711500" cy="71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Silver-baby syndrome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607D8B"/>
      </a:accent3>
      <a:accent4>
        <a:srgbClr val="78909C"/>
      </a:accent4>
      <a:accent5>
        <a:srgbClr val="57BB8A"/>
      </a:accent5>
      <a:accent6>
        <a:srgbClr val="DCE755"/>
      </a:accent6>
      <a:hlink>
        <a:srgbClr val="57BB8A"/>
      </a:hlink>
      <a:folHlink>
        <a:srgbClr val="57BB8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