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12192000"/>
  <p:notesSz cx="6858000" cy="9144000"/>
  <p:embeddedFontLst>
    <p:embeddedFont>
      <p:font typeface="Anton"/>
      <p:regular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8" roundtripDataSignature="AMtx7mgIyY0U44mQipSVt0gYXtdXjey7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A50F57-7D27-4CE0-96E4-8B323299FE58}">
  <a:tblStyle styleId="{4EA50F57-7D27-4CE0-96E4-8B323299FE5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F7F4"/>
          </a:solidFill>
        </a:fill>
      </a:tcStyle>
    </a:wholeTbl>
    <a:band1H>
      <a:tcTxStyle/>
      <a:tcStyle>
        <a:fill>
          <a:solidFill>
            <a:srgbClr val="D8EFE9"/>
          </a:solidFill>
        </a:fill>
      </a:tcStyle>
    </a:band1H>
    <a:band2H>
      <a:tcTxStyle/>
    </a:band2H>
    <a:band1V>
      <a:tcTxStyle/>
      <a:tcStyle>
        <a:fill>
          <a:solidFill>
            <a:srgbClr val="D8EFE9"/>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Anton-regular.fnt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58"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5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5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6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6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6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5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5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5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5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6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6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6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6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6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4" Type="http://schemas.openxmlformats.org/officeDocument/2006/relationships/slide" Target="/ppt/slides/slide50.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11.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image" Target="../media/image3.png"/><Relationship Id="rId14" Type="http://schemas.openxmlformats.org/officeDocument/2006/relationships/slide" Target="/ppt/slides/slide51.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12.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hyperlink" Target="https://visualsonline.cancer.gov/details.cfm?imageid=4604" TargetMode="External"/><Relationship Id="rId14" Type="http://schemas.openxmlformats.org/officeDocument/2006/relationships/image" Target="../media/image11.jpg"/><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13.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hyperlink" Target="https://www.niddk.nih.gov/health-information/digestive-diseases/digestive-system-how-it-works" TargetMode="External"/><Relationship Id="rId14" Type="http://schemas.openxmlformats.org/officeDocument/2006/relationships/image" Target="../media/image20.jpg"/><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14.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4" Type="http://schemas.openxmlformats.org/officeDocument/2006/relationships/image" Target="../media/image4.png"/><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15.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image" Target="../media/image8.png"/><Relationship Id="rId14" Type="http://schemas.openxmlformats.org/officeDocument/2006/relationships/slide" Target="/ppt/slides/slide49.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16.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hyperlink" Target="https://www.niddk.nih.gov/health-information/kidney-disease/kidneys-how-they-work" TargetMode="External"/><Relationship Id="rId14" Type="http://schemas.openxmlformats.org/officeDocument/2006/relationships/image" Target="../media/image13.jpg"/><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17.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4" Type="http://schemas.openxmlformats.org/officeDocument/2006/relationships/image" Target="../media/image12.jpg"/><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18.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hyperlink" Target="https://www.niddk.nih.gov/health-information/kidney-disease/kidneys-how-they-work" TargetMode="External"/><Relationship Id="rId14" Type="http://schemas.openxmlformats.org/officeDocument/2006/relationships/image" Target="../media/image18.jpg"/><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19.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20.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image" Target="../media/image7.png"/><Relationship Id="rId14" Type="http://schemas.openxmlformats.org/officeDocument/2006/relationships/slide" Target="/ppt/slides/slide49.xml"/><Relationship Id="rId16" Type="http://schemas.openxmlformats.org/officeDocument/2006/relationships/hyperlink" Target="https://www.health.harvard.edu/blog/kidney-stones-are-on-the-rise-201602129133" TargetMode="Externa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21.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slide" Target="/ppt/slides/slide50.xml"/><Relationship Id="rId14" Type="http://schemas.openxmlformats.org/officeDocument/2006/relationships/image" Target="../media/image9.jpg"/><Relationship Id="rId17" Type="http://schemas.openxmlformats.org/officeDocument/2006/relationships/slide" Target="/ppt/slides/slide51.xml"/><Relationship Id="rId16" Type="http://schemas.openxmlformats.org/officeDocument/2006/relationships/slide" Target="/ppt/slides/slide51.xml"/><Relationship Id="rId5" Type="http://schemas.openxmlformats.org/officeDocument/2006/relationships/slide" Target="/ppt/slides/slide7.xml"/><Relationship Id="rId19" Type="http://schemas.openxmlformats.org/officeDocument/2006/relationships/hyperlink" Target="https://medlineplus.gov/urinalysis.html" TargetMode="External"/><Relationship Id="rId6" Type="http://schemas.openxmlformats.org/officeDocument/2006/relationships/slide" Target="/ppt/slides/slide9.xml"/><Relationship Id="rId18" Type="http://schemas.openxmlformats.org/officeDocument/2006/relationships/slide" Target="/ppt/slides/slide49.xml"/><Relationship Id="rId7" Type="http://schemas.openxmlformats.org/officeDocument/2006/relationships/slide" Target="/ppt/slides/slide19.xml"/><Relationship Id="rId8" Type="http://schemas.openxmlformats.org/officeDocument/2006/relationships/slide" Target="/ppt/slides/slide27.xml"/></Relationships>
</file>

<file path=ppt/slides/_rels/slide22.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23.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slide" Target="/ppt/slides/slide49.xml"/><Relationship Id="rId14" Type="http://schemas.openxmlformats.org/officeDocument/2006/relationships/slide" Target="/ppt/slides/slide51.xml"/><Relationship Id="rId17" Type="http://schemas.openxmlformats.org/officeDocument/2006/relationships/hyperlink" Target="https://www.health.harvard.edu/blog/what-causes-kidney-stones-and-what-to-do-2019051716656" TargetMode="External"/><Relationship Id="rId16" Type="http://schemas.openxmlformats.org/officeDocument/2006/relationships/image" Target="../media/image19.jpg"/><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24.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hyperlink" Target="https://www.ncbi.nlm.nih.gov/books/NBK66030/" TargetMode="External"/><Relationship Id="rId14" Type="http://schemas.openxmlformats.org/officeDocument/2006/relationships/image" Target="../media/image10.jpg"/><Relationship Id="rId17" Type="http://schemas.openxmlformats.org/officeDocument/2006/relationships/slide" Target="/ppt/slides/slide50.xml"/><Relationship Id="rId16" Type="http://schemas.openxmlformats.org/officeDocument/2006/relationships/slide" Target="/ppt/slides/slide51.xml"/><Relationship Id="rId5" Type="http://schemas.openxmlformats.org/officeDocument/2006/relationships/slide" Target="/ppt/slides/slide7.xml"/><Relationship Id="rId6" Type="http://schemas.openxmlformats.org/officeDocument/2006/relationships/slide" Target="/ppt/slides/slide9.xml"/><Relationship Id="rId18" Type="http://schemas.openxmlformats.org/officeDocument/2006/relationships/slide" Target="/ppt/slides/slide50.xml"/><Relationship Id="rId7" Type="http://schemas.openxmlformats.org/officeDocument/2006/relationships/slide" Target="/ppt/slides/slide19.xml"/><Relationship Id="rId8" Type="http://schemas.openxmlformats.org/officeDocument/2006/relationships/slide" Target="/ppt/slides/slide27.xml"/></Relationships>
</file>

<file path=ppt/slides/_rels/slide25.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26.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slide" Target="/ppt/slides/slide50.xml"/><Relationship Id="rId14" Type="http://schemas.openxmlformats.org/officeDocument/2006/relationships/slide" Target="/ppt/slides/slide49.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27.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4" Type="http://schemas.openxmlformats.org/officeDocument/2006/relationships/image" Target="../media/image6.png"/><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28.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4" Type="http://schemas.openxmlformats.org/officeDocument/2006/relationships/image" Target="../media/image16.jpg"/><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29.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3.xml.rels><?xml version="1.0" encoding="UTF-8" standalone="yes"?><Relationships xmlns="http://schemas.openxmlformats.org/package/2006/relationships"><Relationship Id="rId11" Type="http://schemas.openxmlformats.org/officeDocument/2006/relationships/slide" Target="/ppt/slides/slide44.xml"/><Relationship Id="rId10" Type="http://schemas.openxmlformats.org/officeDocument/2006/relationships/slide" Target="/ppt/slides/slide33.xml"/><Relationship Id="rId13" Type="http://schemas.openxmlformats.org/officeDocument/2006/relationships/slide" Target="/ppt/slides/slide48.xml"/><Relationship Id="rId12" Type="http://schemas.openxmlformats.org/officeDocument/2006/relationships/slide" Target="/ppt/slides/slide46.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docs.google.com/forms/d/e/1FAIpQLSebRsCRy-rnhOPwyOjZFx2g1D720PaBWYnSqQpO7cr51_jzkA/viewform?usp=sf_link" TargetMode="External"/><Relationship Id="rId4" Type="http://schemas.openxmlformats.org/officeDocument/2006/relationships/slide" Target="/ppt/slides/slide3.xml"/><Relationship Id="rId9" Type="http://schemas.openxmlformats.org/officeDocument/2006/relationships/slide" Target="/ppt/slides/slide27.xml"/><Relationship Id="rId14" Type="http://schemas.openxmlformats.org/officeDocument/2006/relationships/slide" Target="/ppt/slides/slide4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9.xml"/><Relationship Id="rId8" Type="http://schemas.openxmlformats.org/officeDocument/2006/relationships/slide" Target="/ppt/slides/slide19.xml"/></Relationships>
</file>

<file path=ppt/slides/_rels/slide30.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4" Type="http://schemas.openxmlformats.org/officeDocument/2006/relationships/image" Target="../media/image5.gif"/><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31.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32.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4" Type="http://schemas.openxmlformats.org/officeDocument/2006/relationships/hyperlink" Target="http://www.claude-bernard.co.uk/page20.htm" TargetMode="Externa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33.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34.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35.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image" Target="../media/image17.jpg"/><Relationship Id="rId14" Type="http://schemas.openxmlformats.org/officeDocument/2006/relationships/slide" Target="/ppt/slides/slide49.xml"/><Relationship Id="rId16" Type="http://schemas.openxmlformats.org/officeDocument/2006/relationships/hyperlink" Target="https://www.niddk.nih.gov/health-information/liver-disease/cirrhosis/definition-facts" TargetMode="Externa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36.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4" Type="http://schemas.openxmlformats.org/officeDocument/2006/relationships/hyperlink" Target="https://www.niaaa.nih.gov/alcohols-effects-body" TargetMode="Externa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37.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4" Type="http://schemas.openxmlformats.org/officeDocument/2006/relationships/hyperlink" Target="https://www.cdc.gov/hepatitis/index.htm" TargetMode="Externa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38.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4" Type="http://schemas.openxmlformats.org/officeDocument/2006/relationships/image" Target="../media/image15.jpg"/><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39.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hyperlink" Target="https://www.epa.gov/lead" TargetMode="External"/><Relationship Id="rId14" Type="http://schemas.openxmlformats.org/officeDocument/2006/relationships/hyperlink" Target="https://toxtown.nlm.nih.gov/chemicals-and-contaminants/lead" TargetMode="Externa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4.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40.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hyperlink" Target="https://www.niehs.nih.gov/health/topics/agents/mercury/index.cfm" TargetMode="External"/><Relationship Id="rId14" Type="http://schemas.openxmlformats.org/officeDocument/2006/relationships/image" Target="../media/image21.jpg"/><Relationship Id="rId16" Type="http://schemas.openxmlformats.org/officeDocument/2006/relationships/hyperlink" Target="https://www.who.int/news-room/fact-sheets/detail/mercury-and-health" TargetMode="Externa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41.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hyperlink" Target="https://www.cdc.gov/biomonitoring/Cadmium_FactSheet.html" TargetMode="External"/><Relationship Id="rId14" Type="http://schemas.openxmlformats.org/officeDocument/2006/relationships/image" Target="../media/image24.jpg"/><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42.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hyperlink" Target="https://www.niehs.nih.gov/health/topics/agents/hex-chromium/index.cfm" TargetMode="External"/><Relationship Id="rId14" Type="http://schemas.openxmlformats.org/officeDocument/2006/relationships/image" Target="../media/image22.png"/><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43.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hyperlink" Target="https://nccih.nih.gov/health/antioxidants/introduction.htm#science" TargetMode="External"/><Relationship Id="rId14" Type="http://schemas.openxmlformats.org/officeDocument/2006/relationships/image" Target="../media/image23.jpg"/><Relationship Id="rId17" Type="http://schemas.openxmlformats.org/officeDocument/2006/relationships/hyperlink" Target="https://medlineplus.gov/antioxidants.html" TargetMode="External"/><Relationship Id="rId16" Type="http://schemas.openxmlformats.org/officeDocument/2006/relationships/hyperlink" Target="https://www.webmd.com/beauty/features/myth-vs-reality-on-anti-aging-vitamins#1" TargetMode="External"/><Relationship Id="rId5" Type="http://schemas.openxmlformats.org/officeDocument/2006/relationships/slide" Target="/ppt/slides/slide7.xml"/><Relationship Id="rId6" Type="http://schemas.openxmlformats.org/officeDocument/2006/relationships/slide" Target="/ppt/slides/slide9.xml"/><Relationship Id="rId18" Type="http://schemas.openxmlformats.org/officeDocument/2006/relationships/hyperlink" Target="https://www.cancer.gov/about-cancer/causes-prevention/risk/diet/antioxidants-fact-sheet" TargetMode="External"/><Relationship Id="rId7" Type="http://schemas.openxmlformats.org/officeDocument/2006/relationships/slide" Target="/ppt/slides/slide19.xml"/><Relationship Id="rId8" Type="http://schemas.openxmlformats.org/officeDocument/2006/relationships/slide" Target="/ppt/slides/slide27.xml"/></Relationships>
</file>

<file path=ppt/slides/_rels/slide44.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45.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hyperlink" Target="https://docs.google.com/document/d/19ln1cj-SzuFG_8aDdS1TaOTy80WurUNb2kwWH6xxMHA/edit?usp=sharing" TargetMode="External"/><Relationship Id="rId14" Type="http://schemas.openxmlformats.org/officeDocument/2006/relationships/hyperlink" Target="https://docs.google.com/document/d/1hgqug1v0IFrgmvf_Olz3Non5rvu8AGOL1l_eVu3pf1A/edit?usp=sharing" TargetMode="Externa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46.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47.xml.rels><?xml version="1.0" encoding="UTF-8" standalone="yes"?><Relationships xmlns="http://schemas.openxmlformats.org/package/2006/relationships"><Relationship Id="rId11" Type="http://schemas.openxmlformats.org/officeDocument/2006/relationships/slide" Target="/ppt/slides/slide44.xml"/><Relationship Id="rId10" Type="http://schemas.openxmlformats.org/officeDocument/2006/relationships/slide" Target="/ppt/slides/slide33.xml"/><Relationship Id="rId13" Type="http://schemas.openxmlformats.org/officeDocument/2006/relationships/slide" Target="/ppt/slides/slide48.xml"/><Relationship Id="rId12" Type="http://schemas.openxmlformats.org/officeDocument/2006/relationships/slide" Target="/ppt/slides/slide46.xml"/><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s://quizizz.com/admin/quiz/5ddd76e18a52ad001dbf92ad" TargetMode="External"/><Relationship Id="rId4" Type="http://schemas.openxmlformats.org/officeDocument/2006/relationships/slide" Target="/ppt/slides/slide3.xml"/><Relationship Id="rId9" Type="http://schemas.openxmlformats.org/officeDocument/2006/relationships/slide" Target="/ppt/slides/slide27.xml"/><Relationship Id="rId14" Type="http://schemas.openxmlformats.org/officeDocument/2006/relationships/slide" Target="/ppt/slides/slide4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9.xml"/><Relationship Id="rId8" Type="http://schemas.openxmlformats.org/officeDocument/2006/relationships/slide" Target="/ppt/slides/slide19.xml"/></Relationships>
</file>

<file path=ppt/slides/_rels/slide48.xml.rels><?xml version="1.0" encoding="UTF-8" standalone="yes"?><Relationships xmlns="http://schemas.openxmlformats.org/package/2006/relationships"><Relationship Id="rId11" Type="http://schemas.openxmlformats.org/officeDocument/2006/relationships/slide" Target="/ppt/slides/slide44.xml"/><Relationship Id="rId10" Type="http://schemas.openxmlformats.org/officeDocument/2006/relationships/slide" Target="/ppt/slides/slide33.xml"/><Relationship Id="rId13" Type="http://schemas.openxmlformats.org/officeDocument/2006/relationships/slide" Target="/ppt/slides/slide48.xml"/><Relationship Id="rId12" Type="http://schemas.openxmlformats.org/officeDocument/2006/relationships/slide" Target="/ppt/slides/slide46.xml"/><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s://docs.google.com/forms/d/e/1FAIpQLSfTWrYZTyEwCSnLiLA9q-g4WZsU5QhlN0gODGXCeAttIrl-hg/viewform?usp=sf_link" TargetMode="External"/><Relationship Id="rId4" Type="http://schemas.openxmlformats.org/officeDocument/2006/relationships/slide" Target="/ppt/slides/slide3.xml"/><Relationship Id="rId9" Type="http://schemas.openxmlformats.org/officeDocument/2006/relationships/slide" Target="/ppt/slides/slide27.xml"/><Relationship Id="rId14" Type="http://schemas.openxmlformats.org/officeDocument/2006/relationships/slide" Target="/ppt/slides/slide49.xml"/><Relationship Id="rId5" Type="http://schemas.openxmlformats.org/officeDocument/2006/relationships/slide" Target="/ppt/slides/slide4.xml"/><Relationship Id="rId6" Type="http://schemas.openxmlformats.org/officeDocument/2006/relationships/slide" Target="/ppt/slides/slide7.xml"/><Relationship Id="rId7" Type="http://schemas.openxmlformats.org/officeDocument/2006/relationships/slide" Target="/ppt/slides/slide9.xml"/><Relationship Id="rId8" Type="http://schemas.openxmlformats.org/officeDocument/2006/relationships/slide" Target="/ppt/slides/slide19.xml"/></Relationships>
</file>

<file path=ppt/slides/_rels/slide49.xml.rels><?xml version="1.0" encoding="UTF-8" standalone="yes"?><Relationships xmlns="http://schemas.openxmlformats.org/package/2006/relationships"><Relationship Id="rId20" Type="http://schemas.openxmlformats.org/officeDocument/2006/relationships/slide" Target="/ppt/slides/slide26.xml"/><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slide" Target="/ppt/slides/slide21.xml"/><Relationship Id="rId14" Type="http://schemas.openxmlformats.org/officeDocument/2006/relationships/slide" Target="/ppt/slides/slide5.xml"/><Relationship Id="rId17" Type="http://schemas.openxmlformats.org/officeDocument/2006/relationships/slide" Target="/ppt/slides/slide20.xml"/><Relationship Id="rId16" Type="http://schemas.openxmlformats.org/officeDocument/2006/relationships/slide" Target="/ppt/slides/slide35.xml"/><Relationship Id="rId5" Type="http://schemas.openxmlformats.org/officeDocument/2006/relationships/slide" Target="/ppt/slides/slide7.xml"/><Relationship Id="rId19" Type="http://schemas.openxmlformats.org/officeDocument/2006/relationships/slide" Target="/ppt/slides/slide15.xml"/><Relationship Id="rId6" Type="http://schemas.openxmlformats.org/officeDocument/2006/relationships/slide" Target="/ppt/slides/slide9.xml"/><Relationship Id="rId18" Type="http://schemas.openxmlformats.org/officeDocument/2006/relationships/slide" Target="/ppt/slides/slide23.xml"/><Relationship Id="rId7" Type="http://schemas.openxmlformats.org/officeDocument/2006/relationships/slide" Target="/ppt/slides/slide19.xml"/><Relationship Id="rId8" Type="http://schemas.openxmlformats.org/officeDocument/2006/relationships/slide" Target="/ppt/slides/slide27.xml"/></Relationships>
</file>

<file path=ppt/slides/_rels/slide5.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slide" Target="/ppt/slides/slide49.xml"/><Relationship Id="rId14" Type="http://schemas.openxmlformats.org/officeDocument/2006/relationships/slide" Target="/ppt/slides/slide51.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50.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slide" Target="/ppt/slides/slide21.xml"/><Relationship Id="rId14" Type="http://schemas.openxmlformats.org/officeDocument/2006/relationships/slide" Target="/ppt/slides/slide24.xml"/><Relationship Id="rId17" Type="http://schemas.openxmlformats.org/officeDocument/2006/relationships/slide" Target="/ppt/slides/slide10.xml"/><Relationship Id="rId16" Type="http://schemas.openxmlformats.org/officeDocument/2006/relationships/slide" Target="/ppt/slides/slide24.xml"/><Relationship Id="rId5" Type="http://schemas.openxmlformats.org/officeDocument/2006/relationships/slide" Target="/ppt/slides/slide7.xml"/><Relationship Id="rId6" Type="http://schemas.openxmlformats.org/officeDocument/2006/relationships/slide" Target="/ppt/slides/slide9.xml"/><Relationship Id="rId18" Type="http://schemas.openxmlformats.org/officeDocument/2006/relationships/slide" Target="/ppt/slides/slide26.xml"/><Relationship Id="rId7" Type="http://schemas.openxmlformats.org/officeDocument/2006/relationships/slide" Target="/ppt/slides/slide19.xml"/><Relationship Id="rId8" Type="http://schemas.openxmlformats.org/officeDocument/2006/relationships/slide" Target="/ppt/slides/slide27.xml"/></Relationships>
</file>

<file path=ppt/slides/_rels/slide51.xml.rels><?xml version="1.0" encoding="UTF-8" standalone="yes"?><Relationships xmlns="http://schemas.openxmlformats.org/package/2006/relationships"><Relationship Id="rId20" Type="http://schemas.openxmlformats.org/officeDocument/2006/relationships/slide" Target="/ppt/slides/slide21.xml"/><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slide" Target="/ppt/slides/slide23.xml"/><Relationship Id="rId14" Type="http://schemas.openxmlformats.org/officeDocument/2006/relationships/slide" Target="/ppt/slides/slide24.xml"/><Relationship Id="rId17" Type="http://schemas.openxmlformats.org/officeDocument/2006/relationships/slide" Target="/ppt/slides/slide11.xml"/><Relationship Id="rId16" Type="http://schemas.openxmlformats.org/officeDocument/2006/relationships/slide" Target="/ppt/slides/slide5.xml"/><Relationship Id="rId5" Type="http://schemas.openxmlformats.org/officeDocument/2006/relationships/slide" Target="/ppt/slides/slide7.xml"/><Relationship Id="rId19" Type="http://schemas.openxmlformats.org/officeDocument/2006/relationships/hyperlink" Target="https://agrilifeextension.tamu.edu/library/water/drinking-water-problems-nitrates/" TargetMode="External"/><Relationship Id="rId6" Type="http://schemas.openxmlformats.org/officeDocument/2006/relationships/slide" Target="/ppt/slides/slide9.xml"/><Relationship Id="rId18" Type="http://schemas.openxmlformats.org/officeDocument/2006/relationships/slide" Target="/ppt/slides/slide21.xml"/><Relationship Id="rId7" Type="http://schemas.openxmlformats.org/officeDocument/2006/relationships/slide" Target="/ppt/slides/slide19.xml"/><Relationship Id="rId8" Type="http://schemas.openxmlformats.org/officeDocument/2006/relationships/slide" Target="/ppt/slides/slide27.xml"/></Relationships>
</file>

<file path=ppt/slides/_rels/slide6.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7.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8.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15" Type="http://schemas.openxmlformats.org/officeDocument/2006/relationships/image" Target="../media/image2.png"/><Relationship Id="rId14" Type="http://schemas.openxmlformats.org/officeDocument/2006/relationships/image" Target="../media/image14.jpg"/><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_rels/slide9.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44.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33.xml"/><Relationship Id="rId5" Type="http://schemas.openxmlformats.org/officeDocument/2006/relationships/slide" Target="/ppt/slides/slide7.xml"/><Relationship Id="rId6" Type="http://schemas.openxmlformats.org/officeDocument/2006/relationships/slide" Target="/ppt/slides/slide9.xml"/><Relationship Id="rId7" Type="http://schemas.openxmlformats.org/officeDocument/2006/relationships/slide" Target="/ppt/slides/slide19.xml"/><Relationship Id="rId8" Type="http://schemas.openxmlformats.org/officeDocument/2006/relationships/slide" Target="/ppt/slides/slide2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2608911" y="978737"/>
            <a:ext cx="635274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7200" u="none" cap="none" strike="noStrike">
                <a:solidFill>
                  <a:schemeClr val="accent3"/>
                </a:solidFill>
                <a:latin typeface="Calibri"/>
                <a:ea typeface="Calibri"/>
                <a:cs typeface="Calibri"/>
                <a:sym typeface="Calibri"/>
              </a:rPr>
              <a:t>Organ Systems</a:t>
            </a:r>
            <a:endParaRPr/>
          </a:p>
        </p:txBody>
      </p:sp>
      <p:sp>
        <p:nvSpPr>
          <p:cNvPr id="85" name="Google Shape;85;p1"/>
          <p:cNvSpPr/>
          <p:nvPr/>
        </p:nvSpPr>
        <p:spPr>
          <a:xfrm>
            <a:off x="4349539" y="2736516"/>
            <a:ext cx="287149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FFFFFF"/>
                </a:solidFill>
                <a:latin typeface="Calibri"/>
                <a:ea typeface="Calibri"/>
                <a:cs typeface="Calibri"/>
                <a:sym typeface="Calibri"/>
              </a:rPr>
              <a:t>Detoxification</a:t>
            </a:r>
            <a:endParaRPr b="1" i="0" sz="36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0"/>
          <p:cNvSpPr/>
          <p:nvPr/>
        </p:nvSpPr>
        <p:spPr>
          <a:xfrm>
            <a:off x="1285528" y="193005"/>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164" name="Google Shape;164;p10"/>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165" name="Google Shape;165;p10"/>
          <p:cNvSpPr txBox="1"/>
          <p:nvPr/>
        </p:nvSpPr>
        <p:spPr>
          <a:xfrm>
            <a:off x="1588526" y="674476"/>
            <a:ext cx="1059484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What do we do with these toxins?</a:t>
            </a:r>
            <a:endParaRPr/>
          </a:p>
        </p:txBody>
      </p:sp>
      <p:graphicFrame>
        <p:nvGraphicFramePr>
          <p:cNvPr id="166" name="Google Shape;166;p10"/>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167" name="Google Shape;167;p10"/>
          <p:cNvSpPr/>
          <p:nvPr/>
        </p:nvSpPr>
        <p:spPr>
          <a:xfrm>
            <a:off x="3352800" y="1671279"/>
            <a:ext cx="5502442"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So how does the body work to detoxify the chemicals it is exposed to? Much of that depends on which chemicals they are and where they come from. Many products of bodily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metabolism</a:t>
            </a:r>
            <a:r>
              <a:rPr lang="en-US" sz="1600">
                <a:solidFill>
                  <a:srgbClr val="000000"/>
                </a:solidFill>
                <a:latin typeface="Verdana"/>
                <a:ea typeface="Verdana"/>
                <a:cs typeface="Verdana"/>
                <a:sym typeface="Verdana"/>
              </a:rPr>
              <a:t> are waste products that the body either does not need or cannot use. The body may even be damaged by some of metabolism's products. Thus, mechanisms exist to rid the body of these damaging chemicals. In addition, many chemicals in our environment are damaging to the body, and such products need to be eliminated or destroyed.</a:t>
            </a:r>
            <a:endParaRPr sz="1600">
              <a:solidFill>
                <a:schemeClr val="dk1"/>
              </a:solidFill>
              <a:latin typeface="Verdana"/>
              <a:ea typeface="Verdana"/>
              <a:cs typeface="Verdana"/>
              <a:sym typeface="Verdana"/>
            </a:endParaRPr>
          </a:p>
        </p:txBody>
      </p:sp>
      <p:sp>
        <p:nvSpPr>
          <p:cNvPr id="168" name="Google Shape;168;p10"/>
          <p:cNvSpPr/>
          <p:nvPr/>
        </p:nvSpPr>
        <p:spPr>
          <a:xfrm>
            <a:off x="3352801" y="4472046"/>
            <a:ext cx="5502442" cy="59599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Three organ systems act in indirect ways to detoxify…</a:t>
            </a:r>
            <a:endParaRPr sz="1600">
              <a:solidFill>
                <a:schemeClr val="dk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p:nvPr/>
        </p:nvSpPr>
        <p:spPr>
          <a:xfrm>
            <a:off x="1285528" y="193005"/>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174" name="Google Shape;174;p11"/>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175" name="Google Shape;175;p11"/>
          <p:cNvSpPr txBox="1"/>
          <p:nvPr/>
        </p:nvSpPr>
        <p:spPr>
          <a:xfrm>
            <a:off x="1588526" y="674476"/>
            <a:ext cx="1059484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What do we do with these toxins? Cont’d</a:t>
            </a:r>
            <a:endParaRPr/>
          </a:p>
        </p:txBody>
      </p:sp>
      <p:graphicFrame>
        <p:nvGraphicFramePr>
          <p:cNvPr id="176" name="Google Shape;176;p11"/>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177" name="Google Shape;177;p11"/>
          <p:cNvSpPr/>
          <p:nvPr/>
        </p:nvSpPr>
        <p:spPr>
          <a:xfrm>
            <a:off x="2881562" y="1588886"/>
            <a:ext cx="4106779" cy="402110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000000"/>
              </a:buClr>
              <a:buSzPts val="1600"/>
              <a:buFont typeface="Calibri"/>
              <a:buAutoNum type="arabicPeriod"/>
            </a:pPr>
            <a:r>
              <a:rPr b="1" lang="en-US" sz="1600">
                <a:solidFill>
                  <a:srgbClr val="000000"/>
                </a:solidFill>
                <a:latin typeface="Verdana"/>
                <a:ea typeface="Verdana"/>
                <a:cs typeface="Verdana"/>
                <a:sym typeface="Verdana"/>
              </a:rPr>
              <a:t>Respiratory System</a:t>
            </a:r>
            <a:r>
              <a:rPr lang="en-US" sz="1600">
                <a:solidFill>
                  <a:srgbClr val="000000"/>
                </a:solidFill>
                <a:latin typeface="Verdana"/>
                <a:ea typeface="Verdana"/>
                <a:cs typeface="Verdana"/>
                <a:sym typeface="Verdana"/>
              </a:rPr>
              <a:t>- the lungs remove toxic gases and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volatile</a:t>
            </a:r>
            <a:r>
              <a:rPr lang="en-US" sz="1600">
                <a:solidFill>
                  <a:srgbClr val="000000"/>
                </a:solidFill>
                <a:latin typeface="Verdana"/>
                <a:ea typeface="Verdana"/>
                <a:cs typeface="Verdana"/>
                <a:sym typeface="Verdana"/>
              </a:rPr>
              <a:t> chemicals that can be breathed out of the body. An example is the chemical acetaldehyde, which is created when the liver destroys alcohol. Acetaldehyde is what you smell on the breath of a person who has drunk a lot of alcohol. This gas would be lethal if it were not removed from the blood by way of the lungs. Gas anesthetics are eliminated from the body mostly by way of the lungs.</a:t>
            </a:r>
            <a:endParaRPr sz="1600">
              <a:solidFill>
                <a:schemeClr val="dk1"/>
              </a:solidFill>
              <a:latin typeface="Verdana"/>
              <a:ea typeface="Verdana"/>
              <a:cs typeface="Verdana"/>
              <a:sym typeface="Verdana"/>
            </a:endParaRPr>
          </a:p>
        </p:txBody>
      </p:sp>
      <p:pic>
        <p:nvPicPr>
          <p:cNvPr descr="Lungs diagram detailed.svg" id="178" name="Google Shape;178;p11"/>
          <p:cNvPicPr preferRelativeResize="0"/>
          <p:nvPr/>
        </p:nvPicPr>
        <p:blipFill rotWithShape="1">
          <a:blip r:embed="rId15">
            <a:alphaModFix/>
          </a:blip>
          <a:srcRect b="0" l="0" r="0" t="0"/>
          <a:stretch/>
        </p:blipFill>
        <p:spPr>
          <a:xfrm>
            <a:off x="7108658" y="1677118"/>
            <a:ext cx="2514600" cy="3215005"/>
          </a:xfrm>
          <a:prstGeom prst="rect">
            <a:avLst/>
          </a:prstGeom>
          <a:noFill/>
          <a:ln>
            <a:noFill/>
          </a:ln>
        </p:spPr>
      </p:pic>
      <p:sp>
        <p:nvSpPr>
          <p:cNvPr id="179" name="Google Shape;179;p11"/>
          <p:cNvSpPr/>
          <p:nvPr/>
        </p:nvSpPr>
        <p:spPr>
          <a:xfrm>
            <a:off x="7108658" y="4886978"/>
            <a:ext cx="2514601" cy="90749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By Patrick J. Lynch, medical illustrator - Patrick J. Lynch, medical illustrator, CC BY 2.5, https://commons.wikimedia.org/w/index.php?curid=1496626</a:t>
            </a:r>
            <a:endParaRPr sz="1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p:nvPr/>
        </p:nvSpPr>
        <p:spPr>
          <a:xfrm>
            <a:off x="1285528" y="193005"/>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185" name="Google Shape;185;p12"/>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186" name="Google Shape;186;p12"/>
          <p:cNvSpPr txBox="1"/>
          <p:nvPr/>
        </p:nvSpPr>
        <p:spPr>
          <a:xfrm>
            <a:off x="1588526" y="674476"/>
            <a:ext cx="1059484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What do we do with these toxins? Cont’d</a:t>
            </a:r>
            <a:endParaRPr/>
          </a:p>
        </p:txBody>
      </p:sp>
      <p:graphicFrame>
        <p:nvGraphicFramePr>
          <p:cNvPr id="187" name="Google Shape;187;p12"/>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188" name="Google Shape;188;p12"/>
          <p:cNvSpPr/>
          <p:nvPr/>
        </p:nvSpPr>
        <p:spPr>
          <a:xfrm>
            <a:off x="2093495" y="1639196"/>
            <a:ext cx="4002505" cy="323069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000000"/>
              </a:buClr>
              <a:buSzPts val="1600"/>
              <a:buFont typeface="Calibri"/>
              <a:buAutoNum type="arabicPeriod" startAt="2"/>
            </a:pPr>
            <a:r>
              <a:rPr b="1" lang="en-US" sz="1600">
                <a:solidFill>
                  <a:srgbClr val="000000"/>
                </a:solidFill>
                <a:latin typeface="Verdana"/>
                <a:ea typeface="Verdana"/>
                <a:cs typeface="Verdana"/>
                <a:sym typeface="Verdana"/>
              </a:rPr>
              <a:t>Integumentary System</a:t>
            </a:r>
            <a:r>
              <a:rPr lang="en-US" sz="1600">
                <a:solidFill>
                  <a:srgbClr val="000000"/>
                </a:solidFill>
                <a:latin typeface="Verdana"/>
                <a:ea typeface="Verdana"/>
                <a:cs typeface="Verdana"/>
                <a:sym typeface="Verdana"/>
              </a:rPr>
              <a:t>- Some toxins can dissolve in sweat and be removed from the body through the skin. It is a common belief that stimulating sweat with intense exercise or heat will help clean the body of toxins. But there is not much medical evidence that this is practical. Excess sweating can cause loss of water, which may be more hazardous than the toxins.</a:t>
            </a:r>
            <a:endParaRPr sz="1600">
              <a:solidFill>
                <a:schemeClr val="dk1"/>
              </a:solidFill>
              <a:latin typeface="Verdana"/>
              <a:ea typeface="Verdana"/>
              <a:cs typeface="Verdana"/>
              <a:sym typeface="Verdana"/>
            </a:endParaRPr>
          </a:p>
        </p:txBody>
      </p:sp>
      <p:pic>
        <p:nvPicPr>
          <p:cNvPr id="189" name="Google Shape;189;p12"/>
          <p:cNvPicPr preferRelativeResize="0"/>
          <p:nvPr/>
        </p:nvPicPr>
        <p:blipFill rotWithShape="1">
          <a:blip r:embed="rId14">
            <a:alphaModFix/>
          </a:blip>
          <a:srcRect b="0" l="0" r="0" t="0"/>
          <a:stretch/>
        </p:blipFill>
        <p:spPr>
          <a:xfrm>
            <a:off x="6472990" y="1639196"/>
            <a:ext cx="3458812" cy="321393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90" name="Google Shape;190;p12"/>
          <p:cNvSpPr/>
          <p:nvPr/>
        </p:nvSpPr>
        <p:spPr>
          <a:xfrm>
            <a:off x="6472990" y="4853132"/>
            <a:ext cx="3458812" cy="73988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The Skin</a:t>
            </a:r>
            <a:endParaRPr sz="1000">
              <a:solidFill>
                <a:schemeClr val="dk1"/>
              </a:solidFill>
              <a:latin typeface="Times New Roman"/>
              <a:ea typeface="Times New Roman"/>
              <a:cs typeface="Times New Roman"/>
              <a:sym typeface="Times New Roman"/>
            </a:endParaRPr>
          </a:p>
          <a:p>
            <a:pPr indent="0" lvl="0" marL="0" marR="0" rtl="0" algn="ctr">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Image Credit: </a:t>
            </a:r>
            <a:r>
              <a:rPr lang="en-US" sz="1000" u="sng">
                <a:solidFill>
                  <a:schemeClr val="dk1"/>
                </a:solidFill>
                <a:latin typeface="Times New Roman"/>
                <a:ea typeface="Times New Roman"/>
                <a:cs typeface="Times New Roman"/>
                <a:sym typeface="Times New Roman"/>
                <a:hlinkClick r:id="rId15">
                  <a:extLst>
                    <a:ext uri="{A12FA001-AC4F-418D-AE19-62706E023703}">
                      <ahyp:hlinkClr val="tx"/>
                    </a:ext>
                  </a:extLst>
                </a:hlinkClick>
              </a:rPr>
              <a:t>https://visualsonline.cancer.gov/details.cfm?imageid=4604</a:t>
            </a:r>
            <a:endParaRPr sz="1000">
              <a:solidFill>
                <a:schemeClr val="dk1"/>
              </a:solidFill>
              <a:latin typeface="Times New Roman"/>
              <a:ea typeface="Times New Roman"/>
              <a:cs typeface="Times New Roman"/>
              <a:sym typeface="Times New Roman"/>
            </a:endParaRPr>
          </a:p>
          <a:p>
            <a:pPr indent="0" lvl="0" marL="0" marR="0" rtl="0" algn="ctr">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Creator Don Bliss</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3"/>
          <p:cNvSpPr/>
          <p:nvPr/>
        </p:nvSpPr>
        <p:spPr>
          <a:xfrm>
            <a:off x="1285528" y="193005"/>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196" name="Google Shape;196;p13"/>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197" name="Google Shape;197;p13"/>
          <p:cNvSpPr txBox="1"/>
          <p:nvPr/>
        </p:nvSpPr>
        <p:spPr>
          <a:xfrm>
            <a:off x="1588526" y="674476"/>
            <a:ext cx="1059484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What do we do with these toxins? Cont’d</a:t>
            </a:r>
            <a:endParaRPr/>
          </a:p>
        </p:txBody>
      </p:sp>
      <p:graphicFrame>
        <p:nvGraphicFramePr>
          <p:cNvPr id="198" name="Google Shape;198;p13"/>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199" name="Google Shape;199;p13"/>
          <p:cNvSpPr/>
          <p:nvPr/>
        </p:nvSpPr>
        <p:spPr>
          <a:xfrm>
            <a:off x="2438400" y="1895257"/>
            <a:ext cx="3657600" cy="24402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000000"/>
              </a:buClr>
              <a:buSzPts val="1600"/>
              <a:buFont typeface="Calibri"/>
              <a:buAutoNum type="arabicPeriod" startAt="3"/>
            </a:pPr>
            <a:r>
              <a:rPr b="1" lang="en-US" sz="1600">
                <a:solidFill>
                  <a:srgbClr val="000000"/>
                </a:solidFill>
                <a:latin typeface="Verdana"/>
                <a:ea typeface="Verdana"/>
                <a:cs typeface="Verdana"/>
                <a:sym typeface="Verdana"/>
              </a:rPr>
              <a:t>Digestive System </a:t>
            </a:r>
            <a:r>
              <a:rPr lang="en-US" sz="1600">
                <a:solidFill>
                  <a:srgbClr val="000000"/>
                </a:solidFill>
                <a:latin typeface="Verdana"/>
                <a:ea typeface="Verdana"/>
                <a:cs typeface="Verdana"/>
                <a:sym typeface="Verdana"/>
              </a:rPr>
              <a:t>- toxins that are taken in by eating or drinking can be eliminated in the feces. This is particularly true in the case of "food poisoning," where the body defends itself by vomiting and diarrhea in order to remove the toxins quickly.</a:t>
            </a:r>
            <a:endParaRPr sz="1600">
              <a:solidFill>
                <a:schemeClr val="dk1"/>
              </a:solidFill>
              <a:latin typeface="Verdana"/>
              <a:ea typeface="Verdana"/>
              <a:cs typeface="Verdana"/>
              <a:sym typeface="Verdana"/>
            </a:endParaRPr>
          </a:p>
        </p:txBody>
      </p:sp>
      <p:pic>
        <p:nvPicPr>
          <p:cNvPr descr="Human model showing the digestive system, which includes the mouth, salivary glands, esophagus, stomach, liver, gallbladder, pancreas, large and small intestines, appendix, rectum, and anus." id="200" name="Google Shape;200;p13"/>
          <p:cNvPicPr preferRelativeResize="0"/>
          <p:nvPr/>
        </p:nvPicPr>
        <p:blipFill rotWithShape="1">
          <a:blip r:embed="rId14">
            <a:alphaModFix/>
          </a:blip>
          <a:srcRect b="0" l="0" r="0" t="0"/>
          <a:stretch/>
        </p:blipFill>
        <p:spPr>
          <a:xfrm>
            <a:off x="6885950" y="1434814"/>
            <a:ext cx="2776220" cy="32766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01" name="Google Shape;201;p13"/>
          <p:cNvSpPr/>
          <p:nvPr/>
        </p:nvSpPr>
        <p:spPr>
          <a:xfrm>
            <a:off x="7084595" y="4798747"/>
            <a:ext cx="2514601" cy="249684"/>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chemeClr val="dk1"/>
                </a:solidFill>
                <a:latin typeface="Times New Roman"/>
                <a:ea typeface="Times New Roman"/>
                <a:cs typeface="Times New Roman"/>
                <a:sym typeface="Times New Roman"/>
              </a:rPr>
              <a:t>Source: </a:t>
            </a:r>
            <a:r>
              <a:rPr lang="en-US" sz="1000" u="sng">
                <a:solidFill>
                  <a:schemeClr val="dk1"/>
                </a:solidFill>
                <a:latin typeface="Times New Roman"/>
                <a:ea typeface="Times New Roman"/>
                <a:cs typeface="Times New Roman"/>
                <a:sym typeface="Times New Roman"/>
                <a:hlinkClick r:id="rId15">
                  <a:extLst>
                    <a:ext uri="{A12FA001-AC4F-418D-AE19-62706E023703}">
                      <ahyp:hlinkClr val="tx"/>
                    </a:ext>
                  </a:extLst>
                </a:hlinkClick>
              </a:rPr>
              <a:t>NIH NIDDK</a:t>
            </a:r>
            <a:endParaRPr sz="1000">
              <a:solidFill>
                <a:schemeClr val="dk1"/>
              </a:solidFill>
              <a:latin typeface="Times New Roman"/>
              <a:ea typeface="Times New Roman"/>
              <a:cs typeface="Times New Roman"/>
              <a:sym typeface="Times New Roman"/>
            </a:endParaRPr>
          </a:p>
        </p:txBody>
      </p:sp>
      <p:sp>
        <p:nvSpPr>
          <p:cNvPr id="202" name="Google Shape;202;p13"/>
          <p:cNvSpPr/>
          <p:nvPr/>
        </p:nvSpPr>
        <p:spPr>
          <a:xfrm>
            <a:off x="2438400" y="5260194"/>
            <a:ext cx="733124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There are two very vital organs that have a direct role in detoxification. In fact, detoxification is the main reason we have these organs. Let’s talk about the liver and the kidneys.</a:t>
            </a:r>
            <a:endParaRPr sz="1600">
              <a:solidFill>
                <a:schemeClr val="dk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p:nvPr/>
        </p:nvSpPr>
        <p:spPr>
          <a:xfrm>
            <a:off x="1285528" y="193005"/>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208" name="Google Shape;208;p14"/>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209" name="Google Shape;209;p14"/>
          <p:cNvSpPr txBox="1"/>
          <p:nvPr/>
        </p:nvSpPr>
        <p:spPr>
          <a:xfrm>
            <a:off x="1588526" y="674476"/>
            <a:ext cx="1059484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Liver</a:t>
            </a:r>
            <a:endParaRPr/>
          </a:p>
        </p:txBody>
      </p:sp>
      <p:graphicFrame>
        <p:nvGraphicFramePr>
          <p:cNvPr id="210" name="Google Shape;210;p14"/>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211" name="Google Shape;211;p14"/>
          <p:cNvSpPr/>
          <p:nvPr/>
        </p:nvSpPr>
        <p:spPr>
          <a:xfrm>
            <a:off x="1588525" y="1259251"/>
            <a:ext cx="37289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15E50"/>
                </a:solidFill>
                <a:latin typeface="Verdana"/>
                <a:ea typeface="Verdana"/>
                <a:cs typeface="Verdana"/>
                <a:sym typeface="Verdana"/>
              </a:rPr>
              <a:t>Cell Operations of the Liver</a:t>
            </a:r>
            <a:endParaRPr sz="1800">
              <a:solidFill>
                <a:srgbClr val="215E50"/>
              </a:solidFill>
              <a:latin typeface="Verdana"/>
              <a:ea typeface="Verdana"/>
              <a:cs typeface="Verdana"/>
              <a:sym typeface="Verdana"/>
            </a:endParaRPr>
          </a:p>
        </p:txBody>
      </p:sp>
      <p:sp>
        <p:nvSpPr>
          <p:cNvPr id="212" name="Google Shape;212;p14"/>
          <p:cNvSpPr/>
          <p:nvPr/>
        </p:nvSpPr>
        <p:spPr>
          <a:xfrm>
            <a:off x="1588523" y="1628583"/>
            <a:ext cx="9087497" cy="1569660"/>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1600" u="none" cap="none" strike="noStrike">
                <a:solidFill>
                  <a:srgbClr val="000000"/>
                </a:solidFill>
                <a:latin typeface="Verdana"/>
                <a:ea typeface="Verdana"/>
                <a:cs typeface="Verdana"/>
                <a:sym typeface="Verdana"/>
              </a:rPr>
              <a:t>All substances that are absorbed in the digestive tract enter the veins that drain the gut and are carried in this venous blood to the liver. Think of the liver as the gatekeeper between the intestines and the general blood circulation. This is one of the few cases where venous blood comes INTO an organ. Because you have been told that the liver detoxifies chemicals, do you see why the liver gets its input of blood from the blood that drains from the gut?</a:t>
            </a:r>
            <a:endParaRPr b="0" i="0" sz="1600" u="none" cap="none" strike="noStrike">
              <a:solidFill>
                <a:schemeClr val="dk1"/>
              </a:solidFill>
              <a:latin typeface="Verdana"/>
              <a:ea typeface="Verdana"/>
              <a:cs typeface="Verdana"/>
              <a:sym typeface="Verdana"/>
            </a:endParaRPr>
          </a:p>
        </p:txBody>
      </p:sp>
      <p:pic>
        <p:nvPicPr>
          <p:cNvPr id="213" name="Google Shape;213;p14"/>
          <p:cNvPicPr preferRelativeResize="0"/>
          <p:nvPr/>
        </p:nvPicPr>
        <p:blipFill rotWithShape="1">
          <a:blip r:embed="rId14">
            <a:alphaModFix/>
          </a:blip>
          <a:srcRect b="0" l="0" r="0" t="0"/>
          <a:stretch/>
        </p:blipFill>
        <p:spPr>
          <a:xfrm>
            <a:off x="7283215" y="3338151"/>
            <a:ext cx="3392805" cy="252095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14" name="Google Shape;214;p14"/>
          <p:cNvSpPr txBox="1"/>
          <p:nvPr/>
        </p:nvSpPr>
        <p:spPr>
          <a:xfrm>
            <a:off x="7283215" y="5868910"/>
            <a:ext cx="362551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Liver. Image. Encyclopedia Britannica. https://www.britannica.com/science/liver#/media/1/344579/149103</a:t>
            </a:r>
            <a:endParaRPr/>
          </a:p>
        </p:txBody>
      </p:sp>
      <p:sp>
        <p:nvSpPr>
          <p:cNvPr id="215" name="Google Shape;215;p14"/>
          <p:cNvSpPr/>
          <p:nvPr/>
        </p:nvSpPr>
        <p:spPr>
          <a:xfrm>
            <a:off x="1588523" y="3198243"/>
            <a:ext cx="5694692" cy="2800767"/>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1600" u="none" cap="none" strike="noStrike">
                <a:solidFill>
                  <a:srgbClr val="000000"/>
                </a:solidFill>
                <a:latin typeface="Verdana"/>
                <a:ea typeface="Verdana"/>
                <a:cs typeface="Verdana"/>
                <a:sym typeface="Verdana"/>
              </a:rPr>
              <a:t>The liver detoxifies numerous toxins. It also destroys drugs, such as alcohol, nicotine, and prescription medicines, because these things are not normal to the body. Some medicines have the bad side effect of damaging liver cells. It is like a war between liver cells and the medicine, because the liver is programmed to destroy foreign chemicals and cannot know that medicines are supposed to be good for the body nor know which medicines may damage the liver cells in the process of destroying the drug.</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5"/>
          <p:cNvSpPr/>
          <p:nvPr/>
        </p:nvSpPr>
        <p:spPr>
          <a:xfrm>
            <a:off x="1285528" y="193005"/>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221" name="Google Shape;221;p15"/>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222" name="Google Shape;222;p15"/>
          <p:cNvSpPr txBox="1"/>
          <p:nvPr/>
        </p:nvSpPr>
        <p:spPr>
          <a:xfrm>
            <a:off x="1588526" y="674476"/>
            <a:ext cx="1059484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Liver Cont’d</a:t>
            </a:r>
            <a:endParaRPr/>
          </a:p>
        </p:txBody>
      </p:sp>
      <p:graphicFrame>
        <p:nvGraphicFramePr>
          <p:cNvPr id="223" name="Google Shape;223;p15"/>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224" name="Google Shape;224;p15"/>
          <p:cNvSpPr/>
          <p:nvPr/>
        </p:nvSpPr>
        <p:spPr>
          <a:xfrm>
            <a:off x="2173704" y="1259251"/>
            <a:ext cx="8510337" cy="164987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How do you suppose any organ could specialize to detoxify? The liver takes a two-step approach. If we examine the liver under a microscope, we see rows of liver cells with small spaces in between that act as a filter to remove dead cells, microorganisms, and chemicals as the blood flows slowly through the liver. This filter includes Kupffer cells that engulf ("eat") the sludge that is left trapped in the filter.</a:t>
            </a:r>
            <a:endParaRPr sz="1600">
              <a:solidFill>
                <a:schemeClr val="dk1"/>
              </a:solidFill>
              <a:latin typeface="Verdana"/>
              <a:ea typeface="Verdana"/>
              <a:cs typeface="Verdana"/>
              <a:sym typeface="Verdana"/>
            </a:endParaRPr>
          </a:p>
        </p:txBody>
      </p:sp>
      <p:sp>
        <p:nvSpPr>
          <p:cNvPr id="225" name="Google Shape;225;p15"/>
          <p:cNvSpPr/>
          <p:nvPr/>
        </p:nvSpPr>
        <p:spPr>
          <a:xfrm>
            <a:off x="2173704" y="2909126"/>
            <a:ext cx="6096000" cy="375763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Once inside the Kupffer cells, the sludge must be broken down. This is where the two steps take place. Step one includes an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enzyme</a:t>
            </a:r>
            <a:r>
              <a:rPr lang="en-US" sz="1600">
                <a:solidFill>
                  <a:srgbClr val="000000"/>
                </a:solidFill>
                <a:latin typeface="Verdana"/>
                <a:ea typeface="Verdana"/>
                <a:cs typeface="Verdana"/>
                <a:sym typeface="Verdana"/>
              </a:rPr>
              <a:t>, cytochrome p-450, to detoxify the damaging chemicals. This means that the harmful chemical gets broken down into smaller parts that are not harmful to the body. Step two of detoxification is when the Kupffer cells add materials to the chemical to be broken down, and this new chemical is not harmful to the body. This addition of materials to a harmful substance is called conjugation. Once steps one and two have been performed, the sludge is ready to be added back to the regular blood stream as waste, and it never harms the body. We have a wonderful, life-saving detoxification plant.</a:t>
            </a:r>
            <a:endParaRPr sz="1600">
              <a:solidFill>
                <a:schemeClr val="dk1"/>
              </a:solidFill>
              <a:latin typeface="Verdana"/>
              <a:ea typeface="Verdana"/>
              <a:cs typeface="Verdana"/>
              <a:sym typeface="Verdana"/>
            </a:endParaRPr>
          </a:p>
        </p:txBody>
      </p:sp>
      <p:pic>
        <p:nvPicPr>
          <p:cNvPr id="226" name="Google Shape;226;p15"/>
          <p:cNvPicPr preferRelativeResize="0"/>
          <p:nvPr/>
        </p:nvPicPr>
        <p:blipFill rotWithShape="1">
          <a:blip r:embed="rId15">
            <a:alphaModFix/>
          </a:blip>
          <a:srcRect b="14747" l="23574" r="13319" t="9161"/>
          <a:stretch/>
        </p:blipFill>
        <p:spPr>
          <a:xfrm>
            <a:off x="8470233" y="2909126"/>
            <a:ext cx="3216442" cy="2215214"/>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227" name="Google Shape;227;p15"/>
          <p:cNvSpPr/>
          <p:nvPr/>
        </p:nvSpPr>
        <p:spPr>
          <a:xfrm>
            <a:off x="8821153" y="5263968"/>
            <a:ext cx="2514601" cy="57522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chemeClr val="dk1"/>
                </a:solidFill>
                <a:latin typeface="Times New Roman"/>
                <a:ea typeface="Times New Roman"/>
                <a:cs typeface="Times New Roman"/>
                <a:sym typeface="Times New Roman"/>
              </a:rPr>
              <a:t>Microscope slide of liver with colloidal carbon. The Kupffer cells have engulfed the carbon and are consequently black.</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6"/>
          <p:cNvSpPr/>
          <p:nvPr/>
        </p:nvSpPr>
        <p:spPr>
          <a:xfrm>
            <a:off x="1285528" y="193005"/>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233" name="Google Shape;233;p16"/>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234" name="Google Shape;234;p16"/>
          <p:cNvSpPr txBox="1"/>
          <p:nvPr/>
        </p:nvSpPr>
        <p:spPr>
          <a:xfrm>
            <a:off x="1588526" y="674476"/>
            <a:ext cx="1059484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Kidneys</a:t>
            </a:r>
            <a:endParaRPr/>
          </a:p>
        </p:txBody>
      </p:sp>
      <p:graphicFrame>
        <p:nvGraphicFramePr>
          <p:cNvPr id="235" name="Google Shape;235;p16"/>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236" name="Google Shape;236;p16"/>
          <p:cNvSpPr/>
          <p:nvPr/>
        </p:nvSpPr>
        <p:spPr>
          <a:xfrm>
            <a:off x="1588525" y="1259251"/>
            <a:ext cx="3251211" cy="36247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rgbClr val="215E50"/>
                </a:solidFill>
                <a:latin typeface="Verdana"/>
                <a:ea typeface="Verdana"/>
                <a:cs typeface="Verdana"/>
                <a:sym typeface="Verdana"/>
              </a:rPr>
              <a:t>Functions of the Kidney</a:t>
            </a:r>
            <a:endParaRPr b="1" sz="1400">
              <a:solidFill>
                <a:srgbClr val="215E50"/>
              </a:solidFill>
              <a:latin typeface="Verdana"/>
              <a:ea typeface="Verdana"/>
              <a:cs typeface="Verdana"/>
              <a:sym typeface="Verdana"/>
            </a:endParaRPr>
          </a:p>
        </p:txBody>
      </p:sp>
      <p:sp>
        <p:nvSpPr>
          <p:cNvPr id="237" name="Google Shape;237;p16"/>
          <p:cNvSpPr/>
          <p:nvPr/>
        </p:nvSpPr>
        <p:spPr>
          <a:xfrm>
            <a:off x="1588524" y="1625637"/>
            <a:ext cx="4828674" cy="2440283"/>
          </a:xfrm>
          <a:prstGeom prst="rect">
            <a:avLst/>
          </a:prstGeom>
          <a:noFill/>
          <a:ln>
            <a:noFill/>
          </a:ln>
        </p:spPr>
        <p:txBody>
          <a:bodyPr anchorCtr="0" anchor="t" bIns="45700" lIns="91425" spcFirstLastPara="1" rIns="91425" wrap="square" tIns="45700">
            <a:spAutoFit/>
          </a:bodyPr>
          <a:lstStyle/>
          <a:p>
            <a:pPr indent="0" lvl="1" marL="457200" marR="0" rtl="0" algn="l">
              <a:lnSpc>
                <a:spcPct val="107000"/>
              </a:lnSpc>
              <a:spcBef>
                <a:spcPts val="0"/>
              </a:spcBef>
              <a:spcAft>
                <a:spcPts val="0"/>
              </a:spcAft>
              <a:buNone/>
            </a:pPr>
            <a:r>
              <a:rPr b="0" i="0" lang="en-US" sz="1600" u="none" cap="none" strike="noStrike">
                <a:solidFill>
                  <a:srgbClr val="000000"/>
                </a:solidFill>
                <a:latin typeface="Verdana"/>
                <a:ea typeface="Verdana"/>
                <a:cs typeface="Verdana"/>
                <a:sym typeface="Verdana"/>
              </a:rPr>
              <a:t>The first place that blood from the stomach and intestines goes is to the liver. But then the blood leaving the liver goes to the heart and is pumped directly to the kidneys that are part of the excretory system. Kidneys regulate the balance of water, minerals, and salts in the body, but they also have a very important role in detoxification. </a:t>
            </a:r>
            <a:endParaRPr b="0" i="0" sz="1600" u="none" cap="none" strike="noStrike">
              <a:solidFill>
                <a:schemeClr val="dk1"/>
              </a:solidFill>
              <a:latin typeface="Verdana"/>
              <a:ea typeface="Verdana"/>
              <a:cs typeface="Verdana"/>
              <a:sym typeface="Verdana"/>
            </a:endParaRPr>
          </a:p>
        </p:txBody>
      </p:sp>
      <p:sp>
        <p:nvSpPr>
          <p:cNvPr id="238" name="Google Shape;238;p16"/>
          <p:cNvSpPr/>
          <p:nvPr/>
        </p:nvSpPr>
        <p:spPr>
          <a:xfrm>
            <a:off x="1588524" y="4065920"/>
            <a:ext cx="4828674" cy="1386405"/>
          </a:xfrm>
          <a:prstGeom prst="rect">
            <a:avLst/>
          </a:prstGeom>
          <a:noFill/>
          <a:ln>
            <a:noFill/>
          </a:ln>
        </p:spPr>
        <p:txBody>
          <a:bodyPr anchorCtr="0" anchor="t" bIns="45700" lIns="91425" spcFirstLastPara="1" rIns="91425" wrap="square" tIns="45700">
            <a:spAutoFit/>
          </a:bodyPr>
          <a:lstStyle/>
          <a:p>
            <a:pPr indent="0" lvl="1" marL="457200" marR="0" rtl="0" algn="l">
              <a:lnSpc>
                <a:spcPct val="107000"/>
              </a:lnSpc>
              <a:spcBef>
                <a:spcPts val="0"/>
              </a:spcBef>
              <a:spcAft>
                <a:spcPts val="0"/>
              </a:spcAft>
              <a:buNone/>
            </a:pPr>
            <a:r>
              <a:rPr b="0" i="0" lang="en-US" sz="1600" u="none" cap="none" strike="noStrike">
                <a:solidFill>
                  <a:srgbClr val="000000"/>
                </a:solidFill>
                <a:latin typeface="Verdana"/>
                <a:ea typeface="Verdana"/>
                <a:cs typeface="Verdana"/>
                <a:sym typeface="Verdana"/>
              </a:rPr>
              <a:t>With about 150 liters of blood being pumped through the kidneys every day, they do a big job for such a small organ! Their main function is to take all of the blood in the body and clean it. </a:t>
            </a:r>
            <a:endParaRPr b="0" i="0" sz="1600" u="none" cap="none" strike="noStrike">
              <a:solidFill>
                <a:schemeClr val="dk1"/>
              </a:solidFill>
              <a:latin typeface="Verdana"/>
              <a:ea typeface="Verdana"/>
              <a:cs typeface="Verdana"/>
              <a:sym typeface="Verdana"/>
            </a:endParaRPr>
          </a:p>
        </p:txBody>
      </p:sp>
      <p:pic>
        <p:nvPicPr>
          <p:cNvPr descr="Illustration of a human torso showing the kidneys, ureters, bladder, and urethra." id="239" name="Google Shape;239;p16"/>
          <p:cNvPicPr preferRelativeResize="0"/>
          <p:nvPr/>
        </p:nvPicPr>
        <p:blipFill rotWithShape="1">
          <a:blip r:embed="rId14">
            <a:alphaModFix/>
          </a:blip>
          <a:srcRect b="0" l="0" r="0" t="0"/>
          <a:stretch/>
        </p:blipFill>
        <p:spPr>
          <a:xfrm>
            <a:off x="7214814" y="1857375"/>
            <a:ext cx="3143250" cy="314325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40" name="Google Shape;240;p16"/>
          <p:cNvSpPr/>
          <p:nvPr/>
        </p:nvSpPr>
        <p:spPr>
          <a:xfrm>
            <a:off x="7214813" y="5041763"/>
            <a:ext cx="3143251" cy="57522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There are two kidneys. They are bean-shaped and located just below the rib cage on each side of the body.</a:t>
            </a:r>
            <a:endParaRPr/>
          </a:p>
          <a:p>
            <a:pPr indent="0" lvl="0" marL="0" marR="0" rtl="0" algn="ctr">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Source: </a:t>
            </a:r>
            <a:r>
              <a:rPr lang="en-US" sz="1000" u="sng">
                <a:solidFill>
                  <a:schemeClr val="dk1"/>
                </a:solidFill>
                <a:latin typeface="Times New Roman"/>
                <a:ea typeface="Times New Roman"/>
                <a:cs typeface="Times New Roman"/>
                <a:sym typeface="Times New Roman"/>
                <a:hlinkClick r:id="rId15">
                  <a:extLst>
                    <a:ext uri="{A12FA001-AC4F-418D-AE19-62706E023703}">
                      <ahyp:hlinkClr val="tx"/>
                    </a:ext>
                  </a:extLst>
                </a:hlinkClick>
              </a:rPr>
              <a:t>NIH NIDDK</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7"/>
          <p:cNvSpPr/>
          <p:nvPr/>
        </p:nvSpPr>
        <p:spPr>
          <a:xfrm>
            <a:off x="1285528" y="193005"/>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246" name="Google Shape;246;p17"/>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247" name="Google Shape;247;p17"/>
          <p:cNvSpPr txBox="1"/>
          <p:nvPr/>
        </p:nvSpPr>
        <p:spPr>
          <a:xfrm>
            <a:off x="1588526" y="674476"/>
            <a:ext cx="1059484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Kidneys Cont’d</a:t>
            </a:r>
            <a:endParaRPr/>
          </a:p>
        </p:txBody>
      </p:sp>
      <p:graphicFrame>
        <p:nvGraphicFramePr>
          <p:cNvPr id="248" name="Google Shape;248;p17"/>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249" name="Google Shape;249;p17"/>
          <p:cNvSpPr/>
          <p:nvPr/>
        </p:nvSpPr>
        <p:spPr>
          <a:xfrm>
            <a:off x="1588526" y="1259251"/>
            <a:ext cx="65694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15E50"/>
                </a:solidFill>
                <a:latin typeface="Verdana"/>
                <a:ea typeface="Verdana"/>
                <a:cs typeface="Verdana"/>
                <a:sym typeface="Verdana"/>
              </a:rPr>
              <a:t>How does the blood get in and out of the kidney?</a:t>
            </a:r>
            <a:endParaRPr/>
          </a:p>
        </p:txBody>
      </p:sp>
      <p:sp>
        <p:nvSpPr>
          <p:cNvPr id="250" name="Google Shape;250;p17"/>
          <p:cNvSpPr/>
          <p:nvPr/>
        </p:nvSpPr>
        <p:spPr>
          <a:xfrm>
            <a:off x="1588525" y="1623205"/>
            <a:ext cx="9087496" cy="1409681"/>
          </a:xfrm>
          <a:prstGeom prst="rect">
            <a:avLst/>
          </a:prstGeom>
          <a:noFill/>
          <a:ln>
            <a:noFill/>
          </a:ln>
        </p:spPr>
        <p:txBody>
          <a:bodyPr anchorCtr="0" anchor="t" bIns="45700" lIns="91425" spcFirstLastPara="1" rIns="91425" wrap="square" tIns="45700">
            <a:spAutoFit/>
          </a:bodyPr>
          <a:lstStyle/>
          <a:p>
            <a:pPr indent="0" lvl="1" marL="457200" marR="0" rtl="0" algn="l">
              <a:lnSpc>
                <a:spcPct val="107000"/>
              </a:lnSpc>
              <a:spcBef>
                <a:spcPts val="0"/>
              </a:spcBef>
              <a:spcAft>
                <a:spcPts val="0"/>
              </a:spcAft>
              <a:buNone/>
            </a:pPr>
            <a:r>
              <a:rPr b="0" i="0" lang="en-US" sz="1600" u="none" cap="none" strike="noStrike">
                <a:solidFill>
                  <a:srgbClr val="000000"/>
                </a:solidFill>
                <a:latin typeface="Verdana"/>
                <a:ea typeface="Verdana"/>
                <a:cs typeface="Verdana"/>
                <a:sym typeface="Verdana"/>
              </a:rPr>
              <a:t>Blood flows into the kidney through a very large artery called the renal artery. The word “renal” means “relating to the kidneys.” The renal artery branches and becomes smaller and smaller blood vessels until it gets into the tiny structures of the kidneys. The blood that is filtered by the kidney leaves the kidney through the renal vein. Why do you think it is called the </a:t>
            </a:r>
            <a:r>
              <a:rPr b="1" i="0" lang="en-US" sz="1600" u="none" cap="none" strike="noStrike">
                <a:solidFill>
                  <a:srgbClr val="000000"/>
                </a:solidFill>
                <a:latin typeface="Verdana"/>
                <a:ea typeface="Verdana"/>
                <a:cs typeface="Verdana"/>
                <a:sym typeface="Verdana"/>
              </a:rPr>
              <a:t>renal</a:t>
            </a:r>
            <a:r>
              <a:rPr b="0" i="0" lang="en-US" sz="1600" u="none" cap="none" strike="noStrike">
                <a:solidFill>
                  <a:srgbClr val="000000"/>
                </a:solidFill>
                <a:latin typeface="Verdana"/>
                <a:ea typeface="Verdana"/>
                <a:cs typeface="Verdana"/>
                <a:sym typeface="Verdana"/>
              </a:rPr>
              <a:t> vein?</a:t>
            </a:r>
            <a:endParaRPr b="0" i="0" sz="1600" u="none" cap="none" strike="noStrike">
              <a:solidFill>
                <a:schemeClr val="dk1"/>
              </a:solidFill>
              <a:latin typeface="Verdana"/>
              <a:ea typeface="Verdana"/>
              <a:cs typeface="Verdana"/>
              <a:sym typeface="Verdana"/>
            </a:endParaRPr>
          </a:p>
        </p:txBody>
      </p:sp>
      <p:pic>
        <p:nvPicPr>
          <p:cNvPr descr="Drawing of one kidney with the artery bringing in blood with wastes, a vein carrying the filtered blood out of the kidney, and the ureter carrying wastes (urine) to the bladder." id="251" name="Google Shape;251;p17"/>
          <p:cNvPicPr preferRelativeResize="0"/>
          <p:nvPr/>
        </p:nvPicPr>
        <p:blipFill rotWithShape="1">
          <a:blip r:embed="rId14">
            <a:alphaModFix/>
          </a:blip>
          <a:srcRect b="0" l="0" r="0" t="0"/>
          <a:stretch/>
        </p:blipFill>
        <p:spPr>
          <a:xfrm>
            <a:off x="4560648" y="3252285"/>
            <a:ext cx="3143250" cy="3000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8"/>
          <p:cNvSpPr/>
          <p:nvPr/>
        </p:nvSpPr>
        <p:spPr>
          <a:xfrm>
            <a:off x="1285528" y="193005"/>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257" name="Google Shape;257;p18"/>
          <p:cNvSpPr/>
          <p:nvPr/>
        </p:nvSpPr>
        <p:spPr>
          <a:xfrm>
            <a:off x="8674690" y="0"/>
            <a:ext cx="351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What We Know</a:t>
            </a:r>
            <a:endParaRPr/>
          </a:p>
        </p:txBody>
      </p:sp>
      <p:sp>
        <p:nvSpPr>
          <p:cNvPr id="258" name="Google Shape;258;p18"/>
          <p:cNvSpPr txBox="1"/>
          <p:nvPr/>
        </p:nvSpPr>
        <p:spPr>
          <a:xfrm>
            <a:off x="1588526" y="674476"/>
            <a:ext cx="1059484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800"/>
              <a:buFont typeface="Calibri"/>
              <a:buNone/>
            </a:pPr>
            <a:r>
              <a:rPr b="1" lang="en-US" sz="3800">
                <a:solidFill>
                  <a:schemeClr val="dk1"/>
                </a:solidFill>
                <a:latin typeface="Calibri"/>
                <a:ea typeface="Calibri"/>
                <a:cs typeface="Calibri"/>
                <a:sym typeface="Calibri"/>
              </a:rPr>
              <a:t>Kidneys Cont’d</a:t>
            </a:r>
            <a:endParaRPr/>
          </a:p>
        </p:txBody>
      </p:sp>
      <p:graphicFrame>
        <p:nvGraphicFramePr>
          <p:cNvPr id="259" name="Google Shape;259;p18"/>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260" name="Google Shape;260;p18"/>
          <p:cNvSpPr/>
          <p:nvPr/>
        </p:nvSpPr>
        <p:spPr>
          <a:xfrm>
            <a:off x="1588525" y="1259251"/>
            <a:ext cx="39581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15E50"/>
                </a:solidFill>
                <a:latin typeface="Verdana"/>
                <a:ea typeface="Verdana"/>
                <a:cs typeface="Verdana"/>
                <a:sym typeface="Verdana"/>
              </a:rPr>
              <a:t>What happens in the kidney?</a:t>
            </a:r>
            <a:endParaRPr/>
          </a:p>
        </p:txBody>
      </p:sp>
      <p:sp>
        <p:nvSpPr>
          <p:cNvPr id="261" name="Google Shape;261;p18"/>
          <p:cNvSpPr/>
          <p:nvPr/>
        </p:nvSpPr>
        <p:spPr>
          <a:xfrm>
            <a:off x="1588525" y="1628583"/>
            <a:ext cx="6560864" cy="2176814"/>
          </a:xfrm>
          <a:prstGeom prst="rect">
            <a:avLst/>
          </a:prstGeom>
          <a:noFill/>
          <a:ln>
            <a:noFill/>
          </a:ln>
        </p:spPr>
        <p:txBody>
          <a:bodyPr anchorCtr="0" anchor="t" bIns="45700" lIns="91425" spcFirstLastPara="1" rIns="91425" wrap="square" tIns="45700">
            <a:spAutoFit/>
          </a:bodyPr>
          <a:lstStyle/>
          <a:p>
            <a:pPr indent="0" lvl="1" marL="457200" marR="0" rtl="0" algn="l">
              <a:lnSpc>
                <a:spcPct val="107000"/>
              </a:lnSpc>
              <a:spcBef>
                <a:spcPts val="0"/>
              </a:spcBef>
              <a:spcAft>
                <a:spcPts val="0"/>
              </a:spcAft>
              <a:buNone/>
            </a:pPr>
            <a:r>
              <a:rPr b="0" i="0" lang="en-US" sz="1600" u="none" cap="none" strike="noStrike">
                <a:solidFill>
                  <a:srgbClr val="000000"/>
                </a:solidFill>
                <a:latin typeface="Verdana"/>
                <a:ea typeface="Verdana"/>
                <a:cs typeface="Verdana"/>
                <a:sym typeface="Verdana"/>
              </a:rPr>
              <a:t>Your kidneys are made of millions of filtering units called </a:t>
            </a:r>
            <a:r>
              <a:rPr b="1" i="0" lang="en-US" sz="1600" u="none" cap="none" strike="noStrike">
                <a:solidFill>
                  <a:srgbClr val="000000"/>
                </a:solidFill>
                <a:latin typeface="Verdana"/>
                <a:ea typeface="Verdana"/>
                <a:cs typeface="Verdana"/>
                <a:sym typeface="Verdana"/>
              </a:rPr>
              <a:t>nephrons</a:t>
            </a:r>
            <a:r>
              <a:rPr b="0" i="0" lang="en-US" sz="1600" u="none" cap="none" strike="noStrike">
                <a:solidFill>
                  <a:srgbClr val="000000"/>
                </a:solidFill>
                <a:latin typeface="Verdana"/>
                <a:ea typeface="Verdana"/>
                <a:cs typeface="Verdana"/>
                <a:sym typeface="Verdana"/>
              </a:rPr>
              <a:t>. Each nephron includes a tiny filter called a glomerulus, and a tubule. The glomerulus is a cluster of tiny blood vessels. The walls of the glomerulus are so thin that they let small molecules of wastes and fluids (mostly water) pass through them and into the tubules. But larger molecules, like proteins and blood cells, stay inside the blood vessel.</a:t>
            </a:r>
            <a:endParaRPr b="0" i="0" sz="1600" u="none" cap="none" strike="noStrike">
              <a:solidFill>
                <a:schemeClr val="dk1"/>
              </a:solidFill>
              <a:latin typeface="Verdana"/>
              <a:ea typeface="Verdana"/>
              <a:cs typeface="Verdana"/>
              <a:sym typeface="Verdana"/>
            </a:endParaRPr>
          </a:p>
        </p:txBody>
      </p:sp>
      <p:pic>
        <p:nvPicPr>
          <p:cNvPr descr="Drawing of a nephron showing that a blood vessel from the renal artery leads to the glomerulus before branching across the u-shaped tubule and leading to the renal vein." id="262" name="Google Shape;262;p18"/>
          <p:cNvPicPr preferRelativeResize="0"/>
          <p:nvPr/>
        </p:nvPicPr>
        <p:blipFill rotWithShape="1">
          <a:blip r:embed="rId14">
            <a:alphaModFix/>
          </a:blip>
          <a:srcRect b="0" l="0" r="0" t="0"/>
          <a:stretch/>
        </p:blipFill>
        <p:spPr>
          <a:xfrm>
            <a:off x="8246144" y="1443917"/>
            <a:ext cx="3143250" cy="36195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63" name="Google Shape;263;p18"/>
          <p:cNvSpPr/>
          <p:nvPr/>
        </p:nvSpPr>
        <p:spPr>
          <a:xfrm>
            <a:off x="9174805" y="5125132"/>
            <a:ext cx="1285928" cy="245901"/>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Source: </a:t>
            </a:r>
            <a:r>
              <a:rPr lang="en-US" sz="1000" u="sng">
                <a:solidFill>
                  <a:schemeClr val="dk1"/>
                </a:solidFill>
                <a:latin typeface="Times New Roman"/>
                <a:ea typeface="Times New Roman"/>
                <a:cs typeface="Times New Roman"/>
                <a:sym typeface="Times New Roman"/>
                <a:hlinkClick r:id="rId15">
                  <a:extLst>
                    <a:ext uri="{A12FA001-AC4F-418D-AE19-62706E023703}">
                      <ahyp:hlinkClr val="tx"/>
                    </a:ext>
                  </a:extLst>
                </a:hlinkClick>
              </a:rPr>
              <a:t>NIH NIDDK</a:t>
            </a:r>
            <a:endParaRPr sz="1000">
              <a:solidFill>
                <a:schemeClr val="dk1"/>
              </a:solidFill>
              <a:latin typeface="Times New Roman"/>
              <a:ea typeface="Times New Roman"/>
              <a:cs typeface="Times New Roman"/>
              <a:sym typeface="Times New Roman"/>
            </a:endParaRPr>
          </a:p>
        </p:txBody>
      </p:sp>
      <p:sp>
        <p:nvSpPr>
          <p:cNvPr id="264" name="Google Shape;264;p18"/>
          <p:cNvSpPr/>
          <p:nvPr/>
        </p:nvSpPr>
        <p:spPr>
          <a:xfrm>
            <a:off x="1588524" y="3805397"/>
            <a:ext cx="6657619" cy="1569660"/>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1600" u="none" cap="none" strike="noStrike">
                <a:solidFill>
                  <a:srgbClr val="000000"/>
                </a:solidFill>
                <a:latin typeface="Verdana"/>
                <a:ea typeface="Verdana"/>
                <a:cs typeface="Verdana"/>
                <a:sym typeface="Verdana"/>
              </a:rPr>
              <a:t>Next to the tubule is a blood vessel. As the materials flow through the tubule, some are reabsorbed into the blood vessel. That includes water, minerals, and nutrients that your body needs. The tubule also removes excess acid from the blood. The rest of the fluids and wastes in the tubule becomes urine. </a:t>
            </a:r>
            <a:endParaRPr b="0" i="0" sz="1600" u="none" cap="none" strike="noStrike">
              <a:solidFill>
                <a:schemeClr val="dk1"/>
              </a:solidFill>
              <a:latin typeface="Verdana"/>
              <a:ea typeface="Verdana"/>
              <a:cs typeface="Verdana"/>
              <a:sym typeface="Verdana"/>
            </a:endParaRPr>
          </a:p>
        </p:txBody>
      </p:sp>
      <p:sp>
        <p:nvSpPr>
          <p:cNvPr id="265" name="Google Shape;265;p18"/>
          <p:cNvSpPr/>
          <p:nvPr/>
        </p:nvSpPr>
        <p:spPr>
          <a:xfrm>
            <a:off x="1588523" y="5371033"/>
            <a:ext cx="9079477" cy="1386405"/>
          </a:xfrm>
          <a:prstGeom prst="rect">
            <a:avLst/>
          </a:prstGeom>
          <a:noFill/>
          <a:ln>
            <a:noFill/>
          </a:ln>
        </p:spPr>
        <p:txBody>
          <a:bodyPr anchorCtr="0" anchor="t" bIns="45700" lIns="91425" spcFirstLastPara="1" rIns="91425" wrap="square" tIns="45700">
            <a:spAutoFit/>
          </a:bodyPr>
          <a:lstStyle/>
          <a:p>
            <a:pPr indent="0" lvl="1" marL="457200" marR="0" rtl="0" algn="l">
              <a:lnSpc>
                <a:spcPct val="107000"/>
              </a:lnSpc>
              <a:spcBef>
                <a:spcPts val="0"/>
              </a:spcBef>
              <a:spcAft>
                <a:spcPts val="0"/>
              </a:spcAft>
              <a:buNone/>
            </a:pPr>
            <a:r>
              <a:rPr b="0" i="0" lang="en-US" sz="1600" u="none" cap="none" strike="noStrike">
                <a:solidFill>
                  <a:srgbClr val="000000"/>
                </a:solidFill>
                <a:latin typeface="Verdana"/>
                <a:ea typeface="Verdana"/>
                <a:cs typeface="Verdana"/>
                <a:sym typeface="Verdana"/>
              </a:rPr>
              <a:t>The urine exits the kidney through the ureter and then flows to the bladder, where it is stored until you are ready for it to exit the body through the urethra. Most of the water and other substances out of the 150 liters of blood that the kidney filters each day are returned to your blood by the tubules. You only produce about 1-2 liters of urine a day!</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9"/>
          <p:cNvSpPr/>
          <p:nvPr/>
        </p:nvSpPr>
        <p:spPr>
          <a:xfrm>
            <a:off x="3893890" y="2967335"/>
            <a:ext cx="440421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How We Know</a:t>
            </a:r>
            <a:endParaRPr/>
          </a:p>
        </p:txBody>
      </p:sp>
      <p:sp>
        <p:nvSpPr>
          <p:cNvPr id="271" name="Google Shape;271;p19"/>
          <p:cNvSpPr/>
          <p:nvPr/>
        </p:nvSpPr>
        <p:spPr>
          <a:xfrm>
            <a:off x="1966005" y="173199"/>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graphicFrame>
        <p:nvGraphicFramePr>
          <p:cNvPr id="272" name="Google Shape;272;p19"/>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1143001" y="304513"/>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Navigation Table</a:t>
            </a:r>
            <a:endParaRPr/>
          </a:p>
        </p:txBody>
      </p:sp>
      <p:sp>
        <p:nvSpPr>
          <p:cNvPr id="91" name="Google Shape;91;p2"/>
          <p:cNvSpPr/>
          <p:nvPr/>
        </p:nvSpPr>
        <p:spPr>
          <a:xfrm>
            <a:off x="1062361" y="2225336"/>
            <a:ext cx="1305018" cy="28926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2"/>
          <p:cNvSpPr/>
          <p:nvPr/>
        </p:nvSpPr>
        <p:spPr>
          <a:xfrm>
            <a:off x="1214761" y="2377736"/>
            <a:ext cx="1305018" cy="28926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2"/>
          <p:cNvSpPr/>
          <p:nvPr/>
        </p:nvSpPr>
        <p:spPr>
          <a:xfrm>
            <a:off x="1367161" y="2530136"/>
            <a:ext cx="1305018" cy="28926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aphicFrame>
        <p:nvGraphicFramePr>
          <p:cNvPr id="94" name="Google Shape;94;p2"/>
          <p:cNvGraphicFramePr/>
          <p:nvPr/>
        </p:nvGraphicFramePr>
        <p:xfrm>
          <a:off x="3978214" y="1362249"/>
          <a:ext cx="3000000" cy="3000000"/>
        </p:xfrm>
        <a:graphic>
          <a:graphicData uri="http://schemas.openxmlformats.org/drawingml/2006/table">
            <a:tbl>
              <a:tblPr bandRow="1" firstRow="1">
                <a:noFill/>
                <a:tableStyleId>{4EA50F57-7D27-4CE0-96E4-8B323299FE58}</a:tableStyleId>
              </a:tblPr>
              <a:tblGrid>
                <a:gridCol w="4460925"/>
              </a:tblGrid>
              <a:tr h="841375">
                <a:tc>
                  <a:txBody>
                    <a:bodyPr/>
                    <a:lstStyle/>
                    <a:p>
                      <a:pPr indent="0" lvl="0" marL="0" marR="0" rtl="0" algn="ctr">
                        <a:spcBef>
                          <a:spcPts val="0"/>
                        </a:spcBef>
                        <a:spcAft>
                          <a:spcPts val="0"/>
                        </a:spcAft>
                        <a:buNone/>
                      </a:pPr>
                      <a:r>
                        <a:rPr lang="en-US" sz="24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0"/>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278" name="Google Shape;278;p20"/>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279" name="Google Shape;279;p20"/>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Kidney Function</a:t>
            </a:r>
            <a:endParaRPr/>
          </a:p>
        </p:txBody>
      </p:sp>
      <p:graphicFrame>
        <p:nvGraphicFramePr>
          <p:cNvPr id="280" name="Google Shape;280;p20"/>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281" name="Google Shape;281;p20"/>
          <p:cNvSpPr/>
          <p:nvPr/>
        </p:nvSpPr>
        <p:spPr>
          <a:xfrm>
            <a:off x="2093494" y="1302589"/>
            <a:ext cx="8013031" cy="59599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We learned earlier that kidneys detoxify the body by secreting toxins or filtering toxins out of the blood into urine. But how do we know this?</a:t>
            </a:r>
            <a:endParaRPr sz="1600">
              <a:solidFill>
                <a:schemeClr val="dk1"/>
              </a:solidFill>
              <a:latin typeface="Verdana"/>
              <a:ea typeface="Verdana"/>
              <a:cs typeface="Verdana"/>
              <a:sym typeface="Verdana"/>
            </a:endParaRPr>
          </a:p>
        </p:txBody>
      </p:sp>
      <p:sp>
        <p:nvSpPr>
          <p:cNvPr id="282" name="Google Shape;282;p20"/>
          <p:cNvSpPr/>
          <p:nvPr/>
        </p:nvSpPr>
        <p:spPr>
          <a:xfrm>
            <a:off x="2093494" y="1898586"/>
            <a:ext cx="8013030" cy="191334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The best way to learn what kidneys do is to examine the product of their function- urine. Examining the urine is also a good way to know if anything is wrong with kidney function. Medical technicians in hospitals and clinics routinely examine urine ("urinalysis") looking for any abnormalities. Any abnormalities could signal kidney disease. Examples of diseases that can be detected by urinalysis include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diabetes</a:t>
            </a:r>
            <a:r>
              <a:rPr lang="en-US" sz="1600">
                <a:solidFill>
                  <a:srgbClr val="000000"/>
                </a:solidFill>
                <a:latin typeface="Verdana"/>
                <a:ea typeface="Verdana"/>
                <a:cs typeface="Verdana"/>
                <a:sym typeface="Verdana"/>
              </a:rPr>
              <a:t>, kidney stones, and chronic infections of the urinary tract.</a:t>
            </a:r>
            <a:endParaRPr sz="1600">
              <a:solidFill>
                <a:schemeClr val="dk1"/>
              </a:solidFill>
              <a:latin typeface="Verdana"/>
              <a:ea typeface="Verdana"/>
              <a:cs typeface="Verdana"/>
              <a:sym typeface="Verdana"/>
            </a:endParaRPr>
          </a:p>
        </p:txBody>
      </p:sp>
      <p:pic>
        <p:nvPicPr>
          <p:cNvPr id="283" name="Google Shape;283;p20"/>
          <p:cNvPicPr preferRelativeResize="0"/>
          <p:nvPr/>
        </p:nvPicPr>
        <p:blipFill rotWithShape="1">
          <a:blip r:embed="rId15">
            <a:alphaModFix/>
          </a:blip>
          <a:srcRect b="0" l="0" r="0" t="0"/>
          <a:stretch/>
        </p:blipFill>
        <p:spPr>
          <a:xfrm>
            <a:off x="2093493" y="3811930"/>
            <a:ext cx="3048000" cy="2032000"/>
          </a:xfrm>
          <a:prstGeom prst="rect">
            <a:avLst/>
          </a:prstGeom>
          <a:noFill/>
          <a:ln>
            <a:noFill/>
          </a:ln>
        </p:spPr>
      </p:pic>
      <p:sp>
        <p:nvSpPr>
          <p:cNvPr id="284" name="Google Shape;284;p20"/>
          <p:cNvSpPr/>
          <p:nvPr/>
        </p:nvSpPr>
        <p:spPr>
          <a:xfrm>
            <a:off x="5406189" y="4043100"/>
            <a:ext cx="3048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Kidneys stones, after they have been concentrated and removed from urine. Such stones in the urine can block urine formation and cause severe pain.</a:t>
            </a:r>
            <a:endParaRPr/>
          </a:p>
        </p:txBody>
      </p:sp>
      <p:sp>
        <p:nvSpPr>
          <p:cNvPr id="285" name="Google Shape;285;p20"/>
          <p:cNvSpPr/>
          <p:nvPr/>
        </p:nvSpPr>
        <p:spPr>
          <a:xfrm>
            <a:off x="2655535" y="5843930"/>
            <a:ext cx="1923925" cy="245901"/>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Source: </a:t>
            </a:r>
            <a:r>
              <a:rPr lang="en-US" sz="1000" u="sng">
                <a:solidFill>
                  <a:schemeClr val="dk1"/>
                </a:solidFill>
                <a:latin typeface="Times New Roman"/>
                <a:ea typeface="Times New Roman"/>
                <a:cs typeface="Times New Roman"/>
                <a:sym typeface="Times New Roman"/>
                <a:hlinkClick r:id="rId16">
                  <a:extLst>
                    <a:ext uri="{A12FA001-AC4F-418D-AE19-62706E023703}">
                      <ahyp:hlinkClr val="tx"/>
                    </a:ext>
                  </a:extLst>
                </a:hlinkClick>
              </a:rPr>
              <a:t>Harvard Medical School</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1"/>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291" name="Google Shape;291;p21"/>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292" name="Google Shape;292;p21"/>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Urinalysis</a:t>
            </a:r>
            <a:endParaRPr/>
          </a:p>
        </p:txBody>
      </p:sp>
      <p:graphicFrame>
        <p:nvGraphicFramePr>
          <p:cNvPr id="293" name="Google Shape;293;p21"/>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pic>
        <p:nvPicPr>
          <p:cNvPr descr="Urinalysis" id="294" name="Google Shape;294;p21"/>
          <p:cNvPicPr preferRelativeResize="0"/>
          <p:nvPr/>
        </p:nvPicPr>
        <p:blipFill rotWithShape="1">
          <a:blip r:embed="rId14">
            <a:alphaModFix/>
          </a:blip>
          <a:srcRect b="0" l="0" r="0" t="0"/>
          <a:stretch/>
        </p:blipFill>
        <p:spPr>
          <a:xfrm>
            <a:off x="2295265" y="2223116"/>
            <a:ext cx="2762250" cy="2762250"/>
          </a:xfrm>
          <a:prstGeom prst="rect">
            <a:avLst/>
          </a:prstGeom>
          <a:noFill/>
          <a:ln>
            <a:noFill/>
          </a:ln>
        </p:spPr>
      </p:pic>
      <p:sp>
        <p:nvSpPr>
          <p:cNvPr id="295" name="Google Shape;295;p21"/>
          <p:cNvSpPr/>
          <p:nvPr/>
        </p:nvSpPr>
        <p:spPr>
          <a:xfrm>
            <a:off x="5257154" y="1924684"/>
            <a:ext cx="5628303" cy="33252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Urine is analyzed in three ways:</a:t>
            </a:r>
            <a:endParaRPr sz="1600">
              <a:solidFill>
                <a:schemeClr val="dk1"/>
              </a:solidFill>
              <a:latin typeface="Verdana"/>
              <a:ea typeface="Verdana"/>
              <a:cs typeface="Verdana"/>
              <a:sym typeface="Verdana"/>
            </a:endParaRPr>
          </a:p>
        </p:txBody>
      </p:sp>
      <p:sp>
        <p:nvSpPr>
          <p:cNvPr id="296" name="Google Shape;296;p21"/>
          <p:cNvSpPr/>
          <p:nvPr/>
        </p:nvSpPr>
        <p:spPr>
          <a:xfrm>
            <a:off x="5257154" y="2257211"/>
            <a:ext cx="5827942" cy="2908938"/>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Verdana"/>
                <a:ea typeface="Verdana"/>
                <a:cs typeface="Verdana"/>
                <a:sym typeface="Verdana"/>
              </a:rPr>
              <a:t>Unmagnified ("macroscopic"): check for amount, color, clarity</a:t>
            </a:r>
            <a:endParaRPr b="0" i="0" sz="1600" u="none" cap="none" strike="noStrike">
              <a:solidFill>
                <a:schemeClr val="dk1"/>
              </a:solidFill>
              <a:latin typeface="Verdana"/>
              <a:ea typeface="Verdana"/>
              <a:cs typeface="Verdana"/>
              <a:sym typeface="Verdana"/>
            </a:endParaRPr>
          </a:p>
          <a:p>
            <a:pPr indent="-342900" lvl="1" marL="800100" marR="0" rtl="0" algn="l">
              <a:lnSpc>
                <a:spcPct val="107000"/>
              </a:lnSpc>
              <a:spcBef>
                <a:spcPts val="800"/>
              </a:spcBef>
              <a:spcAft>
                <a:spcPts val="0"/>
              </a:spcAft>
              <a:buClr>
                <a:srgbClr val="000000"/>
              </a:buClr>
              <a:buSzPts val="1600"/>
              <a:buFont typeface="Calibri"/>
              <a:buAutoNum type="arabicPeriod"/>
            </a:pPr>
            <a:r>
              <a:rPr b="0" i="0" lang="en-US" sz="1600" u="none" cap="none" strike="noStrike">
                <a:solidFill>
                  <a:srgbClr val="000000"/>
                </a:solidFill>
                <a:latin typeface="Verdana"/>
                <a:ea typeface="Verdana"/>
                <a:cs typeface="Verdana"/>
                <a:sym typeface="Verdana"/>
              </a:rPr>
              <a:t>Chemical analysis with a "dip stick": check for acidity, density, amount of protein, glucose, </a:t>
            </a:r>
            <a:r>
              <a:rPr b="0" i="0" lang="en-US" sz="1600" u="sng" cap="none" strike="noStrike">
                <a:solidFill>
                  <a:srgbClr val="A18416"/>
                </a:solidFill>
                <a:latin typeface="Verdana"/>
                <a:ea typeface="Verdana"/>
                <a:cs typeface="Verdana"/>
                <a:sym typeface="Verdana"/>
                <a:hlinkClick action="ppaction://hlinksldjump" r:id="rId15">
                  <a:extLst>
                    <a:ext uri="{A12FA001-AC4F-418D-AE19-62706E023703}">
                      <ahyp:hlinkClr val="tx"/>
                    </a:ext>
                  </a:extLst>
                </a:hlinkClick>
              </a:rPr>
              <a:t>ketones</a:t>
            </a:r>
            <a:r>
              <a:rPr b="0" i="0" lang="en-US" sz="1600" u="none" cap="none" strike="noStrike">
                <a:solidFill>
                  <a:srgbClr val="000000"/>
                </a:solidFill>
                <a:latin typeface="Verdana"/>
                <a:ea typeface="Verdana"/>
                <a:cs typeface="Verdana"/>
                <a:sym typeface="Verdana"/>
              </a:rPr>
              <a:t>, </a:t>
            </a:r>
            <a:r>
              <a:rPr b="0" i="0" lang="en-US" sz="1600" u="sng" cap="none" strike="noStrike">
                <a:solidFill>
                  <a:srgbClr val="A18416"/>
                </a:solidFill>
                <a:latin typeface="Verdana"/>
                <a:ea typeface="Verdana"/>
                <a:cs typeface="Verdana"/>
                <a:sym typeface="Verdana"/>
                <a:hlinkClick action="ppaction://hlinksldjump" r:id="rId16">
                  <a:extLst>
                    <a:ext uri="{A12FA001-AC4F-418D-AE19-62706E023703}">
                      <ahyp:hlinkClr val="tx"/>
                    </a:ext>
                  </a:extLst>
                </a:hlinkClick>
              </a:rPr>
              <a:t>nitrites</a:t>
            </a:r>
            <a:r>
              <a:rPr b="0" i="0" lang="en-US" sz="1600" u="none" cap="none" strike="noStrike">
                <a:solidFill>
                  <a:srgbClr val="000000"/>
                </a:solidFill>
                <a:latin typeface="Verdana"/>
                <a:ea typeface="Verdana"/>
                <a:cs typeface="Verdana"/>
                <a:sym typeface="Verdana"/>
              </a:rPr>
              <a:t>, and </a:t>
            </a:r>
            <a:r>
              <a:rPr b="0" i="0" lang="en-US" sz="1600" u="sng" cap="none" strike="noStrike">
                <a:solidFill>
                  <a:srgbClr val="A18416"/>
                </a:solidFill>
                <a:latin typeface="Verdana"/>
                <a:ea typeface="Verdana"/>
                <a:cs typeface="Verdana"/>
                <a:sym typeface="Verdana"/>
                <a:hlinkClick action="ppaction://hlinksldjump" r:id="rId17">
                  <a:extLst>
                    <a:ext uri="{A12FA001-AC4F-418D-AE19-62706E023703}">
                      <ahyp:hlinkClr val="tx"/>
                    </a:ext>
                  </a:extLst>
                </a:hlinkClick>
              </a:rPr>
              <a:t>white blood cells</a:t>
            </a:r>
            <a:r>
              <a:rPr b="0" i="0" lang="en-US" sz="1600" u="none" cap="none" strike="noStrike">
                <a:solidFill>
                  <a:srgbClr val="000000"/>
                </a:solidFill>
                <a:latin typeface="Verdana"/>
                <a:ea typeface="Verdana"/>
                <a:cs typeface="Verdana"/>
                <a:sym typeface="Verdana"/>
              </a:rPr>
              <a:t>. Special tests can be done for other substances, such as illegal drugs.</a:t>
            </a:r>
            <a:endParaRPr b="0" i="0" sz="1600" u="none" cap="none" strike="noStrike">
              <a:solidFill>
                <a:schemeClr val="dk1"/>
              </a:solidFill>
              <a:latin typeface="Verdana"/>
              <a:ea typeface="Verdana"/>
              <a:cs typeface="Verdana"/>
              <a:sym typeface="Verdana"/>
            </a:endParaRPr>
          </a:p>
          <a:p>
            <a:pPr indent="-342900" lvl="1" marL="800100" marR="0" rtl="0" algn="l">
              <a:lnSpc>
                <a:spcPct val="107000"/>
              </a:lnSpc>
              <a:spcBef>
                <a:spcPts val="800"/>
              </a:spcBef>
              <a:spcAft>
                <a:spcPts val="0"/>
              </a:spcAft>
              <a:buClr>
                <a:srgbClr val="000000"/>
              </a:buClr>
              <a:buSzPts val="1600"/>
              <a:buFont typeface="Calibri"/>
              <a:buAutoNum type="arabicPeriod"/>
            </a:pPr>
            <a:r>
              <a:rPr b="0" i="0" lang="en-US" sz="1600" u="none" cap="none" strike="noStrike">
                <a:solidFill>
                  <a:srgbClr val="000000"/>
                </a:solidFill>
                <a:latin typeface="Verdana"/>
                <a:ea typeface="Verdana"/>
                <a:cs typeface="Verdana"/>
                <a:sym typeface="Verdana"/>
              </a:rPr>
              <a:t>Magnified (microscopic): check for crystals, squamous (flat) cells, </a:t>
            </a:r>
            <a:r>
              <a:rPr b="0" i="0" lang="en-US" sz="1600" u="sng" cap="none" strike="noStrike">
                <a:solidFill>
                  <a:srgbClr val="A18416"/>
                </a:solidFill>
                <a:latin typeface="Verdana"/>
                <a:ea typeface="Verdana"/>
                <a:cs typeface="Verdana"/>
                <a:sym typeface="Verdana"/>
                <a:hlinkClick action="ppaction://hlinksldjump" r:id="rId18">
                  <a:extLst>
                    <a:ext uri="{A12FA001-AC4F-418D-AE19-62706E023703}">
                      <ahyp:hlinkClr val="tx"/>
                    </a:ext>
                  </a:extLst>
                </a:hlinkClick>
              </a:rPr>
              <a:t>bacteria</a:t>
            </a:r>
            <a:r>
              <a:rPr b="0" i="0" lang="en-US" sz="1600" u="none" cap="none" strike="noStrike">
                <a:solidFill>
                  <a:srgbClr val="000000"/>
                </a:solidFill>
                <a:latin typeface="Verdana"/>
                <a:ea typeface="Verdana"/>
                <a:cs typeface="Verdana"/>
                <a:sym typeface="Verdana"/>
              </a:rPr>
              <a:t>, and other large objects.</a:t>
            </a:r>
            <a:endParaRPr b="0" i="0" sz="1600" u="none" cap="none" strike="noStrike">
              <a:solidFill>
                <a:schemeClr val="dk1"/>
              </a:solidFill>
              <a:latin typeface="Verdana"/>
              <a:ea typeface="Verdana"/>
              <a:cs typeface="Verdana"/>
              <a:sym typeface="Verdana"/>
            </a:endParaRPr>
          </a:p>
        </p:txBody>
      </p:sp>
      <p:sp>
        <p:nvSpPr>
          <p:cNvPr id="297" name="Google Shape;297;p21"/>
          <p:cNvSpPr/>
          <p:nvPr/>
        </p:nvSpPr>
        <p:spPr>
          <a:xfrm>
            <a:off x="2908752" y="4985366"/>
            <a:ext cx="1257075" cy="245901"/>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Source: </a:t>
            </a:r>
            <a:r>
              <a:rPr lang="en-US" sz="1000" u="sng">
                <a:solidFill>
                  <a:schemeClr val="dk1"/>
                </a:solidFill>
                <a:latin typeface="Times New Roman"/>
                <a:ea typeface="Times New Roman"/>
                <a:cs typeface="Times New Roman"/>
                <a:sym typeface="Times New Roman"/>
                <a:hlinkClick r:id="rId19">
                  <a:extLst>
                    <a:ext uri="{A12FA001-AC4F-418D-AE19-62706E023703}">
                      <ahyp:hlinkClr val="tx"/>
                    </a:ext>
                  </a:extLst>
                </a:hlinkClick>
              </a:rPr>
              <a:t>MedlinePlus</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2"/>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303" name="Google Shape;303;p22"/>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304" name="Google Shape;304;p22"/>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Urinalysis</a:t>
            </a:r>
            <a:endParaRPr/>
          </a:p>
        </p:txBody>
      </p:sp>
      <p:graphicFrame>
        <p:nvGraphicFramePr>
          <p:cNvPr id="305" name="Google Shape;305;p22"/>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06" name="Google Shape;306;p22"/>
          <p:cNvSpPr/>
          <p:nvPr/>
        </p:nvSpPr>
        <p:spPr>
          <a:xfrm>
            <a:off x="1588525" y="1307546"/>
            <a:ext cx="6157482" cy="33252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Macroscopic Abnormalities:</a:t>
            </a:r>
            <a:endParaRPr sz="1600">
              <a:solidFill>
                <a:schemeClr val="dk1"/>
              </a:solidFill>
              <a:latin typeface="Verdana"/>
              <a:ea typeface="Verdana"/>
              <a:cs typeface="Verdana"/>
              <a:sym typeface="Verdana"/>
            </a:endParaRPr>
          </a:p>
        </p:txBody>
      </p:sp>
      <p:sp>
        <p:nvSpPr>
          <p:cNvPr id="307" name="Google Shape;307;p22"/>
          <p:cNvSpPr/>
          <p:nvPr/>
        </p:nvSpPr>
        <p:spPr>
          <a:xfrm>
            <a:off x="1650006" y="1640073"/>
            <a:ext cx="9034035" cy="1826590"/>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Not enough urine might mean that the kidneys are not filtering blood well.</a:t>
            </a:r>
            <a:endParaRPr/>
          </a:p>
          <a:p>
            <a:pPr indent="-342900" lvl="1" marL="800100" marR="0" rtl="0" algn="l">
              <a:lnSpc>
                <a:spcPct val="107000"/>
              </a:lnSpc>
              <a:spcBef>
                <a:spcPts val="80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Too much urine might mean that the kidneys are not reabsorbing the water that is filtered out of blood - a common sign of diabetes mellitus.</a:t>
            </a:r>
            <a:endParaRPr/>
          </a:p>
          <a:p>
            <a:pPr indent="-285750" lvl="1" marL="742950" marR="0" rtl="0" algn="l">
              <a:spcBef>
                <a:spcPts val="800"/>
              </a:spcBef>
              <a:spcAft>
                <a:spcPts val="0"/>
              </a:spcAft>
              <a:buClr>
                <a:srgbClr val="000000"/>
              </a:buClr>
              <a:buSzPts val="1600"/>
              <a:buFont typeface="Arial"/>
              <a:buChar char="•"/>
            </a:pPr>
            <a:r>
              <a:rPr b="0" i="0" lang="en-US" sz="1600" u="none" cap="none" strike="noStrike">
                <a:solidFill>
                  <a:srgbClr val="000000"/>
                </a:solidFill>
                <a:latin typeface="Verdana"/>
                <a:ea typeface="Verdana"/>
                <a:cs typeface="Verdana"/>
                <a:sym typeface="Verdana"/>
              </a:rPr>
              <a:t>Urine should be yellow. If it is pale or clear it may mean dilution, either because too much water is being lost or it could be that you just drank a lot of liquid.</a:t>
            </a:r>
            <a:endParaRPr b="0" i="0" sz="1600" u="none" cap="none" strike="noStrike">
              <a:solidFill>
                <a:schemeClr val="dk1"/>
              </a:solidFill>
              <a:latin typeface="Verdana"/>
              <a:ea typeface="Verdana"/>
              <a:cs typeface="Verdana"/>
              <a:sym typeface="Verdana"/>
            </a:endParaRPr>
          </a:p>
        </p:txBody>
      </p:sp>
      <p:sp>
        <p:nvSpPr>
          <p:cNvPr id="308" name="Google Shape;308;p22"/>
          <p:cNvSpPr/>
          <p:nvPr/>
        </p:nvSpPr>
        <p:spPr>
          <a:xfrm>
            <a:off x="1588525" y="3466663"/>
            <a:ext cx="3627843" cy="33252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Chemical Abnormalities:</a:t>
            </a:r>
            <a:endParaRPr sz="1600">
              <a:solidFill>
                <a:schemeClr val="dk1"/>
              </a:solidFill>
              <a:latin typeface="Verdana"/>
              <a:ea typeface="Verdana"/>
              <a:cs typeface="Verdana"/>
              <a:sym typeface="Verdana"/>
            </a:endParaRPr>
          </a:p>
        </p:txBody>
      </p:sp>
      <p:sp>
        <p:nvSpPr>
          <p:cNvPr id="309" name="Google Shape;309;p22"/>
          <p:cNvSpPr/>
          <p:nvPr/>
        </p:nvSpPr>
        <p:spPr>
          <a:xfrm>
            <a:off x="1588525" y="3876995"/>
            <a:ext cx="9095516" cy="2118529"/>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Red blood cells should not be in urine, unless the urine is collected from females during menstruation.</a:t>
            </a:r>
            <a:endParaRPr/>
          </a:p>
          <a:p>
            <a:pPr indent="-342900" lvl="1" marL="800100" marR="0" rtl="0" algn="l">
              <a:lnSpc>
                <a:spcPct val="107000"/>
              </a:lnSpc>
              <a:spcBef>
                <a:spcPts val="80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White blood cells should not be in urine. They could indicate infection of the kidneys, bladder, or other parts of the urinary tract.</a:t>
            </a:r>
            <a:endParaRPr/>
          </a:p>
          <a:p>
            <a:pPr indent="-342900" lvl="1" marL="800100" marR="0" rtl="0" algn="l">
              <a:lnSpc>
                <a:spcPct val="107000"/>
              </a:lnSpc>
              <a:spcBef>
                <a:spcPts val="80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Too many crystals and stones could indicate a risk for blockage of the urinary tract. This prevents urine from being discharged, puts pressure on the kidney tubules, and stops urine formation.</a:t>
            </a:r>
            <a:endParaRPr b="0" i="0" sz="1600" u="none" cap="none" strike="noStrike">
              <a:solidFill>
                <a:srgbClr val="000000"/>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3"/>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315" name="Google Shape;315;p23"/>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316" name="Google Shape;316;p23"/>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Kidney Failure</a:t>
            </a:r>
            <a:endParaRPr/>
          </a:p>
        </p:txBody>
      </p:sp>
      <p:graphicFrame>
        <p:nvGraphicFramePr>
          <p:cNvPr id="317" name="Google Shape;317;p23"/>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18" name="Google Shape;318;p23"/>
          <p:cNvSpPr/>
          <p:nvPr/>
        </p:nvSpPr>
        <p:spPr>
          <a:xfrm>
            <a:off x="2438399" y="1296455"/>
            <a:ext cx="7323221" cy="138640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Kidneys can become physically damaged by precipitates such as stones or by excess pressure (high blood pressure, obstructions in the bladder or the tube (urethra) that leads outside the body). The damage can progress to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renal</a:t>
            </a:r>
            <a:r>
              <a:rPr lang="en-US" sz="1600">
                <a:solidFill>
                  <a:srgbClr val="000000"/>
                </a:solidFill>
                <a:latin typeface="Verdana"/>
                <a:ea typeface="Verdana"/>
                <a:cs typeface="Verdana"/>
                <a:sym typeface="Verdana"/>
              </a:rPr>
              <a:t> insufficiency and end-stage kidney disease, which require renal </a:t>
            </a:r>
            <a:r>
              <a:rPr lang="en-US" sz="1600" u="sng">
                <a:solidFill>
                  <a:srgbClr val="A18416"/>
                </a:solidFill>
                <a:latin typeface="Verdana"/>
                <a:ea typeface="Verdana"/>
                <a:cs typeface="Verdana"/>
                <a:sym typeface="Verdana"/>
                <a:hlinkClick action="ppaction://hlinksldjump" r:id="rId15">
                  <a:extLst>
                    <a:ext uri="{A12FA001-AC4F-418D-AE19-62706E023703}">
                      <ahyp:hlinkClr val="tx"/>
                    </a:ext>
                  </a:extLst>
                </a:hlinkClick>
              </a:rPr>
              <a:t>dialysis</a:t>
            </a:r>
            <a:r>
              <a:rPr lang="en-US" sz="1600">
                <a:solidFill>
                  <a:srgbClr val="000000"/>
                </a:solidFill>
                <a:latin typeface="Verdana"/>
                <a:ea typeface="Verdana"/>
                <a:cs typeface="Verdana"/>
                <a:sym typeface="Verdana"/>
              </a:rPr>
              <a:t> or a kidney transplant.</a:t>
            </a:r>
            <a:endParaRPr sz="1600">
              <a:solidFill>
                <a:schemeClr val="dk1"/>
              </a:solidFill>
              <a:latin typeface="Verdana"/>
              <a:ea typeface="Verdana"/>
              <a:cs typeface="Verdana"/>
              <a:sym typeface="Verdana"/>
            </a:endParaRPr>
          </a:p>
        </p:txBody>
      </p:sp>
      <p:pic>
        <p:nvPicPr>
          <p:cNvPr descr="two kidneys, one in cross-section showing kidney stones" id="319" name="Google Shape;319;p23"/>
          <p:cNvPicPr preferRelativeResize="0"/>
          <p:nvPr/>
        </p:nvPicPr>
        <p:blipFill rotWithShape="1">
          <a:blip r:embed="rId16">
            <a:alphaModFix/>
          </a:blip>
          <a:srcRect b="0" l="0" r="0" t="0"/>
          <a:stretch/>
        </p:blipFill>
        <p:spPr>
          <a:xfrm>
            <a:off x="4004952" y="2966254"/>
            <a:ext cx="4182093" cy="2510186"/>
          </a:xfrm>
          <a:prstGeom prst="rect">
            <a:avLst/>
          </a:prstGeom>
          <a:noFill/>
          <a:ln>
            <a:noFill/>
          </a:ln>
        </p:spPr>
      </p:pic>
      <p:sp>
        <p:nvSpPr>
          <p:cNvPr id="320" name="Google Shape;320;p23"/>
          <p:cNvSpPr/>
          <p:nvPr/>
        </p:nvSpPr>
        <p:spPr>
          <a:xfrm>
            <a:off x="3994302" y="5476440"/>
            <a:ext cx="4203395" cy="245901"/>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chemeClr val="dk1"/>
                </a:solidFill>
                <a:latin typeface="Times New Roman"/>
                <a:ea typeface="Times New Roman"/>
                <a:cs typeface="Times New Roman"/>
                <a:sym typeface="Times New Roman"/>
              </a:rPr>
              <a:t>An Artistic Representation of Kidney Stones. Source: </a:t>
            </a:r>
            <a:r>
              <a:rPr lang="en-US" sz="1000" u="sng">
                <a:solidFill>
                  <a:schemeClr val="dk1"/>
                </a:solidFill>
                <a:latin typeface="Times New Roman"/>
                <a:ea typeface="Times New Roman"/>
                <a:cs typeface="Times New Roman"/>
                <a:sym typeface="Times New Roman"/>
                <a:hlinkClick r:id="rId17">
                  <a:extLst>
                    <a:ext uri="{A12FA001-AC4F-418D-AE19-62706E023703}">
                      <ahyp:hlinkClr val="tx"/>
                    </a:ext>
                  </a:extLst>
                </a:hlinkClick>
              </a:rPr>
              <a:t>Harvard Medical School</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4"/>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326" name="Google Shape;326;p24"/>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327" name="Google Shape;327;p24"/>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Liver Functions</a:t>
            </a:r>
            <a:endParaRPr/>
          </a:p>
        </p:txBody>
      </p:sp>
      <p:graphicFrame>
        <p:nvGraphicFramePr>
          <p:cNvPr id="328" name="Google Shape;328;p24"/>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29" name="Google Shape;329;p24"/>
          <p:cNvSpPr/>
          <p:nvPr/>
        </p:nvSpPr>
        <p:spPr>
          <a:xfrm>
            <a:off x="2093495" y="1302589"/>
            <a:ext cx="634685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liver’s main jobs are to filter the blood coming from the digestive tract, detoxify chemicals, and metabolize drugs. We discovered these functions in a variety of ways.</a:t>
            </a:r>
            <a:endParaRPr sz="1600">
              <a:solidFill>
                <a:schemeClr val="dk1"/>
              </a:solidFill>
              <a:latin typeface="Verdana"/>
              <a:ea typeface="Verdana"/>
              <a:cs typeface="Verdana"/>
              <a:sym typeface="Verdana"/>
            </a:endParaRPr>
          </a:p>
        </p:txBody>
      </p:sp>
      <p:pic>
        <p:nvPicPr>
          <p:cNvPr descr="Anatomy of the liver; drawing shows the right and left lobes of the liver. Also shown are the bile ducts, gallbladder, stomach, spleen, pancreas, small intestine, and colon." id="330" name="Google Shape;330;p24"/>
          <p:cNvPicPr preferRelativeResize="0"/>
          <p:nvPr/>
        </p:nvPicPr>
        <p:blipFill rotWithShape="1">
          <a:blip r:embed="rId14">
            <a:alphaModFix/>
          </a:blip>
          <a:srcRect b="0" l="0" r="0" t="0"/>
          <a:stretch/>
        </p:blipFill>
        <p:spPr>
          <a:xfrm>
            <a:off x="8513363" y="1256865"/>
            <a:ext cx="2913446" cy="2951561"/>
          </a:xfrm>
          <a:prstGeom prst="rect">
            <a:avLst/>
          </a:prstGeom>
          <a:noFill/>
          <a:ln>
            <a:noFill/>
          </a:ln>
        </p:spPr>
      </p:pic>
      <p:sp>
        <p:nvSpPr>
          <p:cNvPr id="331" name="Google Shape;331;p24"/>
          <p:cNvSpPr/>
          <p:nvPr/>
        </p:nvSpPr>
        <p:spPr>
          <a:xfrm>
            <a:off x="9278229" y="827180"/>
            <a:ext cx="1383713" cy="41056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Source: </a:t>
            </a:r>
            <a:r>
              <a:rPr lang="en-US" sz="1000" u="sng">
                <a:solidFill>
                  <a:schemeClr val="dk1"/>
                </a:solidFill>
                <a:latin typeface="Times New Roman"/>
                <a:ea typeface="Times New Roman"/>
                <a:cs typeface="Times New Roman"/>
                <a:sym typeface="Times New Roman"/>
                <a:hlinkClick r:id="rId15">
                  <a:extLst>
                    <a:ext uri="{A12FA001-AC4F-418D-AE19-62706E023703}">
                      <ahyp:hlinkClr val="tx"/>
                    </a:ext>
                  </a:extLst>
                </a:hlinkClick>
              </a:rPr>
              <a:t>NCBI</a:t>
            </a:r>
            <a:endParaRPr sz="1000">
              <a:solidFill>
                <a:schemeClr val="dk1"/>
              </a:solidFill>
              <a:latin typeface="Times New Roman"/>
              <a:ea typeface="Times New Roman"/>
              <a:cs typeface="Times New Roman"/>
              <a:sym typeface="Times New Roman"/>
            </a:endParaRPr>
          </a:p>
          <a:p>
            <a:pPr indent="0" lvl="0" marL="0" marR="0" rtl="0" algn="ctr">
              <a:lnSpc>
                <a:spcPct val="107000"/>
              </a:lnSpc>
              <a:spcBef>
                <a:spcPts val="0"/>
              </a:spcBef>
              <a:spcAft>
                <a:spcPts val="0"/>
              </a:spcAft>
              <a:buNone/>
            </a:pPr>
            <a:r>
              <a:rPr lang="en-US" sz="1000">
                <a:solidFill>
                  <a:schemeClr val="dk1"/>
                </a:solidFill>
                <a:latin typeface="Times New Roman"/>
                <a:ea typeface="Times New Roman"/>
                <a:cs typeface="Times New Roman"/>
                <a:sym typeface="Times New Roman"/>
              </a:rPr>
              <a:t>Artist: Terese Winslow</a:t>
            </a:r>
            <a:endParaRPr/>
          </a:p>
        </p:txBody>
      </p:sp>
      <p:sp>
        <p:nvSpPr>
          <p:cNvPr id="332" name="Google Shape;332;p24"/>
          <p:cNvSpPr/>
          <p:nvPr/>
        </p:nvSpPr>
        <p:spPr>
          <a:xfrm>
            <a:off x="2093495" y="2132532"/>
            <a:ext cx="6096000" cy="206024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Observing the liver tells us a lot about its function:</a:t>
            </a:r>
            <a:endParaRPr sz="1600">
              <a:solidFill>
                <a:schemeClr val="dk1"/>
              </a:solidFill>
              <a:latin typeface="Verdana"/>
              <a:ea typeface="Verdana"/>
              <a:cs typeface="Verdana"/>
              <a:sym typeface="Verdana"/>
            </a:endParaRPr>
          </a:p>
          <a:p>
            <a:pPr indent="-342900" lvl="0" marL="342900" marR="0" rtl="0" algn="l">
              <a:lnSpc>
                <a:spcPct val="107000"/>
              </a:lnSpc>
              <a:spcBef>
                <a:spcPts val="800"/>
              </a:spcBef>
              <a:spcAft>
                <a:spcPts val="0"/>
              </a:spcAft>
              <a:buClr>
                <a:srgbClr val="000000"/>
              </a:buClr>
              <a:buSzPts val="1000"/>
              <a:buFont typeface="Noto Sans Symbols"/>
              <a:buChar char="∙"/>
            </a:pPr>
            <a:r>
              <a:rPr lang="en-US" sz="1600">
                <a:solidFill>
                  <a:srgbClr val="000000"/>
                </a:solidFill>
                <a:latin typeface="Verdana"/>
                <a:ea typeface="Verdana"/>
                <a:cs typeface="Verdana"/>
                <a:sym typeface="Verdana"/>
              </a:rPr>
              <a:t>huge veins come into the liver from the gut</a:t>
            </a:r>
            <a:endParaRPr/>
          </a:p>
          <a:p>
            <a:pPr indent="-342900" lvl="0" marL="342900" marR="0" rtl="0" algn="l">
              <a:lnSpc>
                <a:spcPct val="107000"/>
              </a:lnSpc>
              <a:spcBef>
                <a:spcPts val="800"/>
              </a:spcBef>
              <a:spcAft>
                <a:spcPts val="0"/>
              </a:spcAft>
              <a:buClr>
                <a:srgbClr val="000000"/>
              </a:buClr>
              <a:buSzPts val="1000"/>
              <a:buFont typeface="Noto Sans Symbols"/>
              <a:buChar char="∙"/>
            </a:pPr>
            <a:r>
              <a:rPr lang="en-US" sz="1600">
                <a:solidFill>
                  <a:srgbClr val="000000"/>
                </a:solidFill>
                <a:latin typeface="Verdana"/>
                <a:ea typeface="Verdana"/>
                <a:cs typeface="Verdana"/>
                <a:sym typeface="Verdana"/>
              </a:rPr>
              <a:t>venous blood flows past single rows of liver cells</a:t>
            </a:r>
            <a:endParaRPr/>
          </a:p>
          <a:p>
            <a:pPr indent="-342900" lvl="0" marL="342900" marR="0" rtl="0" algn="l">
              <a:lnSpc>
                <a:spcPct val="107000"/>
              </a:lnSpc>
              <a:spcBef>
                <a:spcPts val="800"/>
              </a:spcBef>
              <a:spcAft>
                <a:spcPts val="0"/>
              </a:spcAft>
              <a:buClr>
                <a:srgbClr val="000000"/>
              </a:buClr>
              <a:buSzPts val="1000"/>
              <a:buFont typeface="Noto Sans Symbols"/>
              <a:buChar char="∙"/>
            </a:pPr>
            <a:r>
              <a:rPr lang="en-US" sz="1600">
                <a:solidFill>
                  <a:srgbClr val="000000"/>
                </a:solidFill>
                <a:latin typeface="Verdana"/>
                <a:ea typeface="Verdana"/>
                <a:cs typeface="Verdana"/>
                <a:sym typeface="Verdana"/>
              </a:rPr>
              <a:t>blood takes about 8 seconds to pass by the liver cells</a:t>
            </a:r>
            <a:endParaRPr/>
          </a:p>
          <a:p>
            <a:pPr indent="-342900" lvl="0" marL="342900" marR="0" rtl="0" algn="l">
              <a:lnSpc>
                <a:spcPct val="107000"/>
              </a:lnSpc>
              <a:spcBef>
                <a:spcPts val="800"/>
              </a:spcBef>
              <a:spcAft>
                <a:spcPts val="0"/>
              </a:spcAft>
              <a:buClr>
                <a:srgbClr val="000000"/>
              </a:buClr>
              <a:buSzPts val="1000"/>
              <a:buFont typeface="Noto Sans Symbols"/>
              <a:buChar char="∙"/>
            </a:pPr>
            <a:r>
              <a:rPr lang="en-US" sz="1600">
                <a:solidFill>
                  <a:srgbClr val="000000"/>
                </a:solidFill>
                <a:latin typeface="Verdana"/>
                <a:ea typeface="Verdana"/>
                <a:cs typeface="Verdana"/>
                <a:sym typeface="Verdana"/>
              </a:rPr>
              <a:t>the flow path exposes blood to many </a:t>
            </a:r>
            <a:r>
              <a:rPr lang="en-US" sz="1600" u="sng">
                <a:solidFill>
                  <a:srgbClr val="A18416"/>
                </a:solidFill>
                <a:latin typeface="Verdana"/>
                <a:ea typeface="Verdana"/>
                <a:cs typeface="Verdana"/>
                <a:sym typeface="Verdana"/>
                <a:hlinkClick action="ppaction://hlinksldjump" r:id="rId16">
                  <a:extLst>
                    <a:ext uri="{A12FA001-AC4F-418D-AE19-62706E023703}">
                      <ahyp:hlinkClr val="tx"/>
                    </a:ext>
                  </a:extLst>
                </a:hlinkClick>
              </a:rPr>
              <a:t>phagocytotic</a:t>
            </a:r>
            <a:r>
              <a:rPr lang="en-US" sz="1600">
                <a:solidFill>
                  <a:srgbClr val="000000"/>
                </a:solidFill>
                <a:latin typeface="Verdana"/>
                <a:ea typeface="Verdana"/>
                <a:cs typeface="Verdana"/>
                <a:sym typeface="Verdana"/>
              </a:rPr>
              <a:t> cells</a:t>
            </a:r>
            <a:endParaRPr sz="1600">
              <a:solidFill>
                <a:srgbClr val="000000"/>
              </a:solidFill>
              <a:latin typeface="Verdana"/>
              <a:ea typeface="Verdana"/>
              <a:cs typeface="Verdana"/>
              <a:sym typeface="Verdana"/>
            </a:endParaRPr>
          </a:p>
        </p:txBody>
      </p:sp>
      <p:sp>
        <p:nvSpPr>
          <p:cNvPr id="333" name="Google Shape;333;p24"/>
          <p:cNvSpPr/>
          <p:nvPr/>
        </p:nvSpPr>
        <p:spPr>
          <a:xfrm>
            <a:off x="2093495" y="4208426"/>
            <a:ext cx="9039726" cy="258718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Comparing the chemical contents of the blood coming in with that of the blood leaving the liver shows that the liver must:</a:t>
            </a:r>
            <a:endParaRPr sz="1600">
              <a:solidFill>
                <a:schemeClr val="dk1"/>
              </a:solidFill>
              <a:latin typeface="Verdana"/>
              <a:ea typeface="Verdana"/>
              <a:cs typeface="Verdana"/>
              <a:sym typeface="Verdana"/>
            </a:endParaRPr>
          </a:p>
          <a:p>
            <a:pPr indent="-342900" lvl="0" marL="342900" marR="0" rtl="0" algn="l">
              <a:lnSpc>
                <a:spcPct val="107000"/>
              </a:lnSpc>
              <a:spcBef>
                <a:spcPts val="800"/>
              </a:spcBef>
              <a:spcAft>
                <a:spcPts val="0"/>
              </a:spcAft>
              <a:buClr>
                <a:srgbClr val="000000"/>
              </a:buClr>
              <a:buSzPts val="1000"/>
              <a:buFont typeface="Noto Sans Symbols"/>
              <a:buChar char="∙"/>
            </a:pPr>
            <a:r>
              <a:rPr lang="en-US" sz="1600">
                <a:solidFill>
                  <a:srgbClr val="000000"/>
                </a:solidFill>
                <a:latin typeface="Verdana"/>
                <a:ea typeface="Verdana"/>
                <a:cs typeface="Verdana"/>
                <a:sym typeface="Verdana"/>
              </a:rPr>
              <a:t>make urea, a protein waste product</a:t>
            </a:r>
            <a:endParaRPr/>
          </a:p>
          <a:p>
            <a:pPr indent="-342900" lvl="0" marL="342900" marR="0" rtl="0" algn="l">
              <a:lnSpc>
                <a:spcPct val="107000"/>
              </a:lnSpc>
              <a:spcBef>
                <a:spcPts val="800"/>
              </a:spcBef>
              <a:spcAft>
                <a:spcPts val="0"/>
              </a:spcAft>
              <a:buClr>
                <a:srgbClr val="000000"/>
              </a:buClr>
              <a:buSzPts val="1000"/>
              <a:buFont typeface="Noto Sans Symbols"/>
              <a:buChar char="∙"/>
            </a:pPr>
            <a:r>
              <a:rPr lang="en-US" sz="1600">
                <a:solidFill>
                  <a:srgbClr val="000000"/>
                </a:solidFill>
                <a:latin typeface="Verdana"/>
                <a:ea typeface="Verdana"/>
                <a:cs typeface="Verdana"/>
                <a:sym typeface="Verdana"/>
              </a:rPr>
              <a:t>make bile, which is released from the gall bladder to the intestines (makes fat easier to digest)</a:t>
            </a:r>
            <a:endParaRPr/>
          </a:p>
          <a:p>
            <a:pPr indent="-342900" lvl="0" marL="342900" marR="0" rtl="0" algn="l">
              <a:lnSpc>
                <a:spcPct val="107000"/>
              </a:lnSpc>
              <a:spcBef>
                <a:spcPts val="800"/>
              </a:spcBef>
              <a:spcAft>
                <a:spcPts val="0"/>
              </a:spcAft>
              <a:buClr>
                <a:srgbClr val="000000"/>
              </a:buClr>
              <a:buSzPts val="1000"/>
              <a:buFont typeface="Noto Sans Symbols"/>
              <a:buChar char="∙"/>
            </a:pPr>
            <a:r>
              <a:rPr lang="en-US" sz="1600">
                <a:solidFill>
                  <a:srgbClr val="000000"/>
                </a:solidFill>
                <a:latin typeface="Verdana"/>
                <a:ea typeface="Verdana"/>
                <a:cs typeface="Verdana"/>
                <a:sym typeface="Verdana"/>
              </a:rPr>
              <a:t>remove </a:t>
            </a:r>
            <a:r>
              <a:rPr lang="en-US" sz="1600" u="sng">
                <a:solidFill>
                  <a:srgbClr val="A18416"/>
                </a:solidFill>
                <a:latin typeface="Verdana"/>
                <a:ea typeface="Verdana"/>
                <a:cs typeface="Verdana"/>
                <a:sym typeface="Verdana"/>
                <a:hlinkClick action="ppaction://hlinksldjump" r:id="rId17">
                  <a:extLst>
                    <a:ext uri="{A12FA001-AC4F-418D-AE19-62706E023703}">
                      <ahyp:hlinkClr val="tx"/>
                    </a:ext>
                  </a:extLst>
                </a:hlinkClick>
              </a:rPr>
              <a:t>low density lipids</a:t>
            </a:r>
            <a:r>
              <a:rPr lang="en-US" sz="1600">
                <a:solidFill>
                  <a:srgbClr val="000000"/>
                </a:solidFill>
                <a:latin typeface="Verdana"/>
                <a:ea typeface="Verdana"/>
                <a:cs typeface="Verdana"/>
                <a:sym typeface="Verdana"/>
              </a:rPr>
              <a:t> (LDL) and add </a:t>
            </a:r>
            <a:r>
              <a:rPr lang="en-US" sz="1600" u="sng">
                <a:solidFill>
                  <a:srgbClr val="A18416"/>
                </a:solidFill>
                <a:latin typeface="Verdana"/>
                <a:ea typeface="Verdana"/>
                <a:cs typeface="Verdana"/>
                <a:sym typeface="Verdana"/>
                <a:hlinkClick action="ppaction://hlinksldjump" r:id="rId18">
                  <a:extLst>
                    <a:ext uri="{A12FA001-AC4F-418D-AE19-62706E023703}">
                      <ahyp:hlinkClr val="tx"/>
                    </a:ext>
                  </a:extLst>
                </a:hlinkClick>
              </a:rPr>
              <a:t>high density lipids</a:t>
            </a:r>
            <a:r>
              <a:rPr lang="en-US" sz="1600">
                <a:solidFill>
                  <a:srgbClr val="000000"/>
                </a:solidFill>
                <a:latin typeface="Verdana"/>
                <a:ea typeface="Verdana"/>
                <a:cs typeface="Verdana"/>
                <a:sym typeface="Verdana"/>
              </a:rPr>
              <a:t> (HDL) to blood, thus protecting against hardening of the arteries</a:t>
            </a:r>
            <a:endParaRPr/>
          </a:p>
          <a:p>
            <a:pPr indent="-342900" lvl="0" marL="342900" marR="0" rtl="0" algn="l">
              <a:lnSpc>
                <a:spcPct val="107000"/>
              </a:lnSpc>
              <a:spcBef>
                <a:spcPts val="800"/>
              </a:spcBef>
              <a:spcAft>
                <a:spcPts val="0"/>
              </a:spcAft>
              <a:buClr>
                <a:srgbClr val="000000"/>
              </a:buClr>
              <a:buSzPts val="1000"/>
              <a:buFont typeface="Noto Sans Symbols"/>
              <a:buChar char="∙"/>
            </a:pPr>
            <a:r>
              <a:rPr lang="en-US" sz="1600">
                <a:solidFill>
                  <a:srgbClr val="000000"/>
                </a:solidFill>
                <a:latin typeface="Verdana"/>
                <a:ea typeface="Verdana"/>
                <a:cs typeface="Verdana"/>
                <a:sym typeface="Verdana"/>
              </a:rPr>
              <a:t>convert and detoxify many drugs and toxins</a:t>
            </a:r>
            <a:endParaRPr sz="1600">
              <a:solidFill>
                <a:srgbClr val="000000"/>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5"/>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339" name="Google Shape;339;p25"/>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340" name="Google Shape;340;p25"/>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Medical Application- Liver Function Tests</a:t>
            </a:r>
            <a:endParaRPr/>
          </a:p>
        </p:txBody>
      </p:sp>
      <p:graphicFrame>
        <p:nvGraphicFramePr>
          <p:cNvPr id="341" name="Google Shape;341;p25"/>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42" name="Google Shape;342;p25"/>
          <p:cNvSpPr/>
          <p:nvPr/>
        </p:nvSpPr>
        <p:spPr>
          <a:xfrm>
            <a:off x="2895600" y="1923184"/>
            <a:ext cx="6400800"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Because the liver is so vital for life, it is important to know if the liver is working normally. This is especially true in older age, when the liver is most likely to be damaged. There are several laboratory tests that doctors can perform to check if liver function is normal. Any symptoms of illness that might occur because of a poorly functioning liver will prompt a physician to consider ordering a medical laboratory to perform certain liver function tests on a blood sample. Such symptoms could include a yellowing of skin and membranes of the eye (called jaundice), a prolonged bleeding after cuts and bruises, and swollen or hardness of the liver (which the doctor determines by pressing on your abdomen over the liver). Unfortunately, you can have severe liver damage long before obvious symptoms appear. Sometimes, even the laboratory tests fail to detect severe liver damage.</a:t>
            </a:r>
            <a:endParaRPr sz="1600">
              <a:solidFill>
                <a:schemeClr val="dk1"/>
              </a:solidFill>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6"/>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348" name="Google Shape;348;p26"/>
          <p:cNvSpPr/>
          <p:nvPr/>
        </p:nvSpPr>
        <p:spPr>
          <a:xfrm>
            <a:off x="9034951" y="-4083"/>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How We Know</a:t>
            </a:r>
            <a:endParaRPr/>
          </a:p>
        </p:txBody>
      </p:sp>
      <p:sp>
        <p:nvSpPr>
          <p:cNvPr id="349" name="Google Shape;349;p26"/>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Medical Application- Liver Function Tests</a:t>
            </a:r>
            <a:endParaRPr/>
          </a:p>
        </p:txBody>
      </p:sp>
      <p:graphicFrame>
        <p:nvGraphicFramePr>
          <p:cNvPr id="350" name="Google Shape;350;p26"/>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51" name="Google Shape;351;p26"/>
          <p:cNvSpPr/>
          <p:nvPr/>
        </p:nvSpPr>
        <p:spPr>
          <a:xfrm>
            <a:off x="2906034" y="1785593"/>
            <a:ext cx="6400800" cy="33252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The lab tests look for:</a:t>
            </a:r>
            <a:endParaRPr sz="1600">
              <a:solidFill>
                <a:schemeClr val="dk1"/>
              </a:solidFill>
              <a:latin typeface="Verdana"/>
              <a:ea typeface="Verdana"/>
              <a:cs typeface="Verdana"/>
              <a:sym typeface="Verdana"/>
            </a:endParaRPr>
          </a:p>
        </p:txBody>
      </p:sp>
      <p:sp>
        <p:nvSpPr>
          <p:cNvPr id="352" name="Google Shape;352;p26"/>
          <p:cNvSpPr/>
          <p:nvPr/>
        </p:nvSpPr>
        <p:spPr>
          <a:xfrm>
            <a:off x="2903621" y="2118120"/>
            <a:ext cx="6400800" cy="2748060"/>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Certain </a:t>
            </a:r>
            <a:r>
              <a:rPr b="0" i="0" lang="en-US" sz="1600" u="sng" cap="none" strike="noStrike">
                <a:solidFill>
                  <a:srgbClr val="A18416"/>
                </a:solidFill>
                <a:latin typeface="Verdana"/>
                <a:ea typeface="Verdana"/>
                <a:cs typeface="Verdana"/>
                <a:sym typeface="Verdana"/>
                <a:hlinkClick action="ppaction://hlinksldjump" r:id="rId14">
                  <a:extLst>
                    <a:ext uri="{A12FA001-AC4F-418D-AE19-62706E023703}">
                      <ahyp:hlinkClr val="tx"/>
                    </a:ext>
                  </a:extLst>
                </a:hlinkClick>
              </a:rPr>
              <a:t>enzymes</a:t>
            </a:r>
            <a:r>
              <a:rPr b="0" i="0" lang="en-US" sz="1600" u="none" cap="none" strike="noStrike">
                <a:solidFill>
                  <a:srgbClr val="000000"/>
                </a:solidFill>
                <a:latin typeface="Verdana"/>
                <a:ea typeface="Verdana"/>
                <a:cs typeface="Verdana"/>
                <a:sym typeface="Verdana"/>
              </a:rPr>
              <a:t> - these leak from damaged liver cells into the blood</a:t>
            </a:r>
            <a:endParaRPr/>
          </a:p>
          <a:p>
            <a:pPr indent="-342900" lvl="1" marL="800100" marR="0" rtl="0" algn="l">
              <a:lnSpc>
                <a:spcPct val="107000"/>
              </a:lnSpc>
              <a:spcBef>
                <a:spcPts val="80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Bilirubin (a normal by-product of red blood cell turnover) - builds up when liver is too damaged to remove it. This appears as </a:t>
            </a:r>
            <a:r>
              <a:rPr b="0" i="0" lang="en-US" sz="1600" u="sng" cap="none" strike="noStrike">
                <a:solidFill>
                  <a:srgbClr val="A18416"/>
                </a:solidFill>
                <a:latin typeface="Verdana"/>
                <a:ea typeface="Verdana"/>
                <a:cs typeface="Verdana"/>
                <a:sym typeface="Verdana"/>
                <a:hlinkClick action="ppaction://hlinksldjump" r:id="rId15">
                  <a:extLst>
                    <a:ext uri="{A12FA001-AC4F-418D-AE19-62706E023703}">
                      <ahyp:hlinkClr val="tx"/>
                    </a:ext>
                  </a:extLst>
                </a:hlinkClick>
              </a:rPr>
              <a:t>jaundice</a:t>
            </a:r>
            <a:r>
              <a:rPr b="0" i="0" lang="en-US" sz="1600" u="none" cap="none" strike="noStrike">
                <a:solidFill>
                  <a:srgbClr val="000000"/>
                </a:solidFill>
                <a:latin typeface="Verdana"/>
                <a:ea typeface="Verdana"/>
                <a:cs typeface="Verdana"/>
                <a:sym typeface="Verdana"/>
              </a:rPr>
              <a:t>.  </a:t>
            </a:r>
            <a:endParaRPr/>
          </a:p>
          <a:p>
            <a:pPr indent="-342900" lvl="1" marL="800100" marR="0" rtl="0" algn="l">
              <a:lnSpc>
                <a:spcPct val="107000"/>
              </a:lnSpc>
              <a:spcBef>
                <a:spcPts val="80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Albumin (this protein is made in the liver) - decreases in liver damage</a:t>
            </a:r>
            <a:endParaRPr/>
          </a:p>
          <a:p>
            <a:pPr indent="-342900" lvl="1" marL="800100" marR="0" rtl="0" algn="l">
              <a:lnSpc>
                <a:spcPct val="107000"/>
              </a:lnSpc>
              <a:spcBef>
                <a:spcPts val="800"/>
              </a:spcBef>
              <a:spcAft>
                <a:spcPts val="0"/>
              </a:spcAft>
              <a:buClr>
                <a:srgbClr val="000000"/>
              </a:buClr>
              <a:buSzPts val="1000"/>
              <a:buFont typeface="Noto Sans Symbols"/>
              <a:buChar char="∙"/>
            </a:pPr>
            <a:r>
              <a:rPr b="0" i="0" lang="en-US" sz="1600" u="none" cap="none" strike="noStrike">
                <a:solidFill>
                  <a:srgbClr val="000000"/>
                </a:solidFill>
                <a:latin typeface="Verdana"/>
                <a:ea typeface="Verdana"/>
                <a:cs typeface="Verdana"/>
                <a:sym typeface="Verdana"/>
              </a:rPr>
              <a:t>Blood clotting proteins (these are made in the liver) - clotting time is prolonged when liver is damaged</a:t>
            </a:r>
            <a:endParaRPr b="0" i="0" sz="1600" u="none" cap="none" strike="noStrike">
              <a:solidFill>
                <a:srgbClr val="000000"/>
              </a:solidFill>
              <a:latin typeface="Verdana"/>
              <a:ea typeface="Verdana"/>
              <a:cs typeface="Verdana"/>
              <a:sym typeface="Verdana"/>
            </a:endParaRPr>
          </a:p>
        </p:txBody>
      </p:sp>
      <p:sp>
        <p:nvSpPr>
          <p:cNvPr id="353" name="Google Shape;353;p26"/>
          <p:cNvSpPr/>
          <p:nvPr/>
        </p:nvSpPr>
        <p:spPr>
          <a:xfrm>
            <a:off x="2901207" y="4866180"/>
            <a:ext cx="6400799" cy="112293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Many prescription drugs can damage the liver in the process of being deactivated by liver cells. </a:t>
            </a:r>
            <a:r>
              <a:rPr b="1" lang="en-US" sz="1600">
                <a:solidFill>
                  <a:srgbClr val="000000"/>
                </a:solidFill>
                <a:latin typeface="Verdana"/>
                <a:ea typeface="Verdana"/>
                <a:cs typeface="Verdana"/>
                <a:sym typeface="Verdana"/>
              </a:rPr>
              <a:t>But the most common causes of liver damage are alcohol abuse and certain virus infections (viral hepatitis).</a:t>
            </a:r>
            <a:endParaRPr sz="1600">
              <a:solidFill>
                <a:schemeClr val="dk1"/>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7"/>
          <p:cNvSpPr txBox="1"/>
          <p:nvPr>
            <p:ph idx="1" type="body"/>
          </p:nvPr>
        </p:nvSpPr>
        <p:spPr>
          <a:xfrm>
            <a:off x="2326890" y="1579527"/>
            <a:ext cx="7386454" cy="7611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18E78"/>
              </a:buClr>
              <a:buSzPts val="4400"/>
              <a:buNone/>
            </a:pPr>
            <a:r>
              <a:rPr lang="en-US" sz="4400">
                <a:solidFill>
                  <a:srgbClr val="318E78"/>
                </a:solidFill>
                <a:latin typeface="Anton"/>
                <a:ea typeface="Anton"/>
                <a:cs typeface="Anton"/>
                <a:sym typeface="Anton"/>
              </a:rPr>
              <a:t>Claude Bernard (1813-1878)</a:t>
            </a:r>
            <a:endParaRPr b="1" sz="4400">
              <a:solidFill>
                <a:srgbClr val="318E78"/>
              </a:solidFill>
              <a:latin typeface="Anton"/>
              <a:ea typeface="Anton"/>
              <a:cs typeface="Anton"/>
              <a:sym typeface="Anton"/>
            </a:endParaRPr>
          </a:p>
        </p:txBody>
      </p:sp>
      <p:sp>
        <p:nvSpPr>
          <p:cNvPr id="359" name="Google Shape;359;p27"/>
          <p:cNvSpPr/>
          <p:nvPr/>
        </p:nvSpPr>
        <p:spPr>
          <a:xfrm>
            <a:off x="4450357" y="599690"/>
            <a:ext cx="329128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F8EECB"/>
                </a:solidFill>
                <a:latin typeface="Calibri"/>
                <a:ea typeface="Calibri"/>
                <a:cs typeface="Calibri"/>
                <a:sym typeface="Calibri"/>
              </a:rPr>
              <a:t>Storytime</a:t>
            </a:r>
            <a:endParaRPr/>
          </a:p>
        </p:txBody>
      </p:sp>
      <p:sp>
        <p:nvSpPr>
          <p:cNvPr id="360" name="Google Shape;360;p27"/>
          <p:cNvSpPr/>
          <p:nvPr/>
        </p:nvSpPr>
        <p:spPr>
          <a:xfrm>
            <a:off x="1285528" y="191123"/>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graphicFrame>
        <p:nvGraphicFramePr>
          <p:cNvPr id="361" name="Google Shape;361;p27"/>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pic>
        <p:nvPicPr>
          <p:cNvPr descr="https://lh3.googleusercontent.com/QxKEew-eamEdnulprq4DN4dOJV0MZRcqdYTjSZMnP7M9aglIvLsIyI9Kh9M_TGHXCNaEcC9IRcBlAuOPuTH8zDZLf0k7rYSMO_XpCaAraK269XWCKV8W65pvFHmgRH1eD9teoeRF" id="362" name="Google Shape;362;p27"/>
          <p:cNvPicPr preferRelativeResize="0"/>
          <p:nvPr/>
        </p:nvPicPr>
        <p:blipFill rotWithShape="1">
          <a:blip r:embed="rId14">
            <a:alphaModFix/>
          </a:blip>
          <a:srcRect b="0" l="0" r="0" t="0"/>
          <a:stretch/>
        </p:blipFill>
        <p:spPr>
          <a:xfrm>
            <a:off x="8446168" y="2340677"/>
            <a:ext cx="1903370" cy="253782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363" name="Google Shape;363;p27"/>
          <p:cNvSpPr/>
          <p:nvPr/>
        </p:nvSpPr>
        <p:spPr>
          <a:xfrm>
            <a:off x="2478656" y="2340677"/>
            <a:ext cx="5967512"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Experimenting on animals is a controversial practice. Many people think that animals have rights and should not be subjected to experimentation. Medical researchers, however, hold the view that animal research is necessary to human welfare and is certainly more defensible than eating animals. Experimenting on animals, also known as vivisection, was established as acceptable scientific practice by Claude Bernard. It was he who showed how much could be learned and applied to medical practice through vivisection.</a:t>
            </a:r>
            <a:endParaRPr sz="1600">
              <a:solidFill>
                <a:schemeClr val="dk1"/>
              </a:solidFill>
              <a:latin typeface="Verdana"/>
              <a:ea typeface="Verdana"/>
              <a:cs typeface="Verdana"/>
              <a:sym typeface="Verdana"/>
            </a:endParaRPr>
          </a:p>
        </p:txBody>
      </p:sp>
      <p:sp>
        <p:nvSpPr>
          <p:cNvPr id="364" name="Google Shape;364;p27"/>
          <p:cNvSpPr/>
          <p:nvPr/>
        </p:nvSpPr>
        <p:spPr>
          <a:xfrm>
            <a:off x="2478656" y="4895222"/>
            <a:ext cx="787088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In defending biomedical research on animals, the American Medical Association says:</a:t>
            </a:r>
            <a:endParaRPr sz="1600">
              <a:solidFill>
                <a:schemeClr val="dk1"/>
              </a:solidFill>
              <a:latin typeface="Verdana"/>
              <a:ea typeface="Verdana"/>
              <a:cs typeface="Verdana"/>
              <a:sym typeface="Verdana"/>
            </a:endParaRPr>
          </a:p>
          <a:p>
            <a:pPr indent="0" lvl="0" marL="457200" marR="0" rtl="0" algn="l">
              <a:spcBef>
                <a:spcPts val="0"/>
              </a:spcBef>
              <a:spcAft>
                <a:spcPts val="0"/>
              </a:spcAft>
              <a:buNone/>
            </a:pPr>
            <a:r>
              <a:rPr lang="en-US" sz="1600">
                <a:solidFill>
                  <a:srgbClr val="000000"/>
                </a:solidFill>
                <a:latin typeface="Verdana"/>
                <a:ea typeface="Verdana"/>
                <a:cs typeface="Verdana"/>
                <a:sym typeface="Verdana"/>
              </a:rPr>
              <a:t>"In fact, virtually every advance in medical science in the 20th century, from antibiotics and vaccines to antidepressant drugs and organ transplants, has been achieved either directly or indirectly through the use of animals in laboratory experiments."</a:t>
            </a:r>
            <a:endParaRPr sz="1600">
              <a:solidFill>
                <a:schemeClr val="dk1"/>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8"/>
          <p:cNvSpPr txBox="1"/>
          <p:nvPr>
            <p:ph type="title"/>
          </p:nvPr>
        </p:nvSpPr>
        <p:spPr>
          <a:xfrm>
            <a:off x="1588527" y="836246"/>
            <a:ext cx="8911687" cy="665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18E78"/>
              </a:buClr>
              <a:buSzPct val="100000"/>
              <a:buFont typeface="Anton"/>
              <a:buNone/>
            </a:pPr>
            <a:r>
              <a:rPr lang="en-US">
                <a:solidFill>
                  <a:srgbClr val="318E78"/>
                </a:solidFill>
                <a:latin typeface="Anton"/>
                <a:ea typeface="Anton"/>
                <a:cs typeface="Anton"/>
                <a:sym typeface="Anton"/>
              </a:rPr>
              <a:t>Early Life</a:t>
            </a:r>
            <a:endParaRPr/>
          </a:p>
        </p:txBody>
      </p:sp>
      <p:sp>
        <p:nvSpPr>
          <p:cNvPr id="370" name="Google Shape;370;p28"/>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371" name="Google Shape;371;p28"/>
          <p:cNvSpPr/>
          <p:nvPr/>
        </p:nvSpPr>
        <p:spPr>
          <a:xfrm>
            <a:off x="9909110" y="-3831"/>
            <a:ext cx="22828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Storytime</a:t>
            </a:r>
            <a:endParaRPr/>
          </a:p>
        </p:txBody>
      </p:sp>
      <p:graphicFrame>
        <p:nvGraphicFramePr>
          <p:cNvPr id="372" name="Google Shape;372;p28"/>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73" name="Google Shape;373;p28"/>
          <p:cNvSpPr/>
          <p:nvPr/>
        </p:nvSpPr>
        <p:spPr>
          <a:xfrm>
            <a:off x="1925052" y="1800073"/>
            <a:ext cx="6096000"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rgbClr val="000000"/>
                </a:solidFill>
                <a:latin typeface="Verdana"/>
                <a:ea typeface="Verdana"/>
                <a:cs typeface="Verdana"/>
                <a:sym typeface="Verdana"/>
              </a:rPr>
              <a:t>Claude Bernard</a:t>
            </a:r>
            <a:r>
              <a:rPr lang="en-US" sz="1600">
                <a:solidFill>
                  <a:srgbClr val="000000"/>
                </a:solidFill>
                <a:latin typeface="Verdana"/>
                <a:ea typeface="Verdana"/>
                <a:cs typeface="Verdana"/>
                <a:sym typeface="Verdana"/>
              </a:rPr>
              <a:t> was born near Villefranche (20km north of Lyons-see photo on right of his birthplace, now a museum), where his father worked the Chevalier de Quincieux estate. His father was a winemaker and Claude helped him tend the vineyards and process the harvest. His mother, Jeanne Saulnier, had a peasant background. His father went broke in a wine-marketing venture, and the family was poor. Claude studied Latin with a local priest and was taken in as a student in a Jesuit school at Villefranche. That school taught no science, and it is amazing that Claude developed an early interest in science. He studied at the middle school in Thoissey, but he quit school without a diploma and apprenticed to a chemist named Millet in a Lyon suburb. His work there was apparently boring, but he did enjoy the errands he ran to the nearby veterinary school.</a:t>
            </a:r>
            <a:endParaRPr sz="1600">
              <a:solidFill>
                <a:schemeClr val="dk1"/>
              </a:solidFill>
              <a:latin typeface="Verdana"/>
              <a:ea typeface="Verdana"/>
              <a:cs typeface="Verdana"/>
              <a:sym typeface="Verdana"/>
            </a:endParaRPr>
          </a:p>
        </p:txBody>
      </p:sp>
      <p:pic>
        <p:nvPicPr>
          <p:cNvPr descr="museum.jpg (11577 bytes)" id="374" name="Google Shape;374;p28"/>
          <p:cNvPicPr preferRelativeResize="0"/>
          <p:nvPr/>
        </p:nvPicPr>
        <p:blipFill rotWithShape="1">
          <a:blip r:embed="rId14">
            <a:alphaModFix/>
          </a:blip>
          <a:srcRect b="0" l="0" r="0" t="0"/>
          <a:stretch/>
        </p:blipFill>
        <p:spPr>
          <a:xfrm>
            <a:off x="8239877" y="2309812"/>
            <a:ext cx="3171825" cy="2238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9"/>
          <p:cNvSpPr txBox="1"/>
          <p:nvPr>
            <p:ph type="title"/>
          </p:nvPr>
        </p:nvSpPr>
        <p:spPr>
          <a:xfrm>
            <a:off x="1588527" y="836246"/>
            <a:ext cx="8911687" cy="665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18E78"/>
              </a:buClr>
              <a:buSzPct val="100000"/>
              <a:buFont typeface="Anton"/>
              <a:buNone/>
            </a:pPr>
            <a:r>
              <a:rPr lang="en-US">
                <a:solidFill>
                  <a:srgbClr val="318E78"/>
                </a:solidFill>
                <a:latin typeface="Anton"/>
                <a:ea typeface="Anton"/>
                <a:cs typeface="Anton"/>
                <a:sym typeface="Anton"/>
              </a:rPr>
              <a:t>Schooling</a:t>
            </a:r>
            <a:endParaRPr>
              <a:solidFill>
                <a:srgbClr val="318E78"/>
              </a:solidFill>
              <a:latin typeface="Calibri"/>
              <a:ea typeface="Calibri"/>
              <a:cs typeface="Calibri"/>
              <a:sym typeface="Calibri"/>
            </a:endParaRPr>
          </a:p>
        </p:txBody>
      </p:sp>
      <p:sp>
        <p:nvSpPr>
          <p:cNvPr id="380" name="Google Shape;380;p29"/>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381" name="Google Shape;381;p29"/>
          <p:cNvSpPr/>
          <p:nvPr/>
        </p:nvSpPr>
        <p:spPr>
          <a:xfrm>
            <a:off x="9909110" y="-3831"/>
            <a:ext cx="22828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Storytime</a:t>
            </a:r>
            <a:endParaRPr/>
          </a:p>
        </p:txBody>
      </p:sp>
      <p:graphicFrame>
        <p:nvGraphicFramePr>
          <p:cNvPr id="382" name="Google Shape;382;p29"/>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83" name="Google Shape;383;p29"/>
          <p:cNvSpPr/>
          <p:nvPr/>
        </p:nvSpPr>
        <p:spPr>
          <a:xfrm>
            <a:off x="1989221" y="1501674"/>
            <a:ext cx="8245642"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While at Lyon, Claude developed an interest in medicine, perhaps in part because of his exposure to the veterinary school. Claude left Lyon to study medicine in Paris between 1834 and 1843. Claude was not a particularly good student, but then he had a very poor school background. Of 29 students passing the examination for the internship, Bernard ranked 26th. He failed the examination that would have qualified him to teach in the medical school, so he began collaborating with others in research projects.</a:t>
            </a:r>
            <a:endParaRPr sz="1600">
              <a:solidFill>
                <a:schemeClr val="dk1"/>
              </a:solidFill>
              <a:latin typeface="Verdana"/>
              <a:ea typeface="Verdana"/>
              <a:cs typeface="Verdana"/>
              <a:sym typeface="Verdana"/>
            </a:endParaRPr>
          </a:p>
        </p:txBody>
      </p:sp>
      <p:sp>
        <p:nvSpPr>
          <p:cNvPr id="384" name="Google Shape;384;p29"/>
          <p:cNvSpPr/>
          <p:nvPr/>
        </p:nvSpPr>
        <p:spPr>
          <a:xfrm>
            <a:off x="1989221" y="3317556"/>
            <a:ext cx="8245642"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Claude Bernard worked with François Magendie the leading physiologist of his time. For a while, Claude worked in Magendie's shadow, but it soon became clear that Claude could hold his own with the best, even Magendie. In 1854 a chair of general physiology was created for Claude in the Sorbonne, and he was elected to the Academy of Sciences. When Magendie died in 1855, Bernard succeeded him as full professor before succeeding him to the experimental medicine chair at the Ollège de France in 1855.</a:t>
            </a:r>
            <a:endParaRPr sz="1600">
              <a:solidFill>
                <a:schemeClr val="dk1"/>
              </a:solidFill>
              <a:latin typeface="Verdana"/>
              <a:ea typeface="Verdana"/>
              <a:cs typeface="Verdana"/>
              <a:sym typeface="Verdana"/>
            </a:endParaRPr>
          </a:p>
        </p:txBody>
      </p:sp>
      <p:sp>
        <p:nvSpPr>
          <p:cNvPr id="385" name="Google Shape;385;p29"/>
          <p:cNvSpPr/>
          <p:nvPr/>
        </p:nvSpPr>
        <p:spPr>
          <a:xfrm>
            <a:off x="1989221" y="5133438"/>
            <a:ext cx="8229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Claude did not have his own laboratory at first, but his fame was such that he had a personal interview with Emperor Napoleon, who made sure that a lab was constructed for him.</a:t>
            </a:r>
            <a:endParaRPr sz="1600">
              <a:solidFill>
                <a:schemeClr val="dk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p:nvPr/>
        </p:nvSpPr>
        <p:spPr>
          <a:xfrm>
            <a:off x="4708440" y="591458"/>
            <a:ext cx="277512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8EECB"/>
                </a:solidFill>
                <a:latin typeface="Calibri"/>
                <a:ea typeface="Calibri"/>
                <a:cs typeface="Calibri"/>
                <a:sym typeface="Calibri"/>
              </a:rPr>
              <a:t>Pre-Test</a:t>
            </a:r>
            <a:endParaRPr/>
          </a:p>
        </p:txBody>
      </p:sp>
      <p:sp>
        <p:nvSpPr>
          <p:cNvPr id="100" name="Google Shape;100;p3"/>
          <p:cNvSpPr/>
          <p:nvPr/>
        </p:nvSpPr>
        <p:spPr>
          <a:xfrm>
            <a:off x="3048000" y="2567226"/>
            <a:ext cx="609600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Verdana"/>
                <a:ea typeface="Verdana"/>
                <a:cs typeface="Verdana"/>
                <a:sym typeface="Verdana"/>
              </a:rPr>
              <a:t>Click a link below to take the pre-test for this unit!</a:t>
            </a:r>
            <a:endParaRPr/>
          </a:p>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a:p>
            <a:pPr indent="-285750" lvl="1" marL="742950" marR="0" rtl="0" algn="l">
              <a:spcBef>
                <a:spcPts val="0"/>
              </a:spcBef>
              <a:spcAft>
                <a:spcPts val="0"/>
              </a:spcAft>
              <a:buClr>
                <a:srgbClr val="A18416"/>
              </a:buClr>
              <a:buSzPts val="1600"/>
              <a:buFont typeface="Arial"/>
              <a:buChar char="•"/>
            </a:pPr>
            <a:r>
              <a:rPr b="0" i="0" lang="en-US" sz="1600" u="sng" cap="none" strike="noStrike">
                <a:solidFill>
                  <a:srgbClr val="A18416"/>
                </a:solidFill>
                <a:latin typeface="Verdana"/>
                <a:ea typeface="Verdana"/>
                <a:cs typeface="Verdana"/>
                <a:sym typeface="Verdana"/>
                <a:hlinkClick r:id="rId3">
                  <a:extLst>
                    <a:ext uri="{A12FA001-AC4F-418D-AE19-62706E023703}">
                      <ahyp:hlinkClr val="tx"/>
                    </a:ext>
                  </a:extLst>
                </a:hlinkClick>
              </a:rPr>
              <a:t>Google assessment</a:t>
            </a:r>
            <a:endParaRPr b="0" i="0" sz="1600" u="none" cap="none" strike="noStrike">
              <a:solidFill>
                <a:srgbClr val="A18416"/>
              </a:solidFill>
              <a:latin typeface="Verdana"/>
              <a:ea typeface="Verdana"/>
              <a:cs typeface="Verdana"/>
              <a:sym typeface="Verdana"/>
            </a:endParaRPr>
          </a:p>
        </p:txBody>
      </p:sp>
      <p:sp>
        <p:nvSpPr>
          <p:cNvPr id="101" name="Google Shape;101;p3"/>
          <p:cNvSpPr/>
          <p:nvPr/>
        </p:nvSpPr>
        <p:spPr>
          <a:xfrm>
            <a:off x="1285528" y="193622"/>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graphicFrame>
        <p:nvGraphicFramePr>
          <p:cNvPr id="102" name="Google Shape;102;p3"/>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7">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8">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4">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0"/>
          <p:cNvSpPr txBox="1"/>
          <p:nvPr>
            <p:ph type="title"/>
          </p:nvPr>
        </p:nvSpPr>
        <p:spPr>
          <a:xfrm>
            <a:off x="1588527" y="836246"/>
            <a:ext cx="8911687" cy="665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18E78"/>
              </a:buClr>
              <a:buSzPct val="100000"/>
              <a:buFont typeface="Anton"/>
              <a:buNone/>
            </a:pPr>
            <a:r>
              <a:rPr lang="en-US">
                <a:solidFill>
                  <a:srgbClr val="318E78"/>
                </a:solidFill>
                <a:latin typeface="Anton"/>
                <a:ea typeface="Anton"/>
                <a:cs typeface="Anton"/>
                <a:sym typeface="Anton"/>
              </a:rPr>
              <a:t>Medical Contributions</a:t>
            </a:r>
            <a:endParaRPr/>
          </a:p>
        </p:txBody>
      </p:sp>
      <p:sp>
        <p:nvSpPr>
          <p:cNvPr id="391" name="Google Shape;391;p30"/>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392" name="Google Shape;392;p30"/>
          <p:cNvSpPr/>
          <p:nvPr/>
        </p:nvSpPr>
        <p:spPr>
          <a:xfrm>
            <a:off x="9909110" y="-3831"/>
            <a:ext cx="22828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Storytime</a:t>
            </a:r>
            <a:endParaRPr/>
          </a:p>
        </p:txBody>
      </p:sp>
      <p:graphicFrame>
        <p:nvGraphicFramePr>
          <p:cNvPr id="393" name="Google Shape;393;p30"/>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394" name="Google Shape;394;p30"/>
          <p:cNvSpPr/>
          <p:nvPr/>
        </p:nvSpPr>
        <p:spPr>
          <a:xfrm>
            <a:off x="4954554" y="1676963"/>
            <a:ext cx="6096000" cy="42780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During most of the 1800s, France was the world leader in medicine, and Claude Bernard grew up in that culture where advances in medicine were being driven by the scientific method. Claude became a leader in using the scientific method and, in fact, is generally considered the founder of modern experimental physiology. One of the lasting contributions he made was his demonstration of the value of hypothesis-driven research. Claude's experiments began with a hypothesis, and tests were designed that would either support or refute the hypothesis, and that in turn guided the next steps in experimentation. Claude had three guiding principles for his own research; he believed that 1) the notion of "vital force" does not explain life; (2) animal research (vivisection) is indispensable for physiological research; and (3) life is mechanistically determined by physic-chemical forces.</a:t>
            </a:r>
            <a:endParaRPr sz="1600">
              <a:solidFill>
                <a:schemeClr val="dk1"/>
              </a:solidFill>
              <a:latin typeface="Verdana"/>
              <a:ea typeface="Verdana"/>
              <a:cs typeface="Verdana"/>
              <a:sym typeface="Verdana"/>
            </a:endParaRPr>
          </a:p>
        </p:txBody>
      </p:sp>
      <p:pic>
        <p:nvPicPr>
          <p:cNvPr descr="claude3.gif (17644 bytes)" id="395" name="Google Shape;395;p30"/>
          <p:cNvPicPr preferRelativeResize="0"/>
          <p:nvPr/>
        </p:nvPicPr>
        <p:blipFill rotWithShape="1">
          <a:blip r:embed="rId14">
            <a:alphaModFix/>
          </a:blip>
          <a:srcRect b="0" l="0" r="0" t="0"/>
          <a:stretch/>
        </p:blipFill>
        <p:spPr>
          <a:xfrm>
            <a:off x="2395539" y="2158660"/>
            <a:ext cx="2219325" cy="33147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1"/>
          <p:cNvSpPr txBox="1"/>
          <p:nvPr>
            <p:ph type="title"/>
          </p:nvPr>
        </p:nvSpPr>
        <p:spPr>
          <a:xfrm>
            <a:off x="1588527" y="836246"/>
            <a:ext cx="8911687" cy="665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18E78"/>
              </a:buClr>
              <a:buSzPct val="100000"/>
              <a:buFont typeface="Anton"/>
              <a:buNone/>
            </a:pPr>
            <a:r>
              <a:rPr lang="en-US">
                <a:solidFill>
                  <a:srgbClr val="318E78"/>
                </a:solidFill>
                <a:latin typeface="Anton"/>
                <a:ea typeface="Anton"/>
                <a:cs typeface="Anton"/>
                <a:sym typeface="Anton"/>
              </a:rPr>
              <a:t>Medical Contributions Cont’d</a:t>
            </a:r>
            <a:endParaRPr>
              <a:solidFill>
                <a:srgbClr val="318E78"/>
              </a:solidFill>
              <a:latin typeface="Calibri"/>
              <a:ea typeface="Calibri"/>
              <a:cs typeface="Calibri"/>
              <a:sym typeface="Calibri"/>
            </a:endParaRPr>
          </a:p>
        </p:txBody>
      </p:sp>
      <p:sp>
        <p:nvSpPr>
          <p:cNvPr id="401" name="Google Shape;401;p31"/>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402" name="Google Shape;402;p31"/>
          <p:cNvSpPr/>
          <p:nvPr/>
        </p:nvSpPr>
        <p:spPr>
          <a:xfrm>
            <a:off x="9909110" y="-3831"/>
            <a:ext cx="22828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Storytime</a:t>
            </a:r>
            <a:endParaRPr/>
          </a:p>
        </p:txBody>
      </p:sp>
      <p:graphicFrame>
        <p:nvGraphicFramePr>
          <p:cNvPr id="403" name="Google Shape;403;p31"/>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04" name="Google Shape;404;p31"/>
          <p:cNvSpPr/>
          <p:nvPr/>
        </p:nvSpPr>
        <p:spPr>
          <a:xfrm>
            <a:off x="1997242" y="1501674"/>
            <a:ext cx="82296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Of the many lasting discoveries made by Claude, one stands out because it is such a fundamental principle. The principle (called a scientific law in Physics) is that the internal workings of warm-blooded animals are more or less constant and that physiological mechanisms resist external forces that would alter this state. This is the principle of </a:t>
            </a:r>
            <a:r>
              <a:rPr i="1" lang="en-US" sz="1600">
                <a:solidFill>
                  <a:srgbClr val="000000"/>
                </a:solidFill>
                <a:latin typeface="Verdana"/>
                <a:ea typeface="Verdana"/>
                <a:cs typeface="Verdana"/>
                <a:sym typeface="Verdana"/>
              </a:rPr>
              <a:t>homeostasis</a:t>
            </a:r>
            <a:r>
              <a:rPr lang="en-US" sz="1600">
                <a:solidFill>
                  <a:srgbClr val="000000"/>
                </a:solidFill>
                <a:latin typeface="Verdana"/>
                <a:ea typeface="Verdana"/>
                <a:cs typeface="Verdana"/>
                <a:sym typeface="Verdana"/>
              </a:rPr>
              <a:t>, which was further advanced by his successor Walter Cannon.</a:t>
            </a:r>
            <a:endParaRPr sz="1600">
              <a:solidFill>
                <a:schemeClr val="dk1"/>
              </a:solidFill>
              <a:latin typeface="Verdana"/>
              <a:ea typeface="Verdana"/>
              <a:cs typeface="Verdana"/>
              <a:sym typeface="Verdana"/>
            </a:endParaRPr>
          </a:p>
        </p:txBody>
      </p:sp>
      <p:sp>
        <p:nvSpPr>
          <p:cNvPr id="405" name="Google Shape;405;p31"/>
          <p:cNvSpPr/>
          <p:nvPr/>
        </p:nvSpPr>
        <p:spPr>
          <a:xfrm>
            <a:off x="1997242" y="3071334"/>
            <a:ext cx="822960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Among his many other discoveries were experimental demonstrations of many of the functions of the liver. He showed that secretions of the pancreas contained digestive enzymes. He showed that certain parts of the pancreas were involved in diabetes. He also showed that the contraction and relaxation of small blood vessels were regulated by nerves. In addition, he demonstrated that there was a functional junction between nerves and muscle and that curare (a muscle relaxant used in anesthesia) blocks this junction. If they had been awarding Nobel Prizes in those days, Claude would have won several. His contemporary, Louis Pasteur, called him "physiology itself."</a:t>
            </a:r>
            <a:endParaRPr sz="1600">
              <a:solidFill>
                <a:schemeClr val="dk1"/>
              </a:solidFill>
              <a:latin typeface="Verdana"/>
              <a:ea typeface="Verdana"/>
              <a:cs typeface="Verdana"/>
              <a:sym typeface="Verdana"/>
            </a:endParaRPr>
          </a:p>
        </p:txBody>
      </p:sp>
      <p:sp>
        <p:nvSpPr>
          <p:cNvPr id="406" name="Google Shape;406;p31"/>
          <p:cNvSpPr/>
          <p:nvPr/>
        </p:nvSpPr>
        <p:spPr>
          <a:xfrm>
            <a:off x="1997242" y="5625879"/>
            <a:ext cx="8229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Ironically, the organ systems that Claude spent so many years studying were the very ones that caused his own illness and death. Claude apparently developed chronic enteritis, with disease affecting the pancreas and the liver.</a:t>
            </a:r>
            <a:endParaRPr sz="1600">
              <a:solidFill>
                <a:schemeClr val="dk1"/>
              </a:solidFill>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2"/>
          <p:cNvSpPr txBox="1"/>
          <p:nvPr>
            <p:ph type="title"/>
          </p:nvPr>
        </p:nvSpPr>
        <p:spPr>
          <a:xfrm>
            <a:off x="1588527" y="836246"/>
            <a:ext cx="8911687" cy="6654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18E78"/>
              </a:buClr>
              <a:buSzPct val="100000"/>
              <a:buFont typeface="Anton"/>
              <a:buNone/>
            </a:pPr>
            <a:r>
              <a:rPr lang="en-US">
                <a:solidFill>
                  <a:srgbClr val="318E78"/>
                </a:solidFill>
                <a:latin typeface="Anton"/>
                <a:ea typeface="Anton"/>
                <a:cs typeface="Anton"/>
                <a:sym typeface="Anton"/>
              </a:rPr>
              <a:t>References</a:t>
            </a:r>
            <a:endParaRPr>
              <a:solidFill>
                <a:srgbClr val="318E78"/>
              </a:solidFill>
              <a:latin typeface="Calibri"/>
              <a:ea typeface="Calibri"/>
              <a:cs typeface="Calibri"/>
              <a:sym typeface="Calibri"/>
            </a:endParaRPr>
          </a:p>
        </p:txBody>
      </p:sp>
      <p:sp>
        <p:nvSpPr>
          <p:cNvPr id="412" name="Google Shape;412;p32"/>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413" name="Google Shape;413;p32"/>
          <p:cNvSpPr/>
          <p:nvPr/>
        </p:nvSpPr>
        <p:spPr>
          <a:xfrm>
            <a:off x="9909110" y="-3831"/>
            <a:ext cx="22828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Storytime</a:t>
            </a:r>
            <a:endParaRPr/>
          </a:p>
        </p:txBody>
      </p:sp>
      <p:graphicFrame>
        <p:nvGraphicFramePr>
          <p:cNvPr id="414" name="Google Shape;414;p32"/>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15" name="Google Shape;415;p32"/>
          <p:cNvSpPr/>
          <p:nvPr/>
        </p:nvSpPr>
        <p:spPr>
          <a:xfrm>
            <a:off x="3048000" y="2538737"/>
            <a:ext cx="6096000" cy="206210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lang="en-US" sz="1600">
                <a:solidFill>
                  <a:srgbClr val="000000"/>
                </a:solidFill>
                <a:latin typeface="Verdana"/>
                <a:ea typeface="Verdana"/>
                <a:cs typeface="Verdana"/>
                <a:sym typeface="Verdana"/>
              </a:rPr>
              <a:t>Bayliss, L.E. </a:t>
            </a:r>
            <a:r>
              <a:rPr i="1" lang="en-US" sz="1600">
                <a:solidFill>
                  <a:srgbClr val="000000"/>
                </a:solidFill>
                <a:latin typeface="Verdana"/>
                <a:ea typeface="Verdana"/>
                <a:cs typeface="Verdana"/>
                <a:sym typeface="Verdana"/>
              </a:rPr>
              <a:t>Living Control Systems</a:t>
            </a:r>
            <a:r>
              <a:rPr lang="en-US" sz="1600">
                <a:solidFill>
                  <a:srgbClr val="000000"/>
                </a:solidFill>
                <a:latin typeface="Verdana"/>
                <a:ea typeface="Verdana"/>
                <a:cs typeface="Verdana"/>
                <a:sym typeface="Verdana"/>
              </a:rPr>
              <a:t>, English University Press, London, 1966 </a:t>
            </a:r>
            <a:endParaRPr sz="1600">
              <a:solidFill>
                <a:schemeClr val="dk1"/>
              </a:solidFill>
              <a:latin typeface="Verdana"/>
              <a:ea typeface="Verdana"/>
              <a:cs typeface="Verdana"/>
              <a:sym typeface="Verdana"/>
            </a:endParaRPr>
          </a:p>
          <a:p>
            <a:pPr indent="-457200" lvl="0" marL="457200" marR="0" rtl="0" algn="l">
              <a:spcBef>
                <a:spcPts val="0"/>
              </a:spcBef>
              <a:spcAft>
                <a:spcPts val="0"/>
              </a:spcAft>
              <a:buNone/>
            </a:pPr>
            <a:r>
              <a:t/>
            </a:r>
            <a:endParaRPr sz="1600">
              <a:solidFill>
                <a:srgbClr val="000000"/>
              </a:solidFill>
              <a:latin typeface="Verdana"/>
              <a:ea typeface="Verdana"/>
              <a:cs typeface="Verdana"/>
              <a:sym typeface="Verdana"/>
            </a:endParaRPr>
          </a:p>
          <a:p>
            <a:pPr indent="-457200" lvl="0" marL="457200" marR="0" rtl="0" algn="l">
              <a:spcBef>
                <a:spcPts val="0"/>
              </a:spcBef>
              <a:spcAft>
                <a:spcPts val="0"/>
              </a:spcAft>
              <a:buNone/>
            </a:pPr>
            <a:r>
              <a:rPr lang="en-US" sz="1600">
                <a:solidFill>
                  <a:srgbClr val="000000"/>
                </a:solidFill>
                <a:latin typeface="Verdana"/>
                <a:ea typeface="Verdana"/>
                <a:cs typeface="Verdana"/>
                <a:sym typeface="Verdana"/>
              </a:rPr>
              <a:t>LaFollette, Hugh and Niall Shanks. "Animal Experimentation: The Legacy of Claude Bernard". </a:t>
            </a:r>
            <a:endParaRPr sz="1600">
              <a:solidFill>
                <a:srgbClr val="A18416"/>
              </a:solidFill>
              <a:latin typeface="Verdana"/>
              <a:ea typeface="Verdana"/>
              <a:cs typeface="Verdana"/>
              <a:sym typeface="Verdana"/>
            </a:endParaRPr>
          </a:p>
          <a:p>
            <a:pPr indent="-457200" lvl="0" marL="457200" marR="0" rtl="0" algn="l">
              <a:spcBef>
                <a:spcPts val="0"/>
              </a:spcBef>
              <a:spcAft>
                <a:spcPts val="0"/>
              </a:spcAft>
              <a:buNone/>
            </a:pPr>
            <a:r>
              <a:t/>
            </a:r>
            <a:endParaRPr sz="1600">
              <a:solidFill>
                <a:srgbClr val="000000"/>
              </a:solidFill>
              <a:latin typeface="Verdana"/>
              <a:ea typeface="Verdana"/>
              <a:cs typeface="Verdana"/>
              <a:sym typeface="Verdana"/>
            </a:endParaRPr>
          </a:p>
          <a:p>
            <a:pPr indent="-457200" lvl="0" marL="457200" marR="0" rtl="0" algn="l">
              <a:spcBef>
                <a:spcPts val="0"/>
              </a:spcBef>
              <a:spcAft>
                <a:spcPts val="0"/>
              </a:spcAft>
              <a:buNone/>
            </a:pPr>
            <a:r>
              <a:rPr lang="en-US" sz="1600">
                <a:solidFill>
                  <a:srgbClr val="000000"/>
                </a:solidFill>
                <a:latin typeface="Verdana"/>
                <a:ea typeface="Verdana"/>
                <a:cs typeface="Verdana"/>
                <a:sym typeface="Verdana"/>
              </a:rPr>
              <a:t>The Claude Bernard Museum. </a:t>
            </a:r>
            <a:r>
              <a:rPr lang="en-US" sz="1600" u="sng">
                <a:solidFill>
                  <a:srgbClr val="A18416"/>
                </a:solidFill>
                <a:latin typeface="Verdana"/>
                <a:ea typeface="Verdana"/>
                <a:cs typeface="Verdana"/>
                <a:sym typeface="Verdana"/>
                <a:hlinkClick r:id="rId14">
                  <a:extLst>
                    <a:ext uri="{A12FA001-AC4F-418D-AE19-62706E023703}">
                      <ahyp:hlinkClr val="tx"/>
                    </a:ext>
                  </a:extLst>
                </a:hlinkClick>
              </a:rPr>
              <a:t>http://www.claude-bernard.co.uk/page20.htm</a:t>
            </a:r>
            <a:endParaRPr sz="1600">
              <a:solidFill>
                <a:srgbClr val="A18416"/>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3"/>
          <p:cNvSpPr/>
          <p:nvPr/>
        </p:nvSpPr>
        <p:spPr>
          <a:xfrm>
            <a:off x="3484357" y="2967335"/>
            <a:ext cx="522328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Common Hazards</a:t>
            </a:r>
            <a:endParaRPr/>
          </a:p>
        </p:txBody>
      </p:sp>
      <p:sp>
        <p:nvSpPr>
          <p:cNvPr id="421" name="Google Shape;421;p33"/>
          <p:cNvSpPr/>
          <p:nvPr/>
        </p:nvSpPr>
        <p:spPr>
          <a:xfrm>
            <a:off x="1285528" y="202249"/>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graphicFrame>
        <p:nvGraphicFramePr>
          <p:cNvPr id="422" name="Google Shape;422;p33"/>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4"/>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428" name="Google Shape;428;p34"/>
          <p:cNvSpPr/>
          <p:nvPr/>
        </p:nvSpPr>
        <p:spPr>
          <a:xfrm>
            <a:off x="8649299"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graphicFrame>
        <p:nvGraphicFramePr>
          <p:cNvPr id="429" name="Google Shape;429;p34"/>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30" name="Google Shape;430;p34"/>
          <p:cNvSpPr/>
          <p:nvPr/>
        </p:nvSpPr>
        <p:spPr>
          <a:xfrm>
            <a:off x="3356810" y="2077123"/>
            <a:ext cx="5478379" cy="270375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There are many hazards to the organs that detoxify the body. These include hepatitis (damages the liver), and heavy metals (hazard to kidneys, liver and other parts of the body). Free radicals are chemicals that can be produced in the body or that the body can be exposed to from external sources. They can be hazardous to the body in multiple ways. We will discuss each of these hazards separately because the hazards have different mechanisms of action.</a:t>
            </a:r>
            <a:endParaRPr sz="1600">
              <a:solidFill>
                <a:schemeClr val="dk1"/>
              </a:solidFill>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5"/>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436" name="Google Shape;436;p35"/>
          <p:cNvSpPr/>
          <p:nvPr/>
        </p:nvSpPr>
        <p:spPr>
          <a:xfrm>
            <a:off x="8649299"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437" name="Google Shape;437;p35"/>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Hepatitis</a:t>
            </a:r>
            <a:endParaRPr/>
          </a:p>
        </p:txBody>
      </p:sp>
      <p:graphicFrame>
        <p:nvGraphicFramePr>
          <p:cNvPr id="438" name="Google Shape;438;p35"/>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39" name="Google Shape;439;p35"/>
          <p:cNvSpPr/>
          <p:nvPr/>
        </p:nvSpPr>
        <p:spPr>
          <a:xfrm>
            <a:off x="3048000" y="1413994"/>
            <a:ext cx="6096000" cy="138640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Hepatitis is irritation (inflammation) of liver. (The word ending "itis" means inflammation). However, many causes of hepatitis go beyond inflammation and end in death of liver cells and eventual replacement with scar tissue (called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cirrhosis</a:t>
            </a:r>
            <a:r>
              <a:rPr lang="en-US" sz="1600">
                <a:solidFill>
                  <a:srgbClr val="000000"/>
                </a:solidFill>
                <a:latin typeface="Verdana"/>
                <a:ea typeface="Verdana"/>
                <a:cs typeface="Verdana"/>
                <a:sym typeface="Verdana"/>
              </a:rPr>
              <a:t>" of the liver).</a:t>
            </a:r>
            <a:endParaRPr sz="1600">
              <a:solidFill>
                <a:schemeClr val="dk1"/>
              </a:solidFill>
              <a:latin typeface="Verdana"/>
              <a:ea typeface="Verdana"/>
              <a:cs typeface="Verdana"/>
              <a:sym typeface="Verdana"/>
            </a:endParaRPr>
          </a:p>
        </p:txBody>
      </p:sp>
      <p:pic>
        <p:nvPicPr>
          <p:cNvPr descr="A healthy liver and a liver with cirrhosis." id="440" name="Google Shape;440;p35"/>
          <p:cNvPicPr preferRelativeResize="0"/>
          <p:nvPr/>
        </p:nvPicPr>
        <p:blipFill rotWithShape="1">
          <a:blip r:embed="rId15">
            <a:alphaModFix/>
          </a:blip>
          <a:srcRect b="0" l="0" r="0" t="0"/>
          <a:stretch/>
        </p:blipFill>
        <p:spPr>
          <a:xfrm>
            <a:off x="3124200" y="2908769"/>
            <a:ext cx="5943600" cy="248539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41" name="Google Shape;441;p35"/>
          <p:cNvSpPr/>
          <p:nvPr/>
        </p:nvSpPr>
        <p:spPr>
          <a:xfrm>
            <a:off x="5364722" y="5444006"/>
            <a:ext cx="1285929" cy="245901"/>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rgbClr val="000000"/>
                </a:solidFill>
                <a:latin typeface="Times New Roman"/>
                <a:ea typeface="Times New Roman"/>
                <a:cs typeface="Times New Roman"/>
                <a:sym typeface="Times New Roman"/>
              </a:rPr>
              <a:t>Source: </a:t>
            </a:r>
            <a:r>
              <a:rPr lang="en-US" sz="1000" u="sng">
                <a:solidFill>
                  <a:schemeClr val="dk1"/>
                </a:solidFill>
                <a:latin typeface="Times New Roman"/>
                <a:ea typeface="Times New Roman"/>
                <a:cs typeface="Times New Roman"/>
                <a:sym typeface="Times New Roman"/>
                <a:hlinkClick r:id="rId16">
                  <a:extLst>
                    <a:ext uri="{A12FA001-AC4F-418D-AE19-62706E023703}">
                      <ahyp:hlinkClr val="tx"/>
                    </a:ext>
                  </a:extLst>
                </a:hlinkClick>
              </a:rPr>
              <a:t>NIH NIDDK</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6"/>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447" name="Google Shape;447;p36"/>
          <p:cNvSpPr/>
          <p:nvPr/>
        </p:nvSpPr>
        <p:spPr>
          <a:xfrm>
            <a:off x="8649299"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448" name="Google Shape;448;p36"/>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Hepatitis Cont’d</a:t>
            </a:r>
            <a:endParaRPr/>
          </a:p>
        </p:txBody>
      </p:sp>
      <p:graphicFrame>
        <p:nvGraphicFramePr>
          <p:cNvPr id="449" name="Google Shape;449;p36"/>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50" name="Google Shape;450;p36"/>
          <p:cNvSpPr/>
          <p:nvPr/>
        </p:nvSpPr>
        <p:spPr>
          <a:xfrm>
            <a:off x="3136232" y="2062981"/>
            <a:ext cx="60960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Causes of hepatitis range from excessive drug or alcohol consumption to viruses. Hepatitis can even be caused by our own immune system. This occurs when a genetically defective immune system begins to attack liver cells after the immune system is activated, usually by a virus.</a:t>
            </a:r>
            <a:endParaRPr sz="1600">
              <a:solidFill>
                <a:schemeClr val="dk1"/>
              </a:solidFill>
              <a:latin typeface="Verdana"/>
              <a:ea typeface="Verdana"/>
              <a:cs typeface="Verdana"/>
              <a:sym typeface="Verdana"/>
            </a:endParaRPr>
          </a:p>
        </p:txBody>
      </p:sp>
      <p:sp>
        <p:nvSpPr>
          <p:cNvPr id="451" name="Google Shape;451;p36"/>
          <p:cNvSpPr/>
          <p:nvPr/>
        </p:nvSpPr>
        <p:spPr>
          <a:xfrm>
            <a:off x="3136232" y="3429000"/>
            <a:ext cx="60960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The breakdown of alcohol causes the release of many chemicals that are toxic to the liver. A buildup of these chemicals will cause hepatitis. After a long history of alcohol abuse, people will develop cirrhosis of the liver. See more on alcohol’s effects on the body </a:t>
            </a:r>
            <a:r>
              <a:rPr lang="en-US" sz="1600" u="sng">
                <a:solidFill>
                  <a:srgbClr val="A18416"/>
                </a:solidFill>
                <a:latin typeface="Verdana"/>
                <a:ea typeface="Verdana"/>
                <a:cs typeface="Verdana"/>
                <a:sym typeface="Verdana"/>
                <a:hlinkClick r:id="rId14">
                  <a:extLst>
                    <a:ext uri="{A12FA001-AC4F-418D-AE19-62706E023703}">
                      <ahyp:hlinkClr val="tx"/>
                    </a:ext>
                  </a:extLst>
                </a:hlinkClick>
              </a:rPr>
              <a:t>here</a:t>
            </a:r>
            <a:r>
              <a:rPr lang="en-US" sz="1600">
                <a:solidFill>
                  <a:srgbClr val="0000FF"/>
                </a:solidFill>
                <a:latin typeface="Verdana"/>
                <a:ea typeface="Verdana"/>
                <a:cs typeface="Verdana"/>
                <a:sym typeface="Verdana"/>
              </a:rPr>
              <a:t>.</a:t>
            </a:r>
            <a:endParaRPr sz="1600">
              <a:solidFill>
                <a:schemeClr val="dk1"/>
              </a:solidFill>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7"/>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457" name="Google Shape;457;p37"/>
          <p:cNvSpPr/>
          <p:nvPr/>
        </p:nvSpPr>
        <p:spPr>
          <a:xfrm>
            <a:off x="8649299"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458" name="Google Shape;458;p37"/>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Hepatitis Cont’d</a:t>
            </a:r>
            <a:endParaRPr/>
          </a:p>
        </p:txBody>
      </p:sp>
      <p:graphicFrame>
        <p:nvGraphicFramePr>
          <p:cNvPr id="459" name="Google Shape;459;p37"/>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60" name="Google Shape;460;p37"/>
          <p:cNvSpPr/>
          <p:nvPr/>
        </p:nvSpPr>
        <p:spPr>
          <a:xfrm>
            <a:off x="1588527" y="1302589"/>
            <a:ext cx="9087496" cy="59599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Certain viral infections can also cause hepatitis. There are six different hepatitis viruses:</a:t>
            </a:r>
            <a:endParaRPr sz="1600">
              <a:solidFill>
                <a:schemeClr val="dk1"/>
              </a:solidFill>
              <a:latin typeface="Verdana"/>
              <a:ea typeface="Verdana"/>
              <a:cs typeface="Verdana"/>
              <a:sym typeface="Verdana"/>
            </a:endParaRPr>
          </a:p>
        </p:txBody>
      </p:sp>
      <p:sp>
        <p:nvSpPr>
          <p:cNvPr id="461" name="Google Shape;461;p37"/>
          <p:cNvSpPr/>
          <p:nvPr/>
        </p:nvSpPr>
        <p:spPr>
          <a:xfrm>
            <a:off x="1588526" y="1898586"/>
            <a:ext cx="9087495" cy="3114122"/>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rgbClr val="000000"/>
              </a:buClr>
              <a:buSzPts val="1000"/>
              <a:buFont typeface="Noto Sans Symbols"/>
              <a:buChar char="∙"/>
            </a:pPr>
            <a:r>
              <a:rPr b="1" i="0" lang="en-US" sz="1600" u="none" cap="none" strike="noStrike">
                <a:solidFill>
                  <a:srgbClr val="000000"/>
                </a:solidFill>
                <a:latin typeface="Verdana"/>
                <a:ea typeface="Verdana"/>
                <a:cs typeface="Verdana"/>
                <a:sym typeface="Verdana"/>
              </a:rPr>
              <a:t>hepatitis A</a:t>
            </a:r>
            <a:r>
              <a:rPr b="0" i="0" lang="en-US" sz="1600" u="none" cap="none" strike="noStrike">
                <a:solidFill>
                  <a:srgbClr val="000000"/>
                </a:solidFill>
                <a:latin typeface="Verdana"/>
                <a:ea typeface="Verdana"/>
                <a:cs typeface="Verdana"/>
                <a:sym typeface="Verdana"/>
              </a:rPr>
              <a:t> - vaccine available. Spread by feces of infected person (contaminated food or water)</a:t>
            </a:r>
            <a:endParaRPr/>
          </a:p>
          <a:p>
            <a:pPr indent="-342900" lvl="1" marL="800100" marR="0" rtl="0" algn="l">
              <a:lnSpc>
                <a:spcPct val="107000"/>
              </a:lnSpc>
              <a:spcBef>
                <a:spcPts val="800"/>
              </a:spcBef>
              <a:spcAft>
                <a:spcPts val="0"/>
              </a:spcAft>
              <a:buClr>
                <a:srgbClr val="000000"/>
              </a:buClr>
              <a:buSzPts val="1000"/>
              <a:buFont typeface="Noto Sans Symbols"/>
              <a:buChar char="∙"/>
            </a:pPr>
            <a:r>
              <a:rPr b="1" i="0" lang="en-US" sz="1600" u="none" cap="none" strike="noStrike">
                <a:solidFill>
                  <a:srgbClr val="000000"/>
                </a:solidFill>
                <a:latin typeface="Verdana"/>
                <a:ea typeface="Verdana"/>
                <a:cs typeface="Verdana"/>
                <a:sym typeface="Verdana"/>
              </a:rPr>
              <a:t>hepatitis B </a:t>
            </a:r>
            <a:r>
              <a:rPr b="0" i="0" lang="en-US" sz="1600" u="none" cap="none" strike="noStrike">
                <a:solidFill>
                  <a:srgbClr val="000000"/>
                </a:solidFill>
                <a:latin typeface="Verdana"/>
                <a:ea typeface="Verdana"/>
                <a:cs typeface="Verdana"/>
                <a:sym typeface="Verdana"/>
              </a:rPr>
              <a:t>- vaccine available. Spread by blood (transfusions, contaminated needles, etc.) and bodily fluids (sex, shared toothbrushes) from infected person.</a:t>
            </a:r>
            <a:endParaRPr/>
          </a:p>
          <a:p>
            <a:pPr indent="-342900" lvl="1" marL="800100" marR="0" rtl="0" algn="l">
              <a:lnSpc>
                <a:spcPct val="107000"/>
              </a:lnSpc>
              <a:spcBef>
                <a:spcPts val="800"/>
              </a:spcBef>
              <a:spcAft>
                <a:spcPts val="0"/>
              </a:spcAft>
              <a:buClr>
                <a:srgbClr val="000000"/>
              </a:buClr>
              <a:buSzPts val="1000"/>
              <a:buFont typeface="Noto Sans Symbols"/>
              <a:buChar char="∙"/>
            </a:pPr>
            <a:r>
              <a:rPr b="1" i="0" lang="en-US" sz="1600" u="none" cap="none" strike="noStrike">
                <a:solidFill>
                  <a:srgbClr val="000000"/>
                </a:solidFill>
                <a:latin typeface="Verdana"/>
                <a:ea typeface="Verdana"/>
                <a:cs typeface="Verdana"/>
                <a:sym typeface="Verdana"/>
              </a:rPr>
              <a:t>hepatitis C</a:t>
            </a:r>
            <a:r>
              <a:rPr b="0" i="0" lang="en-US" sz="1600" u="none" cap="none" strike="noStrike">
                <a:solidFill>
                  <a:srgbClr val="000000"/>
                </a:solidFill>
                <a:latin typeface="Verdana"/>
                <a:ea typeface="Verdana"/>
                <a:cs typeface="Verdana"/>
                <a:sym typeface="Verdana"/>
              </a:rPr>
              <a:t> - no vaccine available. Spread by blood and body fluids of infected person. The leading reason for liver transplants. </a:t>
            </a:r>
            <a:endParaRPr/>
          </a:p>
          <a:p>
            <a:pPr indent="-342900" lvl="1" marL="800100" marR="0" rtl="0" algn="l">
              <a:lnSpc>
                <a:spcPct val="107000"/>
              </a:lnSpc>
              <a:spcBef>
                <a:spcPts val="800"/>
              </a:spcBef>
              <a:spcAft>
                <a:spcPts val="0"/>
              </a:spcAft>
              <a:buClr>
                <a:srgbClr val="000000"/>
              </a:buClr>
              <a:buSzPts val="1000"/>
              <a:buFont typeface="Noto Sans Symbols"/>
              <a:buChar char="∙"/>
            </a:pPr>
            <a:r>
              <a:rPr b="1" i="0" lang="en-US" sz="1600" u="none" cap="none" strike="noStrike">
                <a:solidFill>
                  <a:srgbClr val="000000"/>
                </a:solidFill>
                <a:latin typeface="Verdana"/>
                <a:ea typeface="Verdana"/>
                <a:cs typeface="Verdana"/>
                <a:sym typeface="Verdana"/>
              </a:rPr>
              <a:t>hepatitis D</a:t>
            </a:r>
            <a:r>
              <a:rPr b="0" i="0" lang="en-US" sz="1600" u="none" cap="none" strike="noStrike">
                <a:solidFill>
                  <a:srgbClr val="000000"/>
                </a:solidFill>
                <a:latin typeface="Verdana"/>
                <a:ea typeface="Verdana"/>
                <a:cs typeface="Verdana"/>
                <a:sym typeface="Verdana"/>
              </a:rPr>
              <a:t> - no vaccine available. Spread by blood and blood fluids from infected person. Only occurs in the presence of a hepatitis B infection.</a:t>
            </a:r>
            <a:endParaRPr/>
          </a:p>
          <a:p>
            <a:pPr indent="-342900" lvl="1" marL="800100" marR="0" rtl="0" algn="l">
              <a:lnSpc>
                <a:spcPct val="107000"/>
              </a:lnSpc>
              <a:spcBef>
                <a:spcPts val="800"/>
              </a:spcBef>
              <a:spcAft>
                <a:spcPts val="0"/>
              </a:spcAft>
              <a:buClr>
                <a:srgbClr val="000000"/>
              </a:buClr>
              <a:buSzPts val="1000"/>
              <a:buFont typeface="Noto Sans Symbols"/>
              <a:buChar char="∙"/>
            </a:pPr>
            <a:r>
              <a:rPr b="1" i="0" lang="en-US" sz="1600" u="none" cap="none" strike="noStrike">
                <a:solidFill>
                  <a:srgbClr val="000000"/>
                </a:solidFill>
                <a:latin typeface="Verdana"/>
                <a:ea typeface="Verdana"/>
                <a:cs typeface="Verdana"/>
                <a:sym typeface="Verdana"/>
              </a:rPr>
              <a:t>hepatitis E</a:t>
            </a:r>
            <a:r>
              <a:rPr b="0" i="0" lang="en-US" sz="1600" u="none" cap="none" strike="noStrike">
                <a:solidFill>
                  <a:srgbClr val="000000"/>
                </a:solidFill>
                <a:latin typeface="Verdana"/>
                <a:ea typeface="Verdana"/>
                <a:cs typeface="Verdana"/>
                <a:sym typeface="Verdana"/>
              </a:rPr>
              <a:t> - no vaccine available. Spread by feces of infected person.</a:t>
            </a:r>
            <a:endParaRPr b="0" i="0" sz="1600" u="none" cap="none" strike="noStrike">
              <a:solidFill>
                <a:srgbClr val="000000"/>
              </a:solidFill>
              <a:latin typeface="Verdana"/>
              <a:ea typeface="Verdana"/>
              <a:cs typeface="Verdana"/>
              <a:sym typeface="Verdana"/>
            </a:endParaRPr>
          </a:p>
        </p:txBody>
      </p:sp>
      <p:sp>
        <p:nvSpPr>
          <p:cNvPr id="462" name="Google Shape;462;p37"/>
          <p:cNvSpPr/>
          <p:nvPr/>
        </p:nvSpPr>
        <p:spPr>
          <a:xfrm>
            <a:off x="1588524" y="5012708"/>
            <a:ext cx="908749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Knowing how these viruses are spread should help you know what you need to do to prevent infection.</a:t>
            </a:r>
            <a:endParaRPr sz="1600">
              <a:solidFill>
                <a:schemeClr val="dk1"/>
              </a:solidFill>
              <a:latin typeface="Verdana"/>
              <a:ea typeface="Verdana"/>
              <a:cs typeface="Verdana"/>
              <a:sym typeface="Verdana"/>
            </a:endParaRPr>
          </a:p>
        </p:txBody>
      </p:sp>
      <p:sp>
        <p:nvSpPr>
          <p:cNvPr id="463" name="Google Shape;463;p37"/>
          <p:cNvSpPr/>
          <p:nvPr/>
        </p:nvSpPr>
        <p:spPr>
          <a:xfrm>
            <a:off x="1588520" y="5541277"/>
            <a:ext cx="9087493" cy="85946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Sometimes hepatitis goes away by itself. If it does not, it can be treated with drugs. Sometimes hepatitis lasts a lifetime. Vaccines can help prevent some viral forms. Another way of preventing hepatitis is to avoid abusing drugs or alcohol.</a:t>
            </a:r>
            <a:endParaRPr sz="1600">
              <a:solidFill>
                <a:schemeClr val="dk1"/>
              </a:solidFill>
              <a:latin typeface="Verdana"/>
              <a:ea typeface="Verdana"/>
              <a:cs typeface="Verdana"/>
              <a:sym typeface="Verdana"/>
            </a:endParaRPr>
          </a:p>
        </p:txBody>
      </p:sp>
      <p:sp>
        <p:nvSpPr>
          <p:cNvPr id="464" name="Google Shape;464;p37"/>
          <p:cNvSpPr/>
          <p:nvPr/>
        </p:nvSpPr>
        <p:spPr>
          <a:xfrm>
            <a:off x="1588515" y="6400743"/>
            <a:ext cx="9087492" cy="33252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For more information see the </a:t>
            </a:r>
            <a:r>
              <a:rPr lang="en-US" sz="1600" u="sng">
                <a:solidFill>
                  <a:srgbClr val="A18416"/>
                </a:solidFill>
                <a:latin typeface="Verdana"/>
                <a:ea typeface="Verdana"/>
                <a:cs typeface="Verdana"/>
                <a:sym typeface="Verdana"/>
                <a:hlinkClick r:id="rId14">
                  <a:extLst>
                    <a:ext uri="{A12FA001-AC4F-418D-AE19-62706E023703}">
                      <ahyp:hlinkClr val="tx"/>
                    </a:ext>
                  </a:extLst>
                </a:hlinkClick>
              </a:rPr>
              <a:t>Center for Disease Control and Prevention site</a:t>
            </a:r>
            <a:r>
              <a:rPr lang="en-US" sz="1600">
                <a:solidFill>
                  <a:srgbClr val="000000"/>
                </a:solidFill>
                <a:latin typeface="Verdana"/>
                <a:ea typeface="Verdana"/>
                <a:cs typeface="Verdana"/>
                <a:sym typeface="Verdana"/>
              </a:rPr>
              <a:t>.</a:t>
            </a:r>
            <a:endParaRPr sz="1600">
              <a:solidFill>
                <a:schemeClr val="dk1"/>
              </a:solidFill>
              <a:latin typeface="Verdana"/>
              <a:ea typeface="Verdana"/>
              <a:cs typeface="Verdana"/>
              <a:sym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8"/>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470" name="Google Shape;470;p38"/>
          <p:cNvSpPr/>
          <p:nvPr/>
        </p:nvSpPr>
        <p:spPr>
          <a:xfrm>
            <a:off x="8649299"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471" name="Google Shape;471;p38"/>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Heavy Metals</a:t>
            </a:r>
            <a:endParaRPr/>
          </a:p>
        </p:txBody>
      </p:sp>
      <p:graphicFrame>
        <p:nvGraphicFramePr>
          <p:cNvPr id="472" name="Google Shape;472;p38"/>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73" name="Google Shape;473;p38"/>
          <p:cNvSpPr/>
          <p:nvPr/>
        </p:nvSpPr>
        <p:spPr>
          <a:xfrm>
            <a:off x="2438399" y="1302589"/>
            <a:ext cx="7323221" cy="85946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Four heavy metals (cadmium, mercury, lead and chromium) are all toxic to the kidneys. They also cause damage to other organs of the body, including the liver. </a:t>
            </a:r>
            <a:endParaRPr sz="1600">
              <a:solidFill>
                <a:schemeClr val="dk1"/>
              </a:solidFill>
              <a:latin typeface="Verdana"/>
              <a:ea typeface="Verdana"/>
              <a:cs typeface="Verdana"/>
              <a:sym typeface="Verdana"/>
            </a:endParaRPr>
          </a:p>
        </p:txBody>
      </p:sp>
      <p:pic>
        <p:nvPicPr>
          <p:cNvPr descr="Image result for old lead pipes  nih" id="474" name="Google Shape;474;p38"/>
          <p:cNvPicPr preferRelativeResize="0"/>
          <p:nvPr/>
        </p:nvPicPr>
        <p:blipFill rotWithShape="1">
          <a:blip r:embed="rId14">
            <a:alphaModFix/>
          </a:blip>
          <a:srcRect b="0" l="0" r="0" t="0"/>
          <a:stretch/>
        </p:blipFill>
        <p:spPr>
          <a:xfrm>
            <a:off x="3086735" y="2269392"/>
            <a:ext cx="6018530" cy="31591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475" name="Google Shape;475;p38"/>
          <p:cNvSpPr/>
          <p:nvPr/>
        </p:nvSpPr>
        <p:spPr>
          <a:xfrm>
            <a:off x="3048000" y="5435780"/>
            <a:ext cx="6096000" cy="248851"/>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chemeClr val="dk1"/>
                </a:solidFill>
                <a:latin typeface="Times New Roman"/>
                <a:ea typeface="Times New Roman"/>
                <a:cs typeface="Times New Roman"/>
                <a:sym typeface="Times New Roman"/>
              </a:rPr>
              <a:t>Plumbing pipes in old buildings can be made of lead. Source: U.S. National Library of Medicine</a:t>
            </a:r>
            <a:endParaRPr sz="10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39"/>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481" name="Google Shape;481;p39"/>
          <p:cNvSpPr/>
          <p:nvPr/>
        </p:nvSpPr>
        <p:spPr>
          <a:xfrm>
            <a:off x="8649299"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482" name="Google Shape;482;p39"/>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Heavy Metals: Lead</a:t>
            </a:r>
            <a:endParaRPr/>
          </a:p>
        </p:txBody>
      </p:sp>
      <p:graphicFrame>
        <p:nvGraphicFramePr>
          <p:cNvPr id="483" name="Google Shape;483;p39"/>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84" name="Google Shape;484;p39"/>
          <p:cNvSpPr/>
          <p:nvPr/>
        </p:nvSpPr>
        <p:spPr>
          <a:xfrm>
            <a:off x="1588525" y="1234213"/>
            <a:ext cx="9079475" cy="516359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Lead is a naturally occurring element. It is found in the Earth’s crust in small amounts. It can be helpful to the body, but it can also be toxic to humans and animals.</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Other sources of lead include old paint, old plumbing pipes, contaminated water, batteries, industrial processes, leaded gasoline, some cosmetics, and some toys and containers made of metal, imported from other countries.</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You can be exposed to lead by ingestion (swallowing, like water), inhaling (breathing), or by skin contact (touching).</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Lead is damaging to the kidneys and liver. Lead can also affect almost every organ and system in the body. It is most damaging to the central nervous system. </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Children are the most susceptible to the effects of lead. </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Women who are pregnant can pass lead to their unborn baby. This can cause the baby to be born too early or to small. It can also cause damage to the baby’s brain, kidneys, and nervous system.</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Lead, even at low levels, causes behavior and learning problems, lower IQ, hyperactivity, slowed growth, hearing problems, and anemia in children. Exposure to lead can cause cancer. It can even cause seizures, coma and death!</a:t>
            </a:r>
            <a:endParaRPr sz="1600">
              <a:solidFill>
                <a:schemeClr val="dk1"/>
              </a:solidFill>
              <a:latin typeface="Verdana"/>
              <a:ea typeface="Verdana"/>
              <a:cs typeface="Verdana"/>
              <a:sym typeface="Verdana"/>
            </a:endParaRPr>
          </a:p>
        </p:txBody>
      </p:sp>
      <p:sp>
        <p:nvSpPr>
          <p:cNvPr id="485" name="Google Shape;485;p39"/>
          <p:cNvSpPr/>
          <p:nvPr/>
        </p:nvSpPr>
        <p:spPr>
          <a:xfrm>
            <a:off x="1588523" y="6397806"/>
            <a:ext cx="9079475" cy="33252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For more information about lead, click </a:t>
            </a:r>
            <a:r>
              <a:rPr lang="en-US" sz="1600" u="sng">
                <a:solidFill>
                  <a:srgbClr val="A18416"/>
                </a:solidFill>
                <a:latin typeface="Verdana"/>
                <a:ea typeface="Verdana"/>
                <a:cs typeface="Verdana"/>
                <a:sym typeface="Verdana"/>
                <a:hlinkClick r:id="rId14">
                  <a:extLst>
                    <a:ext uri="{A12FA001-AC4F-418D-AE19-62706E023703}">
                      <ahyp:hlinkClr val="tx"/>
                    </a:ext>
                  </a:extLst>
                </a:hlinkClick>
              </a:rPr>
              <a:t>here</a:t>
            </a:r>
            <a:r>
              <a:rPr lang="en-US" sz="1600">
                <a:solidFill>
                  <a:srgbClr val="A18416"/>
                </a:solidFill>
                <a:latin typeface="Verdana"/>
                <a:ea typeface="Verdana"/>
                <a:cs typeface="Verdana"/>
                <a:sym typeface="Verdana"/>
              </a:rPr>
              <a:t> </a:t>
            </a:r>
            <a:r>
              <a:rPr lang="en-US" sz="1600">
                <a:solidFill>
                  <a:schemeClr val="dk1"/>
                </a:solidFill>
                <a:latin typeface="Verdana"/>
                <a:ea typeface="Verdana"/>
                <a:cs typeface="Verdana"/>
                <a:sym typeface="Verdana"/>
              </a:rPr>
              <a:t>or </a:t>
            </a:r>
            <a:r>
              <a:rPr lang="en-US" sz="1600" u="sng">
                <a:solidFill>
                  <a:srgbClr val="A18416"/>
                </a:solidFill>
                <a:latin typeface="Verdana"/>
                <a:ea typeface="Verdana"/>
                <a:cs typeface="Verdana"/>
                <a:sym typeface="Verdana"/>
                <a:hlinkClick r:id="rId15">
                  <a:extLst>
                    <a:ext uri="{A12FA001-AC4F-418D-AE19-62706E023703}">
                      <ahyp:hlinkClr val="tx"/>
                    </a:ext>
                  </a:extLst>
                </a:hlinkClick>
              </a:rPr>
              <a:t>here</a:t>
            </a:r>
            <a:r>
              <a:rPr lang="en-US" sz="1600">
                <a:solidFill>
                  <a:schemeClr val="dk1"/>
                </a:solidFill>
                <a:latin typeface="Verdana"/>
                <a:ea typeface="Verdana"/>
                <a:cs typeface="Verdana"/>
                <a:sym typeface="Verdana"/>
              </a:rPr>
              <a:t>.</a:t>
            </a:r>
            <a:endParaRPr sz="1600">
              <a:solidFill>
                <a:schemeClr val="dk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p:nvPr/>
        </p:nvSpPr>
        <p:spPr>
          <a:xfrm>
            <a:off x="3987089" y="2967335"/>
            <a:ext cx="421782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Introduction</a:t>
            </a:r>
            <a:endParaRPr/>
          </a:p>
        </p:txBody>
      </p:sp>
      <p:sp>
        <p:nvSpPr>
          <p:cNvPr id="108" name="Google Shape;108;p4"/>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graphicFrame>
        <p:nvGraphicFramePr>
          <p:cNvPr id="109" name="Google Shape;109;p4"/>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0"/>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491" name="Google Shape;491;p40"/>
          <p:cNvSpPr/>
          <p:nvPr/>
        </p:nvSpPr>
        <p:spPr>
          <a:xfrm>
            <a:off x="8649299"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492" name="Google Shape;492;p40"/>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Heavy Metals: Mercury</a:t>
            </a:r>
            <a:endParaRPr/>
          </a:p>
        </p:txBody>
      </p:sp>
      <p:graphicFrame>
        <p:nvGraphicFramePr>
          <p:cNvPr id="493" name="Google Shape;493;p40"/>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494" name="Google Shape;494;p40"/>
          <p:cNvSpPr/>
          <p:nvPr/>
        </p:nvSpPr>
        <p:spPr>
          <a:xfrm>
            <a:off x="1588525" y="1302589"/>
            <a:ext cx="7555475" cy="558794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Mercury occurs naturally in the earth’s crust. It is release into the environment in various ways. Human activity is currently the main cause of mercury release, especially in the coal industry.</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All people are exposed to small amounts of mercury, however eating large quantities of contaminated fish or shellfish and exposure through inhaling of mercury by workers in industrial settings are the main ways of getting toxic levels of mercury.</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The kidneys concentrate mercury.</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Mercury reacts with other proteins and enzymes in the kidney cells and can eventually kill them.</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Mercury is also a neurotoxin, or a substance that is poisonous to nerve tissue.</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Mercury bioaccumulates in food chains. In other words, it is passed from one organism to the next. If a large fish eats many small fish that contain mercury, the mercury from all of those small fish stay in the large fish. If a human eats the large fish, the mercury accumulates in the human. As the human eats more and more large fish, he becomes more and more contaminated with mercury. Certain fish accumulate mercury more than others.</a:t>
            </a:r>
            <a:endParaRPr sz="1600">
              <a:solidFill>
                <a:schemeClr val="dk1"/>
              </a:solidFill>
              <a:latin typeface="Verdana"/>
              <a:ea typeface="Verdana"/>
              <a:cs typeface="Verdana"/>
              <a:sym typeface="Verdana"/>
            </a:endParaRPr>
          </a:p>
        </p:txBody>
      </p:sp>
      <p:pic>
        <p:nvPicPr>
          <p:cNvPr descr="fish market" id="495" name="Google Shape;495;p40"/>
          <p:cNvPicPr preferRelativeResize="0"/>
          <p:nvPr/>
        </p:nvPicPr>
        <p:blipFill rotWithShape="1">
          <a:blip r:embed="rId14">
            <a:alphaModFix/>
          </a:blip>
          <a:srcRect b="0" l="0" r="0" t="0"/>
          <a:stretch/>
        </p:blipFill>
        <p:spPr>
          <a:xfrm>
            <a:off x="9144000" y="1924684"/>
            <a:ext cx="2558513" cy="1811504"/>
          </a:xfrm>
          <a:prstGeom prst="rect">
            <a:avLst/>
          </a:prstGeom>
          <a:noFill/>
          <a:ln>
            <a:noFill/>
          </a:ln>
        </p:spPr>
      </p:pic>
      <p:sp>
        <p:nvSpPr>
          <p:cNvPr id="496" name="Google Shape;496;p40"/>
          <p:cNvSpPr/>
          <p:nvPr/>
        </p:nvSpPr>
        <p:spPr>
          <a:xfrm>
            <a:off x="9143999" y="3736188"/>
            <a:ext cx="255851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Consuming large quantities of fish increases a person’s exposure to mercury. Source: NIEHS </a:t>
            </a:r>
            <a:endParaRPr sz="1000">
              <a:solidFill>
                <a:schemeClr val="dk1"/>
              </a:solidFill>
              <a:latin typeface="Calibri"/>
              <a:ea typeface="Calibri"/>
              <a:cs typeface="Calibri"/>
              <a:sym typeface="Calibri"/>
            </a:endParaRPr>
          </a:p>
        </p:txBody>
      </p:sp>
      <p:sp>
        <p:nvSpPr>
          <p:cNvPr id="497" name="Google Shape;497;p40"/>
          <p:cNvSpPr/>
          <p:nvPr/>
        </p:nvSpPr>
        <p:spPr>
          <a:xfrm>
            <a:off x="9304228" y="5221026"/>
            <a:ext cx="283934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For more about mercury, click </a:t>
            </a:r>
            <a:r>
              <a:rPr lang="en-US" sz="1600" u="sng">
                <a:solidFill>
                  <a:srgbClr val="0563C1"/>
                </a:solidFill>
                <a:latin typeface="Verdana"/>
                <a:ea typeface="Verdana"/>
                <a:cs typeface="Verdana"/>
                <a:sym typeface="Verdana"/>
                <a:hlinkClick r:id="rId15">
                  <a:extLst>
                    <a:ext uri="{A12FA001-AC4F-418D-AE19-62706E023703}">
                      <ahyp:hlinkClr val="tx"/>
                    </a:ext>
                  </a:extLst>
                </a:hlinkClick>
              </a:rPr>
              <a:t>here</a:t>
            </a:r>
            <a:r>
              <a:rPr lang="en-US" sz="1600">
                <a:solidFill>
                  <a:schemeClr val="dk1"/>
                </a:solidFill>
                <a:latin typeface="Verdana"/>
                <a:ea typeface="Verdana"/>
                <a:cs typeface="Verdana"/>
                <a:sym typeface="Verdana"/>
              </a:rPr>
              <a:t> or </a:t>
            </a:r>
            <a:r>
              <a:rPr lang="en-US" sz="1600" u="sng">
                <a:solidFill>
                  <a:srgbClr val="0563C1"/>
                </a:solidFill>
                <a:latin typeface="Verdana"/>
                <a:ea typeface="Verdana"/>
                <a:cs typeface="Verdana"/>
                <a:sym typeface="Verdana"/>
                <a:hlinkClick r:id="rId16">
                  <a:extLst>
                    <a:ext uri="{A12FA001-AC4F-418D-AE19-62706E023703}">
                      <ahyp:hlinkClr val="tx"/>
                    </a:ext>
                  </a:extLst>
                </a:hlinkClick>
              </a:rPr>
              <a:t>here</a:t>
            </a:r>
            <a:r>
              <a:rPr lang="en-US" sz="1600">
                <a:solidFill>
                  <a:schemeClr val="dk1"/>
                </a:solidFill>
                <a:latin typeface="Verdana"/>
                <a:ea typeface="Verdana"/>
                <a:cs typeface="Verdana"/>
                <a:sym typeface="Verdana"/>
              </a:rPr>
              <a: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1"/>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503" name="Google Shape;503;p41"/>
          <p:cNvSpPr/>
          <p:nvPr/>
        </p:nvSpPr>
        <p:spPr>
          <a:xfrm>
            <a:off x="8649299"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504" name="Google Shape;504;p41"/>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Heavy Metals: Cadmium</a:t>
            </a:r>
            <a:endParaRPr/>
          </a:p>
        </p:txBody>
      </p:sp>
      <p:graphicFrame>
        <p:nvGraphicFramePr>
          <p:cNvPr id="505" name="Google Shape;505;p41"/>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pic>
        <p:nvPicPr>
          <p:cNvPr descr="Image result for cadmium poisoning nih" id="506" name="Google Shape;506;p41"/>
          <p:cNvPicPr preferRelativeResize="0"/>
          <p:nvPr/>
        </p:nvPicPr>
        <p:blipFill rotWithShape="1">
          <a:blip r:embed="rId14">
            <a:alphaModFix/>
          </a:blip>
          <a:srcRect b="0" l="0" r="0" t="0"/>
          <a:stretch/>
        </p:blipFill>
        <p:spPr>
          <a:xfrm>
            <a:off x="7360352" y="1302589"/>
            <a:ext cx="3900170" cy="2047240"/>
          </a:xfrm>
          <a:prstGeom prst="rect">
            <a:avLst/>
          </a:prstGeom>
          <a:noFill/>
          <a:ln>
            <a:noFill/>
          </a:ln>
        </p:spPr>
      </p:pic>
      <p:sp>
        <p:nvSpPr>
          <p:cNvPr id="507" name="Google Shape;507;p41"/>
          <p:cNvSpPr/>
          <p:nvPr/>
        </p:nvSpPr>
        <p:spPr>
          <a:xfrm>
            <a:off x="7209957" y="934405"/>
            <a:ext cx="395728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The process of manufacturing batteries uses cadmium Source: U.S. National Library of Medicine</a:t>
            </a:r>
            <a:endParaRPr sz="1000">
              <a:solidFill>
                <a:schemeClr val="dk1"/>
              </a:solidFill>
              <a:latin typeface="Calibri"/>
              <a:ea typeface="Calibri"/>
              <a:cs typeface="Calibri"/>
              <a:sym typeface="Calibri"/>
            </a:endParaRPr>
          </a:p>
        </p:txBody>
      </p:sp>
      <p:sp>
        <p:nvSpPr>
          <p:cNvPr id="508" name="Google Shape;508;p41"/>
          <p:cNvSpPr/>
          <p:nvPr/>
        </p:nvSpPr>
        <p:spPr>
          <a:xfrm>
            <a:off x="1618118" y="1860832"/>
            <a:ext cx="5805916" cy="148899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Cadmium is a naturally occurring metal found in mineral deposits. Some natural areas have high levels of cadmium.</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Cadmium is used in making batteries, metal coatings, solar cells, and some plastics.</a:t>
            </a:r>
            <a:endParaRPr/>
          </a:p>
        </p:txBody>
      </p:sp>
      <p:sp>
        <p:nvSpPr>
          <p:cNvPr id="509" name="Google Shape;509;p41"/>
          <p:cNvSpPr/>
          <p:nvPr/>
        </p:nvSpPr>
        <p:spPr>
          <a:xfrm>
            <a:off x="1618118" y="3332864"/>
            <a:ext cx="9706087" cy="285065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Cadmium is absorbed into plant and animal sources, and people are exposed through their diet. Cigarette smoke also contains cadmium, so breathing that smoke exposes people to cadmium. Workers who work in industries like battery manufacturing or other workplaces that use cadmium can also be exposed.</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Exposure to small amounts of cadmium over a long time may cause it to build up in the kidneys.</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Cadmium damages kidney tubules (also causes anemia and bone and mineral loss).</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Cadmium reacts with proteins and accumulates in the kidneys.</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It substitutes for zinc in enzymes and changes enzyme action.</a:t>
            </a:r>
            <a:endParaRPr/>
          </a:p>
        </p:txBody>
      </p:sp>
      <p:sp>
        <p:nvSpPr>
          <p:cNvPr id="510" name="Google Shape;510;p41"/>
          <p:cNvSpPr/>
          <p:nvPr/>
        </p:nvSpPr>
        <p:spPr>
          <a:xfrm>
            <a:off x="1588525" y="6177506"/>
            <a:ext cx="9087495" cy="33252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u="sng">
                <a:solidFill>
                  <a:srgbClr val="A18416"/>
                </a:solidFill>
                <a:latin typeface="Verdana"/>
                <a:ea typeface="Verdana"/>
                <a:cs typeface="Verdana"/>
                <a:sym typeface="Verdana"/>
                <a:hlinkClick r:id="rId15">
                  <a:extLst>
                    <a:ext uri="{A12FA001-AC4F-418D-AE19-62706E023703}">
                      <ahyp:hlinkClr val="tx"/>
                    </a:ext>
                  </a:extLst>
                </a:hlinkClick>
              </a:rPr>
              <a:t>More about Cadmium</a:t>
            </a:r>
            <a:endParaRPr sz="1600">
              <a:solidFill>
                <a:srgbClr val="A18416"/>
              </a:solidFill>
              <a:latin typeface="Verdana"/>
              <a:ea typeface="Verdana"/>
              <a:cs typeface="Verdana"/>
              <a:sym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42"/>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516" name="Google Shape;516;p42"/>
          <p:cNvSpPr/>
          <p:nvPr/>
        </p:nvSpPr>
        <p:spPr>
          <a:xfrm>
            <a:off x="8649299"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517" name="Google Shape;517;p42"/>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Heavy Metals: Chromium</a:t>
            </a:r>
            <a:endParaRPr/>
          </a:p>
        </p:txBody>
      </p:sp>
      <p:graphicFrame>
        <p:nvGraphicFramePr>
          <p:cNvPr id="518" name="Google Shape;518;p42"/>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pic>
        <p:nvPicPr>
          <p:cNvPr descr="Welder working environment" id="519" name="Google Shape;519;p42"/>
          <p:cNvPicPr preferRelativeResize="0"/>
          <p:nvPr/>
        </p:nvPicPr>
        <p:blipFill rotWithShape="1">
          <a:blip r:embed="rId14">
            <a:alphaModFix/>
          </a:blip>
          <a:srcRect b="0" l="0" r="0" t="0"/>
          <a:stretch/>
        </p:blipFill>
        <p:spPr>
          <a:xfrm>
            <a:off x="1588525" y="1302589"/>
            <a:ext cx="2857500" cy="2381250"/>
          </a:xfrm>
          <a:prstGeom prst="rect">
            <a:avLst/>
          </a:prstGeom>
          <a:noFill/>
          <a:ln>
            <a:noFill/>
          </a:ln>
        </p:spPr>
      </p:pic>
      <p:sp>
        <p:nvSpPr>
          <p:cNvPr id="520" name="Google Shape;520;p42"/>
          <p:cNvSpPr/>
          <p:nvPr/>
        </p:nvSpPr>
        <p:spPr>
          <a:xfrm>
            <a:off x="1540631" y="3691584"/>
            <a:ext cx="2905394" cy="413511"/>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chemeClr val="dk1"/>
                </a:solidFill>
                <a:latin typeface="Times New Roman"/>
                <a:ea typeface="Times New Roman"/>
                <a:cs typeface="Times New Roman"/>
                <a:sym typeface="Times New Roman"/>
              </a:rPr>
              <a:t>Chromium is produced by industrial processes. Source: NIEHS</a:t>
            </a:r>
            <a:endParaRPr sz="1000">
              <a:solidFill>
                <a:schemeClr val="dk1"/>
              </a:solidFill>
              <a:latin typeface="Calibri"/>
              <a:ea typeface="Calibri"/>
              <a:cs typeface="Calibri"/>
              <a:sym typeface="Calibri"/>
            </a:endParaRPr>
          </a:p>
        </p:txBody>
      </p:sp>
      <p:sp>
        <p:nvSpPr>
          <p:cNvPr id="521" name="Google Shape;521;p42"/>
          <p:cNvSpPr/>
          <p:nvPr/>
        </p:nvSpPr>
        <p:spPr>
          <a:xfrm>
            <a:off x="4555369" y="1302589"/>
            <a:ext cx="6096000" cy="506100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Chromium is found naturally in rocks, plants, soil, and animals.</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One type of chromium, chromium-3, is an essential diet requirement for humans and is found in vegetables, fruits, meats, grains, and yeast. </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Chromium-6 is found in the environment but can also be produced by industrial processes. It is used in electroplating, stainless steel production, leather tanning, textile manufacturing, and wood preservation. </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Chromium can be inhaled, ingested in food or water, or absorbed through the skin. If inhaled, it can cause lung cancer.</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Chromium is reabsorbed by the tubule cells in the kidney and becomes very concentrated.</a:t>
            </a:r>
            <a:endParaRPr/>
          </a:p>
          <a:p>
            <a:pPr indent="-342900" lvl="0" marL="342900"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It interferes with energy exchange and can become a corrosive acid. This can cause renal (kidney) failure.</a:t>
            </a:r>
            <a:endParaRPr sz="1600">
              <a:solidFill>
                <a:schemeClr val="dk1"/>
              </a:solidFill>
              <a:latin typeface="Verdana"/>
              <a:ea typeface="Verdana"/>
              <a:cs typeface="Verdana"/>
              <a:sym typeface="Verdana"/>
            </a:endParaRPr>
          </a:p>
        </p:txBody>
      </p:sp>
      <p:sp>
        <p:nvSpPr>
          <p:cNvPr id="522" name="Google Shape;522;p42"/>
          <p:cNvSpPr/>
          <p:nvPr/>
        </p:nvSpPr>
        <p:spPr>
          <a:xfrm>
            <a:off x="4555369" y="6363590"/>
            <a:ext cx="24961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u="sng">
                <a:solidFill>
                  <a:srgbClr val="A18416"/>
                </a:solidFill>
                <a:latin typeface="Verdana"/>
                <a:ea typeface="Verdana"/>
                <a:cs typeface="Verdana"/>
                <a:sym typeface="Verdana"/>
                <a:hlinkClick r:id="rId15">
                  <a:extLst>
                    <a:ext uri="{A12FA001-AC4F-418D-AE19-62706E023703}">
                      <ahyp:hlinkClr val="tx"/>
                    </a:ext>
                  </a:extLst>
                </a:hlinkClick>
              </a:rPr>
              <a:t>More about Chromium</a:t>
            </a:r>
            <a:endParaRPr sz="1600">
              <a:solidFill>
                <a:srgbClr val="A18416"/>
              </a:solidFill>
              <a:latin typeface="Verdana"/>
              <a:ea typeface="Verdana"/>
              <a:cs typeface="Verdana"/>
              <a:sym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43"/>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528" name="Google Shape;528;p43"/>
          <p:cNvSpPr/>
          <p:nvPr/>
        </p:nvSpPr>
        <p:spPr>
          <a:xfrm>
            <a:off x="8649299" y="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Common Hazards</a:t>
            </a:r>
            <a:endParaRPr/>
          </a:p>
        </p:txBody>
      </p:sp>
      <p:sp>
        <p:nvSpPr>
          <p:cNvPr id="529" name="Google Shape;529;p43"/>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Free Radicals</a:t>
            </a:r>
            <a:endParaRPr/>
          </a:p>
        </p:txBody>
      </p:sp>
      <p:graphicFrame>
        <p:nvGraphicFramePr>
          <p:cNvPr id="530" name="Google Shape;530;p43"/>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pic>
        <p:nvPicPr>
          <p:cNvPr descr="Photo: Basket of fruits and vegetables" id="531" name="Google Shape;531;p43"/>
          <p:cNvPicPr preferRelativeResize="0"/>
          <p:nvPr/>
        </p:nvPicPr>
        <p:blipFill rotWithShape="1">
          <a:blip r:embed="rId14">
            <a:alphaModFix/>
          </a:blip>
          <a:srcRect b="0" l="0" r="0" t="0"/>
          <a:stretch/>
        </p:blipFill>
        <p:spPr>
          <a:xfrm>
            <a:off x="1588524" y="5081720"/>
            <a:ext cx="3143897" cy="1769759"/>
          </a:xfrm>
          <a:prstGeom prst="rect">
            <a:avLst/>
          </a:prstGeom>
          <a:noFill/>
          <a:ln>
            <a:noFill/>
          </a:ln>
        </p:spPr>
      </p:pic>
      <p:sp>
        <p:nvSpPr>
          <p:cNvPr id="532" name="Google Shape;532;p43"/>
          <p:cNvSpPr txBox="1"/>
          <p:nvPr/>
        </p:nvSpPr>
        <p:spPr>
          <a:xfrm>
            <a:off x="4695468" y="6611779"/>
            <a:ext cx="1400532"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Times New Roman"/>
                <a:ea typeface="Times New Roman"/>
                <a:cs typeface="Times New Roman"/>
                <a:sym typeface="Times New Roman"/>
              </a:rPr>
              <a:t>Antioxidant rich foods</a:t>
            </a:r>
            <a:endParaRPr/>
          </a:p>
        </p:txBody>
      </p:sp>
      <p:sp>
        <p:nvSpPr>
          <p:cNvPr id="533" name="Google Shape;533;p43"/>
          <p:cNvSpPr/>
          <p:nvPr/>
        </p:nvSpPr>
        <p:spPr>
          <a:xfrm>
            <a:off x="1588524" y="1302589"/>
            <a:ext cx="9552718"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Have you heard all the advertisements for Vitamin E, selenium, and Vitamin C as antioxidant substances needed to combat free radicals? Free radicals are substances produced either from normal cell processes in the body or from external sources (pollution, cigarette smoke, X-rays, ozone, industrial chemicals, medication). They have a dual role as both toxic and beneficial compounds, since they can be either harmful or helpful to the body. At low or moderate concentrations, they help some cellular processes and are even involved in the body’s defense against diseases. But at high or excessive levels, they can damage important cell parts like the cell membrane and even DNA. They are not specifically toxic to the kidney and liver, but they do cause other effects in the body. Sometimes, these radicals cause cancer and contribute to aging. Much research has been done on the effects of eating anti-oxidant rich foods and taking antioxidant supplements on slowing the aging process and even preventing cancer or other diseases. Currently, the research shows that consuming antioxidant rich foods might help to protect against diseases. However, rigorous trials of antioxidant supplements in large numbers of people have not found that high doses of these prevent diseases.</a:t>
            </a:r>
            <a:endParaRPr/>
          </a:p>
        </p:txBody>
      </p:sp>
      <p:sp>
        <p:nvSpPr>
          <p:cNvPr id="534" name="Google Shape;534;p43"/>
          <p:cNvSpPr/>
          <p:nvPr/>
        </p:nvSpPr>
        <p:spPr>
          <a:xfrm>
            <a:off x="5823284" y="5088239"/>
            <a:ext cx="4063933" cy="33252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See these sites for more information:</a:t>
            </a:r>
            <a:endParaRPr sz="1600">
              <a:solidFill>
                <a:schemeClr val="dk1"/>
              </a:solidFill>
              <a:latin typeface="Verdana"/>
              <a:ea typeface="Verdana"/>
              <a:cs typeface="Verdana"/>
              <a:sym typeface="Verdana"/>
            </a:endParaRPr>
          </a:p>
        </p:txBody>
      </p:sp>
      <p:sp>
        <p:nvSpPr>
          <p:cNvPr id="535" name="Google Shape;535;p43"/>
          <p:cNvSpPr/>
          <p:nvPr/>
        </p:nvSpPr>
        <p:spPr>
          <a:xfrm>
            <a:off x="5823284" y="5420766"/>
            <a:ext cx="5064078" cy="1430713"/>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7000"/>
              </a:lnSpc>
              <a:spcBef>
                <a:spcPts val="0"/>
              </a:spcBef>
              <a:spcAft>
                <a:spcPts val="0"/>
              </a:spcAft>
              <a:buClr>
                <a:srgbClr val="A18416"/>
              </a:buClr>
              <a:buSzPts val="1600"/>
              <a:buFont typeface="Arial"/>
              <a:buChar char="•"/>
            </a:pPr>
            <a:r>
              <a:rPr b="0" i="0" lang="en-US" sz="1600" u="sng" cap="none" strike="noStrike">
                <a:solidFill>
                  <a:srgbClr val="A18416"/>
                </a:solidFill>
                <a:latin typeface="Verdana"/>
                <a:ea typeface="Verdana"/>
                <a:cs typeface="Verdana"/>
                <a:sym typeface="Verdana"/>
                <a:hlinkClick r:id="rId15">
                  <a:extLst>
                    <a:ext uri="{A12FA001-AC4F-418D-AE19-62706E023703}">
                      <ahyp:hlinkClr val="tx"/>
                    </a:ext>
                  </a:extLst>
                </a:hlinkClick>
              </a:rPr>
              <a:t>Antioxidants: In Depth</a:t>
            </a:r>
            <a:endParaRPr b="0" i="0" sz="1600" u="none" cap="none" strike="noStrike">
              <a:solidFill>
                <a:srgbClr val="A18416"/>
              </a:solidFill>
              <a:latin typeface="Verdana"/>
              <a:ea typeface="Verdana"/>
              <a:cs typeface="Verdana"/>
              <a:sym typeface="Verdana"/>
            </a:endParaRPr>
          </a:p>
          <a:p>
            <a:pPr indent="-285750" lvl="1" marL="742950" marR="0" rtl="0" algn="l">
              <a:lnSpc>
                <a:spcPct val="107000"/>
              </a:lnSpc>
              <a:spcBef>
                <a:spcPts val="800"/>
              </a:spcBef>
              <a:spcAft>
                <a:spcPts val="0"/>
              </a:spcAft>
              <a:buClr>
                <a:srgbClr val="A18416"/>
              </a:buClr>
              <a:buSzPts val="1600"/>
              <a:buFont typeface="Arial"/>
              <a:buChar char="•"/>
            </a:pPr>
            <a:r>
              <a:rPr b="0" i="0" lang="en-US" sz="1600" u="sng" cap="none" strike="noStrike">
                <a:solidFill>
                  <a:srgbClr val="A18416"/>
                </a:solidFill>
                <a:latin typeface="Verdana"/>
                <a:ea typeface="Verdana"/>
                <a:cs typeface="Verdana"/>
                <a:sym typeface="Verdana"/>
                <a:hlinkClick r:id="rId16">
                  <a:extLst>
                    <a:ext uri="{A12FA001-AC4F-418D-AE19-62706E023703}">
                      <ahyp:hlinkClr val="tx"/>
                    </a:ext>
                  </a:extLst>
                </a:hlinkClick>
              </a:rPr>
              <a:t>Myth vs. Reality on Anti-Aging Vitamins</a:t>
            </a:r>
            <a:endParaRPr b="0" i="0" sz="1600" u="none" cap="none" strike="noStrike">
              <a:solidFill>
                <a:srgbClr val="A18416"/>
              </a:solidFill>
              <a:latin typeface="Verdana"/>
              <a:ea typeface="Verdana"/>
              <a:cs typeface="Verdana"/>
              <a:sym typeface="Verdana"/>
            </a:endParaRPr>
          </a:p>
          <a:p>
            <a:pPr indent="-285750" lvl="1" marL="742950" marR="0" rtl="0" algn="l">
              <a:lnSpc>
                <a:spcPct val="107000"/>
              </a:lnSpc>
              <a:spcBef>
                <a:spcPts val="800"/>
              </a:spcBef>
              <a:spcAft>
                <a:spcPts val="0"/>
              </a:spcAft>
              <a:buClr>
                <a:srgbClr val="A18416"/>
              </a:buClr>
              <a:buSzPts val="1600"/>
              <a:buFont typeface="Arial"/>
              <a:buChar char="•"/>
            </a:pPr>
            <a:r>
              <a:rPr b="0" i="0" lang="en-US" sz="1600" u="sng" cap="none" strike="noStrike">
                <a:solidFill>
                  <a:srgbClr val="A18416"/>
                </a:solidFill>
                <a:latin typeface="Verdana"/>
                <a:ea typeface="Verdana"/>
                <a:cs typeface="Verdana"/>
                <a:sym typeface="Verdana"/>
                <a:hlinkClick r:id="rId17">
                  <a:extLst>
                    <a:ext uri="{A12FA001-AC4F-418D-AE19-62706E023703}">
                      <ahyp:hlinkClr val="tx"/>
                    </a:ext>
                  </a:extLst>
                </a:hlinkClick>
              </a:rPr>
              <a:t>Antioxidants</a:t>
            </a:r>
            <a:endParaRPr b="0" i="0" sz="1600" u="none" cap="none" strike="noStrike">
              <a:solidFill>
                <a:srgbClr val="A18416"/>
              </a:solidFill>
              <a:latin typeface="Verdana"/>
              <a:ea typeface="Verdana"/>
              <a:cs typeface="Verdana"/>
              <a:sym typeface="Verdana"/>
            </a:endParaRPr>
          </a:p>
          <a:p>
            <a:pPr indent="-285750" lvl="1" marL="742950" marR="0" rtl="0" algn="l">
              <a:lnSpc>
                <a:spcPct val="107000"/>
              </a:lnSpc>
              <a:spcBef>
                <a:spcPts val="800"/>
              </a:spcBef>
              <a:spcAft>
                <a:spcPts val="0"/>
              </a:spcAft>
              <a:buClr>
                <a:srgbClr val="A18416"/>
              </a:buClr>
              <a:buSzPts val="1600"/>
              <a:buFont typeface="Arial"/>
              <a:buChar char="•"/>
            </a:pPr>
            <a:r>
              <a:rPr b="0" i="0" lang="en-US" sz="1600" u="sng" cap="none" strike="noStrike">
                <a:solidFill>
                  <a:srgbClr val="A18416"/>
                </a:solidFill>
                <a:latin typeface="Verdana"/>
                <a:ea typeface="Verdana"/>
                <a:cs typeface="Verdana"/>
                <a:sym typeface="Verdana"/>
                <a:hlinkClick r:id="rId18">
                  <a:extLst>
                    <a:ext uri="{A12FA001-AC4F-418D-AE19-62706E023703}">
                      <ahyp:hlinkClr val="tx"/>
                    </a:ext>
                  </a:extLst>
                </a:hlinkClick>
              </a:rPr>
              <a:t>Antioxidants and Cancer</a:t>
            </a:r>
            <a:endParaRPr b="0" i="0" sz="1600" u="none" cap="none" strike="noStrike">
              <a:solidFill>
                <a:srgbClr val="A18416"/>
              </a:solidFill>
              <a:latin typeface="Verdana"/>
              <a:ea typeface="Verdana"/>
              <a:cs typeface="Verdana"/>
              <a:sym typeface="Verdan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4"/>
          <p:cNvSpPr/>
          <p:nvPr/>
        </p:nvSpPr>
        <p:spPr>
          <a:xfrm>
            <a:off x="4498447" y="2967335"/>
            <a:ext cx="319510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Activities</a:t>
            </a:r>
            <a:endParaRPr/>
          </a:p>
        </p:txBody>
      </p:sp>
      <p:sp>
        <p:nvSpPr>
          <p:cNvPr id="541" name="Google Shape;541;p44"/>
          <p:cNvSpPr/>
          <p:nvPr/>
        </p:nvSpPr>
        <p:spPr>
          <a:xfrm>
            <a:off x="1285528" y="202249"/>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graphicFrame>
        <p:nvGraphicFramePr>
          <p:cNvPr id="542" name="Google Shape;542;p44"/>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45"/>
          <p:cNvSpPr txBox="1"/>
          <p:nvPr>
            <p:ph type="title"/>
          </p:nvPr>
        </p:nvSpPr>
        <p:spPr>
          <a:xfrm>
            <a:off x="1676400" y="42684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Click to download an activity</a:t>
            </a:r>
            <a:endParaRPr/>
          </a:p>
        </p:txBody>
      </p:sp>
      <p:sp>
        <p:nvSpPr>
          <p:cNvPr id="548" name="Google Shape;548;p45"/>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549" name="Google Shape;549;p45"/>
          <p:cNvSpPr/>
          <p:nvPr/>
        </p:nvSpPr>
        <p:spPr>
          <a:xfrm>
            <a:off x="9909110" y="-3831"/>
            <a:ext cx="22828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Activities</a:t>
            </a:r>
            <a:endParaRPr/>
          </a:p>
        </p:txBody>
      </p:sp>
      <p:graphicFrame>
        <p:nvGraphicFramePr>
          <p:cNvPr id="550" name="Google Shape;550;p45"/>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551" name="Google Shape;551;p45"/>
          <p:cNvSpPr txBox="1"/>
          <p:nvPr/>
        </p:nvSpPr>
        <p:spPr>
          <a:xfrm>
            <a:off x="2374232" y="1868905"/>
            <a:ext cx="8390100" cy="6465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A18416"/>
              </a:buClr>
              <a:buSzPts val="1800"/>
              <a:buFont typeface="Arial"/>
              <a:buChar char="•"/>
            </a:pPr>
            <a:r>
              <a:rPr lang="en-US" sz="1800" u="sng">
                <a:solidFill>
                  <a:srgbClr val="A18416"/>
                </a:solidFill>
                <a:latin typeface="Calibri"/>
                <a:ea typeface="Calibri"/>
                <a:cs typeface="Calibri"/>
                <a:sym typeface="Calibri"/>
                <a:hlinkClick r:id="rId14">
                  <a:extLst>
                    <a:ext uri="{A12FA001-AC4F-418D-AE19-62706E023703}">
                      <ahyp:hlinkClr val="tx"/>
                    </a:ext>
                  </a:extLst>
                </a:hlinkClick>
              </a:rPr>
              <a:t>Student Activity Sheet #1- What’s the Right Dose?</a:t>
            </a:r>
            <a:endParaRPr sz="1800">
              <a:solidFill>
                <a:srgbClr val="A18416"/>
              </a:solidFill>
              <a:latin typeface="Calibri"/>
              <a:ea typeface="Calibri"/>
              <a:cs typeface="Calibri"/>
              <a:sym typeface="Calibri"/>
            </a:endParaRPr>
          </a:p>
          <a:p>
            <a:pPr indent="-285750" lvl="0" marL="285750" marR="0" rtl="0" algn="l">
              <a:spcBef>
                <a:spcPts val="0"/>
              </a:spcBef>
              <a:spcAft>
                <a:spcPts val="0"/>
              </a:spcAft>
              <a:buClr>
                <a:srgbClr val="A18416"/>
              </a:buClr>
              <a:buSzPts val="1800"/>
              <a:buFont typeface="Arial"/>
              <a:buChar char="•"/>
            </a:pPr>
            <a:r>
              <a:rPr lang="en-US" sz="1800" u="sng">
                <a:solidFill>
                  <a:srgbClr val="A18416"/>
                </a:solidFill>
                <a:latin typeface="Calibri"/>
                <a:ea typeface="Calibri"/>
                <a:cs typeface="Calibri"/>
                <a:sym typeface="Calibri"/>
                <a:hlinkClick r:id="rId15">
                  <a:extLst>
                    <a:ext uri="{A12FA001-AC4F-418D-AE19-62706E023703}">
                      <ahyp:hlinkClr val="tx"/>
                    </a:ext>
                  </a:extLst>
                </a:hlinkClick>
              </a:rPr>
              <a:t>Student Activity Sheet #3- Kidney Dissection</a:t>
            </a:r>
            <a:endParaRPr sz="1800">
              <a:solidFill>
                <a:srgbClr val="A18416"/>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6"/>
          <p:cNvSpPr/>
          <p:nvPr/>
        </p:nvSpPr>
        <p:spPr>
          <a:xfrm>
            <a:off x="3190396" y="2967335"/>
            <a:ext cx="581120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Self-Study Game</a:t>
            </a:r>
            <a:endParaRPr/>
          </a:p>
        </p:txBody>
      </p:sp>
      <p:sp>
        <p:nvSpPr>
          <p:cNvPr id="557" name="Google Shape;557;p46"/>
          <p:cNvSpPr/>
          <p:nvPr/>
        </p:nvSpPr>
        <p:spPr>
          <a:xfrm>
            <a:off x="1285528" y="191123"/>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graphicFrame>
        <p:nvGraphicFramePr>
          <p:cNvPr id="558" name="Google Shape;558;p46"/>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7"/>
          <p:cNvSpPr txBox="1"/>
          <p:nvPr>
            <p:ph type="title"/>
          </p:nvPr>
        </p:nvSpPr>
        <p:spPr>
          <a:xfrm>
            <a:off x="1676400" y="42684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Click to play a game</a:t>
            </a:r>
            <a:endParaRPr/>
          </a:p>
        </p:txBody>
      </p:sp>
      <p:sp>
        <p:nvSpPr>
          <p:cNvPr id="564" name="Google Shape;564;p47"/>
          <p:cNvSpPr/>
          <p:nvPr/>
        </p:nvSpPr>
        <p:spPr>
          <a:xfrm>
            <a:off x="1285528" y="198759"/>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565" name="Google Shape;565;p47"/>
          <p:cNvSpPr/>
          <p:nvPr/>
        </p:nvSpPr>
        <p:spPr>
          <a:xfrm>
            <a:off x="8583284" y="-3831"/>
            <a:ext cx="360871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Self-Study Game</a:t>
            </a:r>
            <a:endParaRPr/>
          </a:p>
        </p:txBody>
      </p:sp>
      <p:sp>
        <p:nvSpPr>
          <p:cNvPr id="566" name="Google Shape;566;p47"/>
          <p:cNvSpPr/>
          <p:nvPr/>
        </p:nvSpPr>
        <p:spPr>
          <a:xfrm>
            <a:off x="2096220" y="1752410"/>
            <a:ext cx="7988060" cy="727571"/>
          </a:xfrm>
          <a:prstGeom prst="rect">
            <a:avLst/>
          </a:prstGeom>
          <a:noFill/>
          <a:ln>
            <a:noFill/>
          </a:ln>
        </p:spPr>
        <p:txBody>
          <a:bodyPr anchorCtr="0" anchor="t" bIns="45700" lIns="91425" spcFirstLastPara="1" rIns="91425" wrap="square" tIns="45700">
            <a:spAutoFit/>
          </a:bodyPr>
          <a:lstStyle/>
          <a:p>
            <a:pPr indent="-285750" lvl="0" marL="285750" marR="0" rtl="0" algn="l">
              <a:lnSpc>
                <a:spcPct val="200000"/>
              </a:lnSpc>
              <a:spcBef>
                <a:spcPts val="0"/>
              </a:spcBef>
              <a:spcAft>
                <a:spcPts val="0"/>
              </a:spcAft>
              <a:buClr>
                <a:srgbClr val="A18416"/>
              </a:buClr>
              <a:buSzPts val="2400"/>
              <a:buFont typeface="Arial"/>
              <a:buChar char="•"/>
            </a:pPr>
            <a:r>
              <a:rPr lang="en-US" sz="2400" u="sng">
                <a:solidFill>
                  <a:srgbClr val="A18416"/>
                </a:solidFill>
                <a:latin typeface="Calibri"/>
                <a:ea typeface="Calibri"/>
                <a:cs typeface="Calibri"/>
                <a:sym typeface="Calibri"/>
                <a:hlinkClick r:id="rId3">
                  <a:extLst>
                    <a:ext uri="{A12FA001-AC4F-418D-AE19-62706E023703}">
                      <ahyp:hlinkClr val="tx"/>
                    </a:ext>
                  </a:extLst>
                </a:hlinkClick>
              </a:rPr>
              <a:t>Quizizz</a:t>
            </a:r>
            <a:endParaRPr sz="2400">
              <a:solidFill>
                <a:srgbClr val="A18416"/>
              </a:solidFill>
              <a:latin typeface="Calibri"/>
              <a:ea typeface="Calibri"/>
              <a:cs typeface="Calibri"/>
              <a:sym typeface="Calibri"/>
            </a:endParaRPr>
          </a:p>
        </p:txBody>
      </p:sp>
      <p:graphicFrame>
        <p:nvGraphicFramePr>
          <p:cNvPr id="567" name="Google Shape;567;p47"/>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7">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8">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4">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48"/>
          <p:cNvSpPr/>
          <p:nvPr/>
        </p:nvSpPr>
        <p:spPr>
          <a:xfrm>
            <a:off x="4436732" y="395510"/>
            <a:ext cx="306686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Post-Test</a:t>
            </a:r>
            <a:endParaRPr/>
          </a:p>
        </p:txBody>
      </p:sp>
      <p:sp>
        <p:nvSpPr>
          <p:cNvPr id="573" name="Google Shape;573;p48"/>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574" name="Google Shape;574;p48"/>
          <p:cNvSpPr/>
          <p:nvPr/>
        </p:nvSpPr>
        <p:spPr>
          <a:xfrm>
            <a:off x="3003430" y="2859613"/>
            <a:ext cx="6185140"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Verdana"/>
                <a:ea typeface="Verdana"/>
                <a:cs typeface="Verdana"/>
                <a:sym typeface="Verdana"/>
              </a:rPr>
              <a:t>Click below to take the post-test for this unit!</a:t>
            </a:r>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285750" lvl="1" marL="742950" marR="0" rtl="0" algn="l">
              <a:spcBef>
                <a:spcPts val="0"/>
              </a:spcBef>
              <a:spcAft>
                <a:spcPts val="0"/>
              </a:spcAft>
              <a:buClr>
                <a:srgbClr val="A18416"/>
              </a:buClr>
              <a:buSzPts val="1600"/>
              <a:buFont typeface="Arial"/>
              <a:buChar char="•"/>
            </a:pPr>
            <a:r>
              <a:rPr b="0" i="0" lang="en-US" sz="1600" u="sng" cap="none" strike="noStrike">
                <a:solidFill>
                  <a:srgbClr val="A18416"/>
                </a:solidFill>
                <a:latin typeface="Verdana"/>
                <a:ea typeface="Verdana"/>
                <a:cs typeface="Verdana"/>
                <a:sym typeface="Verdana"/>
                <a:hlinkClick r:id="rId3">
                  <a:extLst>
                    <a:ext uri="{A12FA001-AC4F-418D-AE19-62706E023703}">
                      <ahyp:hlinkClr val="tx"/>
                    </a:ext>
                  </a:extLst>
                </a:hlinkClick>
              </a:rPr>
              <a:t>Google assessment</a:t>
            </a:r>
            <a:endParaRPr b="0" i="0" sz="1600" u="none" cap="none" strike="noStrike">
              <a:solidFill>
                <a:srgbClr val="A18416"/>
              </a:solidFill>
              <a:latin typeface="Verdana"/>
              <a:ea typeface="Verdana"/>
              <a:cs typeface="Verdana"/>
              <a:sym typeface="Verdana"/>
            </a:endParaRPr>
          </a:p>
        </p:txBody>
      </p:sp>
      <p:graphicFrame>
        <p:nvGraphicFramePr>
          <p:cNvPr id="575" name="Google Shape;575;p48"/>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7">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8">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4">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49"/>
          <p:cNvSpPr/>
          <p:nvPr/>
        </p:nvSpPr>
        <p:spPr>
          <a:xfrm>
            <a:off x="4650831" y="395510"/>
            <a:ext cx="263867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Glossary</a:t>
            </a:r>
            <a:endParaRPr/>
          </a:p>
        </p:txBody>
      </p:sp>
      <p:sp>
        <p:nvSpPr>
          <p:cNvPr id="581" name="Google Shape;581;p49"/>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graphicFrame>
        <p:nvGraphicFramePr>
          <p:cNvPr id="582" name="Google Shape;582;p49"/>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583" name="Google Shape;583;p49"/>
          <p:cNvSpPr/>
          <p:nvPr/>
        </p:nvSpPr>
        <p:spPr>
          <a:xfrm>
            <a:off x="1588526" y="1318840"/>
            <a:ext cx="955271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anesthetic</a:t>
            </a:r>
            <a:r>
              <a:rPr lang="en-US" sz="1600">
                <a:solidFill>
                  <a:srgbClr val="000000"/>
                </a:solidFill>
                <a:latin typeface="Verdana"/>
                <a:ea typeface="Verdana"/>
                <a:cs typeface="Verdana"/>
                <a:sym typeface="Verdana"/>
              </a:rPr>
              <a:t> - a chemical that makes you lose feeling and awareness. A general anesthetic is one that will cause you to lose consciousness. A local anesthetic will cause a loss of feeling in a particular area or part of the body.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Return to Introduction</a:t>
            </a:r>
            <a:endParaRPr sz="1600">
              <a:solidFill>
                <a:srgbClr val="A18416"/>
              </a:solidFill>
              <a:latin typeface="Calibri"/>
              <a:ea typeface="Calibri"/>
              <a:cs typeface="Calibri"/>
              <a:sym typeface="Calibri"/>
            </a:endParaRPr>
          </a:p>
        </p:txBody>
      </p:sp>
      <p:sp>
        <p:nvSpPr>
          <p:cNvPr id="584" name="Google Shape;584;p49"/>
          <p:cNvSpPr/>
          <p:nvPr/>
        </p:nvSpPr>
        <p:spPr>
          <a:xfrm>
            <a:off x="1588525" y="2149837"/>
            <a:ext cx="95527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bacteria </a:t>
            </a:r>
            <a:r>
              <a:rPr lang="en-US" sz="1600">
                <a:solidFill>
                  <a:srgbClr val="000000"/>
                </a:solidFill>
                <a:latin typeface="Verdana"/>
                <a:ea typeface="Verdana"/>
                <a:cs typeface="Verdana"/>
                <a:sym typeface="Verdana"/>
              </a:rPr>
              <a:t>– single-celled microorganisms that can be free living or live in/on other organisms. </a:t>
            </a:r>
            <a:r>
              <a:rPr lang="en-US" sz="1600" u="sng">
                <a:solidFill>
                  <a:srgbClr val="A18416"/>
                </a:solidFill>
                <a:latin typeface="Verdana"/>
                <a:ea typeface="Verdana"/>
                <a:cs typeface="Verdana"/>
                <a:sym typeface="Verdana"/>
                <a:hlinkClick action="ppaction://hlinksldjump" r:id="rId15">
                  <a:extLst>
                    <a:ext uri="{A12FA001-AC4F-418D-AE19-62706E023703}">
                      <ahyp:hlinkClr val="tx"/>
                    </a:ext>
                  </a:extLst>
                </a:hlinkClick>
              </a:rPr>
              <a:t>Return to How We Know</a:t>
            </a:r>
            <a:endParaRPr sz="1600">
              <a:solidFill>
                <a:srgbClr val="A18416"/>
              </a:solidFill>
              <a:latin typeface="Calibri"/>
              <a:ea typeface="Calibri"/>
              <a:cs typeface="Calibri"/>
              <a:sym typeface="Calibri"/>
            </a:endParaRPr>
          </a:p>
        </p:txBody>
      </p:sp>
      <p:sp>
        <p:nvSpPr>
          <p:cNvPr id="585" name="Google Shape;585;p49"/>
          <p:cNvSpPr/>
          <p:nvPr/>
        </p:nvSpPr>
        <p:spPr>
          <a:xfrm>
            <a:off x="1588523" y="2734612"/>
            <a:ext cx="955271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cirrhosis</a:t>
            </a:r>
            <a:r>
              <a:rPr lang="en-US" sz="1600">
                <a:solidFill>
                  <a:srgbClr val="000000"/>
                </a:solidFill>
                <a:latin typeface="Verdana"/>
                <a:ea typeface="Verdana"/>
                <a:cs typeface="Verdana"/>
                <a:sym typeface="Verdana"/>
              </a:rPr>
              <a:t> - scarring of the liver that can lead to liver failure caused by diseases and conditions that damage the liver like hepatitis and chronic alcoholism. </a:t>
            </a:r>
            <a:r>
              <a:rPr lang="en-US" sz="1600" u="sng">
                <a:solidFill>
                  <a:srgbClr val="A18416"/>
                </a:solidFill>
                <a:latin typeface="Verdana"/>
                <a:ea typeface="Verdana"/>
                <a:cs typeface="Verdana"/>
                <a:sym typeface="Verdana"/>
                <a:hlinkClick action="ppaction://hlinksldjump" r:id="rId16">
                  <a:extLst>
                    <a:ext uri="{A12FA001-AC4F-418D-AE19-62706E023703}">
                      <ahyp:hlinkClr val="tx"/>
                    </a:ext>
                  </a:extLst>
                </a:hlinkClick>
              </a:rPr>
              <a:t>Return to Common Hazards</a:t>
            </a:r>
            <a:endParaRPr sz="1600">
              <a:solidFill>
                <a:srgbClr val="A18416"/>
              </a:solidFill>
              <a:latin typeface="Calibri"/>
              <a:ea typeface="Calibri"/>
              <a:cs typeface="Calibri"/>
              <a:sym typeface="Calibri"/>
            </a:endParaRPr>
          </a:p>
        </p:txBody>
      </p:sp>
      <p:sp>
        <p:nvSpPr>
          <p:cNvPr id="586" name="Google Shape;586;p49"/>
          <p:cNvSpPr/>
          <p:nvPr/>
        </p:nvSpPr>
        <p:spPr>
          <a:xfrm>
            <a:off x="1588521" y="3566945"/>
            <a:ext cx="955271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diabetes </a:t>
            </a:r>
            <a:r>
              <a:rPr lang="en-US" sz="1600">
                <a:solidFill>
                  <a:srgbClr val="000000"/>
                </a:solidFill>
                <a:latin typeface="Verdana"/>
                <a:ea typeface="Verdana"/>
                <a:cs typeface="Verdana"/>
                <a:sym typeface="Verdana"/>
              </a:rPr>
              <a:t>- a chronic condition of having abnormally high levels of sugar (glucose) in the blood. This disease is usually caused by a deficiency in insulin, a hormone that lowers the blood's glucose level. The excess glucose in the blood is excreted through urine. The body needs this glucose to make energy. For example, the brain only uses glucose to make energy. Without enough glucose, the brain will stop functioning. </a:t>
            </a:r>
            <a:r>
              <a:rPr lang="en-US" sz="1600" u="sng">
                <a:solidFill>
                  <a:srgbClr val="A18416"/>
                </a:solidFill>
                <a:latin typeface="Verdana"/>
                <a:ea typeface="Verdana"/>
                <a:cs typeface="Verdana"/>
                <a:sym typeface="Verdana"/>
                <a:hlinkClick action="ppaction://hlinksldjump" r:id="rId17">
                  <a:extLst>
                    <a:ext uri="{A12FA001-AC4F-418D-AE19-62706E023703}">
                      <ahyp:hlinkClr val="tx"/>
                    </a:ext>
                  </a:extLst>
                </a:hlinkClick>
              </a:rPr>
              <a:t>Return to How We Know</a:t>
            </a:r>
            <a:endParaRPr sz="1600">
              <a:solidFill>
                <a:srgbClr val="A18416"/>
              </a:solidFill>
              <a:latin typeface="Calibri"/>
              <a:ea typeface="Calibri"/>
              <a:cs typeface="Calibri"/>
              <a:sym typeface="Calibri"/>
            </a:endParaRPr>
          </a:p>
        </p:txBody>
      </p:sp>
      <p:sp>
        <p:nvSpPr>
          <p:cNvPr id="587" name="Google Shape;587;p49"/>
          <p:cNvSpPr/>
          <p:nvPr/>
        </p:nvSpPr>
        <p:spPr>
          <a:xfrm>
            <a:off x="1588521" y="4890384"/>
            <a:ext cx="9552714"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dialysis </a:t>
            </a:r>
            <a:r>
              <a:rPr lang="en-US" sz="1600">
                <a:solidFill>
                  <a:srgbClr val="000000"/>
                </a:solidFill>
                <a:latin typeface="Verdana"/>
                <a:ea typeface="Verdana"/>
                <a:cs typeface="Verdana"/>
                <a:sym typeface="Verdana"/>
              </a:rPr>
              <a:t>- a procedure in which a special machine, called a dialysis machine, filters out waste products from a person's blood. The filtering is based on the rates of diffusion for different substances in the blood as they pass through a permeable membrane. </a:t>
            </a:r>
            <a:r>
              <a:rPr lang="en-US" sz="1600" u="sng">
                <a:solidFill>
                  <a:srgbClr val="A18416"/>
                </a:solidFill>
                <a:latin typeface="Verdana"/>
                <a:ea typeface="Verdana"/>
                <a:cs typeface="Verdana"/>
                <a:sym typeface="Verdana"/>
                <a:hlinkClick action="ppaction://hlinksldjump" r:id="rId18">
                  <a:extLst>
                    <a:ext uri="{A12FA001-AC4F-418D-AE19-62706E023703}">
                      <ahyp:hlinkClr val="tx"/>
                    </a:ext>
                  </a:extLst>
                </a:hlinkClick>
              </a:rPr>
              <a:t>Return to How We Know</a:t>
            </a:r>
            <a:endParaRPr sz="1600">
              <a:solidFill>
                <a:srgbClr val="000000"/>
              </a:solidFill>
              <a:latin typeface="Verdana"/>
              <a:ea typeface="Verdana"/>
              <a:cs typeface="Verdana"/>
              <a:sym typeface="Verdana"/>
            </a:endParaRPr>
          </a:p>
        </p:txBody>
      </p:sp>
      <p:sp>
        <p:nvSpPr>
          <p:cNvPr id="588" name="Google Shape;588;p49"/>
          <p:cNvSpPr txBox="1"/>
          <p:nvPr>
            <p:ph type="title"/>
          </p:nvPr>
        </p:nvSpPr>
        <p:spPr>
          <a:xfrm>
            <a:off x="22565" y="11347"/>
            <a:ext cx="1215189" cy="7626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A-E</a:t>
            </a:r>
            <a:endParaRPr/>
          </a:p>
        </p:txBody>
      </p:sp>
      <p:sp>
        <p:nvSpPr>
          <p:cNvPr id="589" name="Google Shape;589;p49"/>
          <p:cNvSpPr/>
          <p:nvPr/>
        </p:nvSpPr>
        <p:spPr>
          <a:xfrm>
            <a:off x="1588521" y="5967602"/>
            <a:ext cx="955271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enzyme </a:t>
            </a:r>
            <a:r>
              <a:rPr lang="en-US" sz="1600">
                <a:solidFill>
                  <a:srgbClr val="000000"/>
                </a:solidFill>
                <a:latin typeface="Verdana"/>
                <a:ea typeface="Verdana"/>
                <a:cs typeface="Verdana"/>
                <a:sym typeface="Verdana"/>
              </a:rPr>
              <a:t>- a protein that speeds up chemical reactions in living organisms. Enzymes lower the energy necessary to turn a set of reactants into other products. Without enzymes, we could not exist. </a:t>
            </a:r>
            <a:r>
              <a:rPr lang="en-US" sz="1600" u="sng">
                <a:solidFill>
                  <a:srgbClr val="A18416"/>
                </a:solidFill>
                <a:latin typeface="Verdana"/>
                <a:ea typeface="Verdana"/>
                <a:cs typeface="Verdana"/>
                <a:sym typeface="Verdana"/>
                <a:hlinkClick action="ppaction://hlinksldjump" r:id="rId19">
                  <a:extLst>
                    <a:ext uri="{A12FA001-AC4F-418D-AE19-62706E023703}">
                      <ahyp:hlinkClr val="tx"/>
                    </a:ext>
                  </a:extLst>
                </a:hlinkClick>
              </a:rPr>
              <a:t>Return to What We Know</a:t>
            </a:r>
            <a:r>
              <a:rPr lang="en-US" sz="1600">
                <a:solidFill>
                  <a:srgbClr val="A18416"/>
                </a:solidFill>
                <a:latin typeface="Verdana"/>
                <a:ea typeface="Verdana"/>
                <a:cs typeface="Verdana"/>
                <a:sym typeface="Verdana"/>
              </a:rPr>
              <a:t> </a:t>
            </a:r>
            <a:r>
              <a:rPr lang="en-US" sz="1600">
                <a:solidFill>
                  <a:schemeClr val="dk1"/>
                </a:solidFill>
                <a:latin typeface="Verdana"/>
                <a:ea typeface="Verdana"/>
                <a:cs typeface="Verdana"/>
                <a:sym typeface="Verdana"/>
              </a:rPr>
              <a:t>| </a:t>
            </a:r>
            <a:r>
              <a:rPr lang="en-US" sz="1600" u="sng">
                <a:solidFill>
                  <a:srgbClr val="A18416"/>
                </a:solidFill>
                <a:latin typeface="Verdana"/>
                <a:ea typeface="Verdana"/>
                <a:cs typeface="Verdana"/>
                <a:sym typeface="Verdana"/>
                <a:hlinkClick action="ppaction://hlinksldjump" r:id="rId20">
                  <a:extLst>
                    <a:ext uri="{A12FA001-AC4F-418D-AE19-62706E023703}">
                      <ahyp:hlinkClr val="tx"/>
                    </a:ext>
                  </a:extLst>
                </a:hlinkClick>
              </a:rPr>
              <a:t>Return to How We Know</a:t>
            </a:r>
            <a:endParaRPr sz="1600">
              <a:solidFill>
                <a:srgbClr val="A18416"/>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115" name="Google Shape;115;p5"/>
          <p:cNvSpPr/>
          <p:nvPr/>
        </p:nvSpPr>
        <p:spPr>
          <a:xfrm>
            <a:off x="9322304" y="0"/>
            <a:ext cx="28696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Introduction</a:t>
            </a:r>
            <a:endParaRPr/>
          </a:p>
        </p:txBody>
      </p:sp>
      <p:graphicFrame>
        <p:nvGraphicFramePr>
          <p:cNvPr id="116" name="Google Shape;116;p5"/>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117" name="Google Shape;117;p5"/>
          <p:cNvSpPr/>
          <p:nvPr/>
        </p:nvSpPr>
        <p:spPr>
          <a:xfrm>
            <a:off x="1588528" y="1058326"/>
            <a:ext cx="909551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Toxic substances are everywhere. The body can be exposed to toxic chemicals in the environment, but some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toxins</a:t>
            </a:r>
            <a:r>
              <a:rPr lang="en-US" sz="1600">
                <a:solidFill>
                  <a:schemeClr val="dk1"/>
                </a:solidFill>
                <a:latin typeface="Verdana"/>
                <a:ea typeface="Verdana"/>
                <a:cs typeface="Verdana"/>
                <a:sym typeface="Verdana"/>
              </a:rPr>
              <a:t> are produced in the body through normal body chemical reactions.</a:t>
            </a:r>
            <a:endParaRPr/>
          </a:p>
        </p:txBody>
      </p:sp>
      <p:sp>
        <p:nvSpPr>
          <p:cNvPr id="118" name="Google Shape;118;p5"/>
          <p:cNvSpPr/>
          <p:nvPr/>
        </p:nvSpPr>
        <p:spPr>
          <a:xfrm>
            <a:off x="1588528" y="1889323"/>
            <a:ext cx="909551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How can our bodies cope? This module explains some of the ways that animals and humans combat and eliminate toxic chemicals. The organ systems involved include the lungs, the skin, and the digestive tract, but two organs are especially important: the liver and the kidneys.</a:t>
            </a:r>
            <a:endParaRPr sz="1600">
              <a:solidFill>
                <a:schemeClr val="dk1"/>
              </a:solidFill>
              <a:latin typeface="Verdana"/>
              <a:ea typeface="Verdana"/>
              <a:cs typeface="Verdana"/>
              <a:sym typeface="Verdana"/>
            </a:endParaRPr>
          </a:p>
        </p:txBody>
      </p:sp>
      <p:sp>
        <p:nvSpPr>
          <p:cNvPr id="119" name="Google Shape;119;p5"/>
          <p:cNvSpPr/>
          <p:nvPr/>
        </p:nvSpPr>
        <p:spPr>
          <a:xfrm>
            <a:off x="1588528" y="2966541"/>
            <a:ext cx="9095513" cy="61927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We call the process of eliminating toxins "detoxification." Different organs detoxify in varying ways.</a:t>
            </a:r>
            <a:endParaRPr sz="1600">
              <a:solidFill>
                <a:schemeClr val="dk1"/>
              </a:solidFill>
              <a:latin typeface="Verdana"/>
              <a:ea typeface="Verdana"/>
              <a:cs typeface="Verdana"/>
              <a:sym typeface="Verdana"/>
            </a:endParaRPr>
          </a:p>
        </p:txBody>
      </p:sp>
      <p:sp>
        <p:nvSpPr>
          <p:cNvPr id="120" name="Google Shape;120;p5"/>
          <p:cNvSpPr/>
          <p:nvPr/>
        </p:nvSpPr>
        <p:spPr>
          <a:xfrm>
            <a:off x="1588528" y="3562538"/>
            <a:ext cx="9095513" cy="25871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000000"/>
              </a:buClr>
              <a:buSzPts val="1000"/>
              <a:buFont typeface="Noto Sans Symbols"/>
              <a:buChar char="∙"/>
            </a:pPr>
            <a:r>
              <a:rPr b="1" lang="en-US" sz="1600">
                <a:solidFill>
                  <a:srgbClr val="000000"/>
                </a:solidFill>
                <a:latin typeface="Verdana"/>
                <a:ea typeface="Verdana"/>
                <a:cs typeface="Verdana"/>
                <a:sym typeface="Verdana"/>
              </a:rPr>
              <a:t>Lungs</a:t>
            </a:r>
            <a:r>
              <a:rPr lang="en-US" sz="1600">
                <a:solidFill>
                  <a:srgbClr val="000000"/>
                </a:solidFill>
                <a:latin typeface="Verdana"/>
                <a:ea typeface="Verdana"/>
                <a:cs typeface="Verdana"/>
                <a:sym typeface="Verdana"/>
              </a:rPr>
              <a:t> can detoxify by removing gases (gas </a:t>
            </a:r>
            <a:r>
              <a:rPr lang="en-US" sz="1600" u="sng">
                <a:solidFill>
                  <a:srgbClr val="A18416"/>
                </a:solidFill>
                <a:latin typeface="Verdana"/>
                <a:ea typeface="Verdana"/>
                <a:cs typeface="Verdana"/>
                <a:sym typeface="Verdana"/>
                <a:hlinkClick action="ppaction://hlinksldjump" r:id="rId15">
                  <a:extLst>
                    <a:ext uri="{A12FA001-AC4F-418D-AE19-62706E023703}">
                      <ahyp:hlinkClr val="tx"/>
                    </a:ext>
                  </a:extLst>
                </a:hlinkClick>
              </a:rPr>
              <a:t>anesthetics</a:t>
            </a:r>
            <a:r>
              <a:rPr lang="en-US" sz="1600">
                <a:solidFill>
                  <a:srgbClr val="000000"/>
                </a:solidFill>
                <a:latin typeface="Verdana"/>
                <a:ea typeface="Verdana"/>
                <a:cs typeface="Verdana"/>
                <a:sym typeface="Verdana"/>
              </a:rPr>
              <a:t> are removed from the body by the lungs). </a:t>
            </a:r>
            <a:endParaRPr/>
          </a:p>
          <a:p>
            <a:pPr indent="-342900" lvl="0" marL="342900" marR="0" rtl="0" algn="l">
              <a:lnSpc>
                <a:spcPct val="107000"/>
              </a:lnSpc>
              <a:spcBef>
                <a:spcPts val="800"/>
              </a:spcBef>
              <a:spcAft>
                <a:spcPts val="0"/>
              </a:spcAft>
              <a:buClr>
                <a:srgbClr val="000000"/>
              </a:buClr>
              <a:buSzPts val="1000"/>
              <a:buFont typeface="Noto Sans Symbols"/>
              <a:buChar char="∙"/>
            </a:pPr>
            <a:r>
              <a:rPr b="1" lang="en-US" sz="1600">
                <a:solidFill>
                  <a:srgbClr val="000000"/>
                </a:solidFill>
                <a:latin typeface="Verdana"/>
                <a:ea typeface="Verdana"/>
                <a:cs typeface="Verdana"/>
                <a:sym typeface="Verdana"/>
              </a:rPr>
              <a:t>Skin</a:t>
            </a:r>
            <a:r>
              <a:rPr lang="en-US" sz="1600">
                <a:solidFill>
                  <a:srgbClr val="000000"/>
                </a:solidFill>
                <a:latin typeface="Verdana"/>
                <a:ea typeface="Verdana"/>
                <a:cs typeface="Verdana"/>
                <a:sym typeface="Verdana"/>
              </a:rPr>
              <a:t> can detoxify by reducing the penetration of toxic substances (toxins in water don't get in through the skin well; however, toxins in oils penetrate easily). </a:t>
            </a:r>
            <a:endParaRPr/>
          </a:p>
          <a:p>
            <a:pPr indent="-342900" lvl="0" marL="342900" marR="0" rtl="0" algn="l">
              <a:lnSpc>
                <a:spcPct val="107000"/>
              </a:lnSpc>
              <a:spcBef>
                <a:spcPts val="800"/>
              </a:spcBef>
              <a:spcAft>
                <a:spcPts val="0"/>
              </a:spcAft>
              <a:buClr>
                <a:srgbClr val="000000"/>
              </a:buClr>
              <a:buSzPts val="1000"/>
              <a:buFont typeface="Noto Sans Symbols"/>
              <a:buChar char="∙"/>
            </a:pPr>
            <a:r>
              <a:rPr b="1" lang="en-US" sz="1600">
                <a:solidFill>
                  <a:srgbClr val="000000"/>
                </a:solidFill>
                <a:latin typeface="Verdana"/>
                <a:ea typeface="Verdana"/>
                <a:cs typeface="Verdana"/>
                <a:sym typeface="Verdana"/>
              </a:rPr>
              <a:t>Digestive System</a:t>
            </a:r>
            <a:r>
              <a:rPr lang="en-US" sz="1600">
                <a:solidFill>
                  <a:srgbClr val="000000"/>
                </a:solidFill>
                <a:latin typeface="Verdana"/>
                <a:ea typeface="Verdana"/>
                <a:cs typeface="Verdana"/>
                <a:sym typeface="Verdana"/>
              </a:rPr>
              <a:t> can detoxify by eliminating toxic foods by either vomiting or diarrhea.</a:t>
            </a:r>
            <a:endParaRPr/>
          </a:p>
          <a:p>
            <a:pPr indent="-342900" lvl="0" marL="342900" marR="0" rtl="0" algn="l">
              <a:lnSpc>
                <a:spcPct val="107000"/>
              </a:lnSpc>
              <a:spcBef>
                <a:spcPts val="800"/>
              </a:spcBef>
              <a:spcAft>
                <a:spcPts val="0"/>
              </a:spcAft>
              <a:buClr>
                <a:srgbClr val="000000"/>
              </a:buClr>
              <a:buSzPts val="1000"/>
              <a:buFont typeface="Noto Sans Symbols"/>
              <a:buChar char="∙"/>
            </a:pPr>
            <a:r>
              <a:rPr b="1" lang="en-US" sz="1600">
                <a:solidFill>
                  <a:srgbClr val="000000"/>
                </a:solidFill>
                <a:latin typeface="Verdana"/>
                <a:ea typeface="Verdana"/>
                <a:cs typeface="Verdana"/>
                <a:sym typeface="Verdana"/>
              </a:rPr>
              <a:t>Kidneys</a:t>
            </a:r>
            <a:r>
              <a:rPr lang="en-US" sz="1600">
                <a:solidFill>
                  <a:srgbClr val="000000"/>
                </a:solidFill>
                <a:latin typeface="Verdana"/>
                <a:ea typeface="Verdana"/>
                <a:cs typeface="Verdana"/>
                <a:sym typeface="Verdana"/>
              </a:rPr>
              <a:t> detoxify by secreting toxins or filtering toxins out of the blood into urine.</a:t>
            </a:r>
            <a:endParaRPr/>
          </a:p>
          <a:p>
            <a:pPr indent="-342900" lvl="0" marL="342900" marR="0" rtl="0" algn="l">
              <a:lnSpc>
                <a:spcPct val="107000"/>
              </a:lnSpc>
              <a:spcBef>
                <a:spcPts val="800"/>
              </a:spcBef>
              <a:spcAft>
                <a:spcPts val="0"/>
              </a:spcAft>
              <a:buClr>
                <a:srgbClr val="000000"/>
              </a:buClr>
              <a:buSzPts val="1000"/>
              <a:buFont typeface="Noto Sans Symbols"/>
              <a:buChar char="∙"/>
            </a:pPr>
            <a:r>
              <a:rPr b="1" lang="en-US" sz="1600">
                <a:solidFill>
                  <a:srgbClr val="000000"/>
                </a:solidFill>
                <a:latin typeface="Verdana"/>
                <a:ea typeface="Verdana"/>
                <a:cs typeface="Verdana"/>
                <a:sym typeface="Verdana"/>
              </a:rPr>
              <a:t>Liver</a:t>
            </a:r>
            <a:r>
              <a:rPr lang="en-US" sz="1600">
                <a:solidFill>
                  <a:srgbClr val="000000"/>
                </a:solidFill>
                <a:latin typeface="Verdana"/>
                <a:ea typeface="Verdana"/>
                <a:cs typeface="Verdana"/>
                <a:sym typeface="Verdana"/>
              </a:rPr>
              <a:t> detoxifies by changing the chemical nature of many toxins.</a:t>
            </a:r>
            <a:endParaRPr sz="1600">
              <a:solidFill>
                <a:srgbClr val="000000"/>
              </a:solidFill>
              <a:latin typeface="Verdana"/>
              <a:ea typeface="Verdana"/>
              <a:cs typeface="Verdana"/>
              <a:sym typeface="Verdana"/>
            </a:endParaRPr>
          </a:p>
        </p:txBody>
      </p:sp>
      <p:sp>
        <p:nvSpPr>
          <p:cNvPr id="121" name="Google Shape;121;p5"/>
          <p:cNvSpPr/>
          <p:nvPr/>
        </p:nvSpPr>
        <p:spPr>
          <a:xfrm>
            <a:off x="1588527" y="6149721"/>
            <a:ext cx="9095512" cy="59599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Kidney and liver are especially important. They are discussed separately because they work in different ways.</a:t>
            </a:r>
            <a:endParaRPr sz="1600">
              <a:solidFill>
                <a:schemeClr val="dk1"/>
              </a:solidFill>
              <a:latin typeface="Verdana"/>
              <a:ea typeface="Verdana"/>
              <a:cs typeface="Verdana"/>
              <a:sym typeface="Verdan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50"/>
          <p:cNvSpPr/>
          <p:nvPr/>
        </p:nvSpPr>
        <p:spPr>
          <a:xfrm>
            <a:off x="4650831" y="395510"/>
            <a:ext cx="263867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Glossary</a:t>
            </a:r>
            <a:endParaRPr/>
          </a:p>
        </p:txBody>
      </p:sp>
      <p:sp>
        <p:nvSpPr>
          <p:cNvPr id="595" name="Google Shape;595;p50"/>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graphicFrame>
        <p:nvGraphicFramePr>
          <p:cNvPr id="596" name="Google Shape;596;p50"/>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597" name="Google Shape;597;p50"/>
          <p:cNvSpPr/>
          <p:nvPr/>
        </p:nvSpPr>
        <p:spPr>
          <a:xfrm>
            <a:off x="1588527" y="1318840"/>
            <a:ext cx="955271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high density lipids</a:t>
            </a:r>
            <a:r>
              <a:rPr lang="en-US" sz="1600">
                <a:solidFill>
                  <a:srgbClr val="000000"/>
                </a:solidFill>
                <a:latin typeface="Verdana"/>
                <a:ea typeface="Verdana"/>
                <a:cs typeface="Verdana"/>
                <a:sym typeface="Verdana"/>
              </a:rPr>
              <a:t> - lipids that help transport cholesterol from the tissues to the liver for excretion into bile. Hence, they are considered to be a good kind of lipid.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Return to How We Know</a:t>
            </a:r>
            <a:endParaRPr sz="1600">
              <a:solidFill>
                <a:schemeClr val="dk1"/>
              </a:solidFill>
              <a:latin typeface="Calibri"/>
              <a:ea typeface="Calibri"/>
              <a:cs typeface="Calibri"/>
              <a:sym typeface="Calibri"/>
            </a:endParaRPr>
          </a:p>
        </p:txBody>
      </p:sp>
      <p:sp>
        <p:nvSpPr>
          <p:cNvPr id="598" name="Google Shape;598;p50"/>
          <p:cNvSpPr/>
          <p:nvPr/>
        </p:nvSpPr>
        <p:spPr>
          <a:xfrm>
            <a:off x="1595675" y="3965719"/>
            <a:ext cx="955271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ketones </a:t>
            </a:r>
            <a:r>
              <a:rPr lang="en-US" sz="1600">
                <a:solidFill>
                  <a:srgbClr val="000000"/>
                </a:solidFill>
                <a:latin typeface="Verdana"/>
                <a:ea typeface="Verdana"/>
                <a:cs typeface="Verdana"/>
                <a:sym typeface="Verdana"/>
              </a:rPr>
              <a:t>- a class of body chemicals in which part of the molecule contains a carbon-oxygen bond (C= O).These form from the breakdown of fats and proteins in the liver. They can accumulate to toxic levels if the blood sugar falls too low (as in certain diabetes situations, starvation, or eating a high fat-low carbohydrate diet). They are toxic because they make the body fluids too acid for enzymes to work properly. </a:t>
            </a:r>
            <a:r>
              <a:rPr lang="en-US" sz="1600" u="sng">
                <a:solidFill>
                  <a:srgbClr val="A18416"/>
                </a:solidFill>
                <a:latin typeface="Verdana"/>
                <a:ea typeface="Verdana"/>
                <a:cs typeface="Verdana"/>
                <a:sym typeface="Verdana"/>
                <a:hlinkClick action="ppaction://hlinksldjump" r:id="rId15">
                  <a:extLst>
                    <a:ext uri="{A12FA001-AC4F-418D-AE19-62706E023703}">
                      <ahyp:hlinkClr val="tx"/>
                    </a:ext>
                  </a:extLst>
                </a:hlinkClick>
              </a:rPr>
              <a:t>Return to How We Know</a:t>
            </a:r>
            <a:endParaRPr sz="1600">
              <a:solidFill>
                <a:schemeClr val="dk1"/>
              </a:solidFill>
              <a:latin typeface="Calibri"/>
              <a:ea typeface="Calibri"/>
              <a:cs typeface="Calibri"/>
              <a:sym typeface="Calibri"/>
            </a:endParaRPr>
          </a:p>
        </p:txBody>
      </p:sp>
      <p:sp>
        <p:nvSpPr>
          <p:cNvPr id="599" name="Google Shape;599;p50"/>
          <p:cNvSpPr/>
          <p:nvPr/>
        </p:nvSpPr>
        <p:spPr>
          <a:xfrm>
            <a:off x="1602829" y="5289158"/>
            <a:ext cx="95527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low density lipids</a:t>
            </a:r>
            <a:r>
              <a:rPr lang="en-US" sz="1600">
                <a:solidFill>
                  <a:srgbClr val="000000"/>
                </a:solidFill>
                <a:latin typeface="Verdana"/>
                <a:ea typeface="Verdana"/>
                <a:cs typeface="Verdana"/>
                <a:sym typeface="Verdana"/>
              </a:rPr>
              <a:t> - lipids that help transport cholesterol from the liver to the tissues. Hence, they are considered the "bad" kind of lipid. </a:t>
            </a:r>
            <a:r>
              <a:rPr lang="en-US" sz="1600" u="sng">
                <a:solidFill>
                  <a:srgbClr val="A18416"/>
                </a:solidFill>
                <a:latin typeface="Verdana"/>
                <a:ea typeface="Verdana"/>
                <a:cs typeface="Verdana"/>
                <a:sym typeface="Verdana"/>
                <a:hlinkClick action="ppaction://hlinksldjump" r:id="rId16">
                  <a:extLst>
                    <a:ext uri="{A12FA001-AC4F-418D-AE19-62706E023703}">
                      <ahyp:hlinkClr val="tx"/>
                    </a:ext>
                  </a:extLst>
                </a:hlinkClick>
              </a:rPr>
              <a:t>Return to How We Know</a:t>
            </a:r>
            <a:endParaRPr sz="1600">
              <a:solidFill>
                <a:schemeClr val="dk1"/>
              </a:solidFill>
              <a:latin typeface="Calibri"/>
              <a:ea typeface="Calibri"/>
              <a:cs typeface="Calibri"/>
              <a:sym typeface="Calibri"/>
            </a:endParaRPr>
          </a:p>
        </p:txBody>
      </p:sp>
      <p:sp>
        <p:nvSpPr>
          <p:cNvPr id="600" name="Google Shape;600;p50"/>
          <p:cNvSpPr/>
          <p:nvPr/>
        </p:nvSpPr>
        <p:spPr>
          <a:xfrm>
            <a:off x="1602829" y="5877715"/>
            <a:ext cx="953840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metabolism </a:t>
            </a:r>
            <a:r>
              <a:rPr lang="en-US" sz="1600">
                <a:solidFill>
                  <a:srgbClr val="000000"/>
                </a:solidFill>
                <a:latin typeface="Verdana"/>
                <a:ea typeface="Verdana"/>
                <a:cs typeface="Verdana"/>
                <a:sym typeface="Verdana"/>
              </a:rPr>
              <a:t>- a series of chemical reactions that build and destroy molecules necessary for life using what we eat and drink as fuel. </a:t>
            </a:r>
            <a:r>
              <a:rPr lang="en-US" sz="1600" u="sng">
                <a:solidFill>
                  <a:srgbClr val="A18416"/>
                </a:solidFill>
                <a:latin typeface="Verdana"/>
                <a:ea typeface="Verdana"/>
                <a:cs typeface="Verdana"/>
                <a:sym typeface="Verdana"/>
                <a:hlinkClick action="ppaction://hlinksldjump" r:id="rId17">
                  <a:extLst>
                    <a:ext uri="{A12FA001-AC4F-418D-AE19-62706E023703}">
                      <ahyp:hlinkClr val="tx"/>
                    </a:ext>
                  </a:extLst>
                </a:hlinkClick>
              </a:rPr>
              <a:t>Return to What We Know</a:t>
            </a:r>
            <a:endParaRPr sz="1600">
              <a:solidFill>
                <a:srgbClr val="A18416"/>
              </a:solidFill>
              <a:latin typeface="Calibri"/>
              <a:ea typeface="Calibri"/>
              <a:cs typeface="Calibri"/>
              <a:sym typeface="Calibri"/>
            </a:endParaRPr>
          </a:p>
        </p:txBody>
      </p:sp>
      <p:sp>
        <p:nvSpPr>
          <p:cNvPr id="601" name="Google Shape;601;p50"/>
          <p:cNvSpPr txBox="1"/>
          <p:nvPr>
            <p:ph type="title"/>
          </p:nvPr>
        </p:nvSpPr>
        <p:spPr>
          <a:xfrm>
            <a:off x="22565" y="11347"/>
            <a:ext cx="1215189" cy="7626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H-M</a:t>
            </a:r>
            <a:endParaRPr/>
          </a:p>
        </p:txBody>
      </p:sp>
      <p:sp>
        <p:nvSpPr>
          <p:cNvPr id="602" name="Google Shape;602;p50"/>
          <p:cNvSpPr/>
          <p:nvPr/>
        </p:nvSpPr>
        <p:spPr>
          <a:xfrm>
            <a:off x="1602832" y="2149837"/>
            <a:ext cx="9538406"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jaundice </a:t>
            </a:r>
            <a:r>
              <a:rPr lang="en-US" sz="1600">
                <a:solidFill>
                  <a:srgbClr val="000000"/>
                </a:solidFill>
                <a:latin typeface="Verdana"/>
                <a:ea typeface="Verdana"/>
                <a:cs typeface="Verdana"/>
                <a:sym typeface="Verdana"/>
              </a:rPr>
              <a:t>- a yellowing of the skin, usually showing up in the whites of the eyes, fingernails, and other lightly pigmented parts of the body surface. There are three main causes: 1) accumulation of a breakdown product (called bilirubin) of excessive destruction of red blood cells (bruises often have localized jaundice in the early stage of healing), 2) a failure of the liver to remove the normal amounts of bilirubin, or 3) failure of elimination of bilirubin via the bile that is normally made in the liver and dumped into the intestine as a waste product. </a:t>
            </a:r>
            <a:r>
              <a:rPr lang="en-US" sz="1600" u="sng">
                <a:solidFill>
                  <a:srgbClr val="A18416"/>
                </a:solidFill>
                <a:latin typeface="Verdana"/>
                <a:ea typeface="Verdana"/>
                <a:cs typeface="Verdana"/>
                <a:sym typeface="Verdana"/>
                <a:hlinkClick action="ppaction://hlinksldjump" r:id="rId18">
                  <a:extLst>
                    <a:ext uri="{A12FA001-AC4F-418D-AE19-62706E023703}">
                      <ahyp:hlinkClr val="tx"/>
                    </a:ext>
                  </a:extLst>
                </a:hlinkClick>
              </a:rPr>
              <a:t>Return to How We Know</a:t>
            </a:r>
            <a:endParaRPr sz="16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1"/>
          <p:cNvSpPr/>
          <p:nvPr/>
        </p:nvSpPr>
        <p:spPr>
          <a:xfrm>
            <a:off x="4650831" y="395510"/>
            <a:ext cx="263867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Glossary</a:t>
            </a:r>
            <a:endParaRPr/>
          </a:p>
        </p:txBody>
      </p:sp>
      <p:sp>
        <p:nvSpPr>
          <p:cNvPr id="608" name="Google Shape;608;p51"/>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graphicFrame>
        <p:nvGraphicFramePr>
          <p:cNvPr id="609" name="Google Shape;609;p51"/>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610" name="Google Shape;610;p51"/>
          <p:cNvSpPr/>
          <p:nvPr/>
        </p:nvSpPr>
        <p:spPr>
          <a:xfrm>
            <a:off x="1588527" y="3304149"/>
            <a:ext cx="955271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phagocytosis </a:t>
            </a:r>
            <a:r>
              <a:rPr lang="en-US" sz="1600">
                <a:solidFill>
                  <a:srgbClr val="000000"/>
                </a:solidFill>
                <a:latin typeface="Verdana"/>
                <a:ea typeface="Verdana"/>
                <a:cs typeface="Verdana"/>
                <a:sym typeface="Verdana"/>
              </a:rPr>
              <a:t>- the process by which certain cells destroy toxins and other organic matter by wrapping their cell membrane around it and incorporating it into the phagocytic cell, where enzymes break down the chemicals and destroy them. </a:t>
            </a:r>
            <a:r>
              <a:rPr lang="en-US" sz="1600" u="sng">
                <a:solidFill>
                  <a:srgbClr val="A18416"/>
                </a:solidFill>
                <a:latin typeface="Verdana"/>
                <a:ea typeface="Verdana"/>
                <a:cs typeface="Verdana"/>
                <a:sym typeface="Verdana"/>
                <a:hlinkClick action="ppaction://hlinksldjump" r:id="rId14">
                  <a:extLst>
                    <a:ext uri="{A12FA001-AC4F-418D-AE19-62706E023703}">
                      <ahyp:hlinkClr val="tx"/>
                    </a:ext>
                  </a:extLst>
                </a:hlinkClick>
              </a:rPr>
              <a:t>Return to How We Know</a:t>
            </a:r>
            <a:endParaRPr sz="1600">
              <a:solidFill>
                <a:srgbClr val="A18416"/>
              </a:solidFill>
              <a:latin typeface="Calibri"/>
              <a:ea typeface="Calibri"/>
              <a:cs typeface="Calibri"/>
              <a:sym typeface="Calibri"/>
            </a:endParaRPr>
          </a:p>
        </p:txBody>
      </p:sp>
      <p:sp>
        <p:nvSpPr>
          <p:cNvPr id="611" name="Google Shape;611;p51"/>
          <p:cNvSpPr/>
          <p:nvPr/>
        </p:nvSpPr>
        <p:spPr>
          <a:xfrm>
            <a:off x="1588526" y="4135146"/>
            <a:ext cx="955271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renal </a:t>
            </a:r>
            <a:r>
              <a:rPr lang="en-US" sz="1600">
                <a:solidFill>
                  <a:srgbClr val="000000"/>
                </a:solidFill>
                <a:latin typeface="Verdana"/>
                <a:ea typeface="Verdana"/>
                <a:cs typeface="Verdana"/>
                <a:sym typeface="Verdana"/>
              </a:rPr>
              <a:t>- relating to or involving the kidneys. </a:t>
            </a:r>
            <a:r>
              <a:rPr lang="en-US" sz="1600" u="sng">
                <a:solidFill>
                  <a:srgbClr val="A18416"/>
                </a:solidFill>
                <a:latin typeface="Verdana"/>
                <a:ea typeface="Verdana"/>
                <a:cs typeface="Verdana"/>
                <a:sym typeface="Verdana"/>
                <a:hlinkClick action="ppaction://hlinksldjump" r:id="rId15">
                  <a:extLst>
                    <a:ext uri="{A12FA001-AC4F-418D-AE19-62706E023703}">
                      <ahyp:hlinkClr val="tx"/>
                    </a:ext>
                  </a:extLst>
                </a:hlinkClick>
              </a:rPr>
              <a:t>Return to How We Know</a:t>
            </a:r>
            <a:endParaRPr sz="1600">
              <a:solidFill>
                <a:srgbClr val="A18416"/>
              </a:solidFill>
              <a:latin typeface="Calibri"/>
              <a:ea typeface="Calibri"/>
              <a:cs typeface="Calibri"/>
              <a:sym typeface="Calibri"/>
            </a:endParaRPr>
          </a:p>
        </p:txBody>
      </p:sp>
      <p:sp>
        <p:nvSpPr>
          <p:cNvPr id="612" name="Google Shape;612;p51"/>
          <p:cNvSpPr/>
          <p:nvPr/>
        </p:nvSpPr>
        <p:spPr>
          <a:xfrm>
            <a:off x="1588525" y="4473700"/>
            <a:ext cx="955271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toxin </a:t>
            </a:r>
            <a:r>
              <a:rPr lang="en-US" sz="1600">
                <a:solidFill>
                  <a:srgbClr val="000000"/>
                </a:solidFill>
                <a:latin typeface="Verdana"/>
                <a:ea typeface="Verdana"/>
                <a:cs typeface="Verdana"/>
                <a:sym typeface="Verdana"/>
              </a:rPr>
              <a:t>- a poisonous agent produced by certain animals, plants, and bacteria. A toxin usually has a large molecular weight and is antigenic. </a:t>
            </a:r>
            <a:r>
              <a:rPr lang="en-US" sz="1600" u="sng">
                <a:solidFill>
                  <a:srgbClr val="A18416"/>
                </a:solidFill>
                <a:latin typeface="Verdana"/>
                <a:ea typeface="Verdana"/>
                <a:cs typeface="Verdana"/>
                <a:sym typeface="Verdana"/>
                <a:hlinkClick action="ppaction://hlinksldjump" r:id="rId16">
                  <a:extLst>
                    <a:ext uri="{A12FA001-AC4F-418D-AE19-62706E023703}">
                      <ahyp:hlinkClr val="tx"/>
                    </a:ext>
                  </a:extLst>
                </a:hlinkClick>
              </a:rPr>
              <a:t>Return to Introduction</a:t>
            </a:r>
            <a:endParaRPr sz="1600">
              <a:solidFill>
                <a:srgbClr val="A18416"/>
              </a:solidFill>
              <a:latin typeface="Calibri"/>
              <a:ea typeface="Calibri"/>
              <a:cs typeface="Calibri"/>
              <a:sym typeface="Calibri"/>
            </a:endParaRPr>
          </a:p>
        </p:txBody>
      </p:sp>
      <p:sp>
        <p:nvSpPr>
          <p:cNvPr id="613" name="Google Shape;613;p51"/>
          <p:cNvSpPr/>
          <p:nvPr/>
        </p:nvSpPr>
        <p:spPr>
          <a:xfrm>
            <a:off x="1588525" y="5058475"/>
            <a:ext cx="955271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volatile </a:t>
            </a:r>
            <a:r>
              <a:rPr lang="en-US" sz="1600">
                <a:solidFill>
                  <a:srgbClr val="000000"/>
                </a:solidFill>
                <a:latin typeface="Verdana"/>
                <a:ea typeface="Verdana"/>
                <a:cs typeface="Verdana"/>
                <a:sym typeface="Verdana"/>
              </a:rPr>
              <a:t>- quickly vaporizable (turns to gas) at low temperatures. Volatile chemicals are usually very reactive and dangerous. </a:t>
            </a:r>
            <a:r>
              <a:rPr lang="en-US" sz="1600" u="sng">
                <a:solidFill>
                  <a:srgbClr val="A18416"/>
                </a:solidFill>
                <a:latin typeface="Verdana"/>
                <a:ea typeface="Verdana"/>
                <a:cs typeface="Verdana"/>
                <a:sym typeface="Verdana"/>
                <a:hlinkClick action="ppaction://hlinksldjump" r:id="rId17">
                  <a:extLst>
                    <a:ext uri="{A12FA001-AC4F-418D-AE19-62706E023703}">
                      <ahyp:hlinkClr val="tx"/>
                    </a:ext>
                  </a:extLst>
                </a:hlinkClick>
              </a:rPr>
              <a:t>Return to What We Know</a:t>
            </a:r>
            <a:endParaRPr sz="1600">
              <a:solidFill>
                <a:srgbClr val="A18416"/>
              </a:solidFill>
              <a:latin typeface="Calibri"/>
              <a:ea typeface="Calibri"/>
              <a:cs typeface="Calibri"/>
              <a:sym typeface="Calibri"/>
            </a:endParaRPr>
          </a:p>
        </p:txBody>
      </p:sp>
      <p:sp>
        <p:nvSpPr>
          <p:cNvPr id="614" name="Google Shape;614;p51"/>
          <p:cNvSpPr/>
          <p:nvPr/>
        </p:nvSpPr>
        <p:spPr>
          <a:xfrm>
            <a:off x="1588524" y="5642842"/>
            <a:ext cx="955271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white blood cell</a:t>
            </a:r>
            <a:r>
              <a:rPr lang="en-US" sz="1600">
                <a:solidFill>
                  <a:srgbClr val="000000"/>
                </a:solidFill>
                <a:latin typeface="Verdana"/>
                <a:ea typeface="Verdana"/>
                <a:cs typeface="Verdana"/>
                <a:sym typeface="Verdana"/>
              </a:rPr>
              <a:t> - (one main type is called a. leukocyte) One of the cells in the immune system that helps fight invaders. The white blood cell count (WBC) increases when a foreign antigen, such as bacteria or virus, enters the body. A normal WBC is between 4,000 and 11,000 white blood cells per microliter. </a:t>
            </a:r>
            <a:r>
              <a:rPr lang="en-US" sz="1600" u="sng">
                <a:solidFill>
                  <a:srgbClr val="A18416"/>
                </a:solidFill>
                <a:latin typeface="Verdana"/>
                <a:ea typeface="Verdana"/>
                <a:cs typeface="Verdana"/>
                <a:sym typeface="Verdana"/>
                <a:hlinkClick action="ppaction://hlinksldjump" r:id="rId18">
                  <a:extLst>
                    <a:ext uri="{A12FA001-AC4F-418D-AE19-62706E023703}">
                      <ahyp:hlinkClr val="tx"/>
                    </a:ext>
                  </a:extLst>
                </a:hlinkClick>
              </a:rPr>
              <a:t>Return to How We Know</a:t>
            </a:r>
            <a:endParaRPr sz="1600">
              <a:solidFill>
                <a:schemeClr val="dk1"/>
              </a:solidFill>
              <a:latin typeface="Calibri"/>
              <a:ea typeface="Calibri"/>
              <a:cs typeface="Calibri"/>
              <a:sym typeface="Calibri"/>
            </a:endParaRPr>
          </a:p>
        </p:txBody>
      </p:sp>
      <p:sp>
        <p:nvSpPr>
          <p:cNvPr id="615" name="Google Shape;615;p51"/>
          <p:cNvSpPr txBox="1"/>
          <p:nvPr>
            <p:ph type="title"/>
          </p:nvPr>
        </p:nvSpPr>
        <p:spPr>
          <a:xfrm>
            <a:off x="22565" y="11347"/>
            <a:ext cx="1215189" cy="7626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N-W</a:t>
            </a:r>
            <a:endParaRPr/>
          </a:p>
        </p:txBody>
      </p:sp>
      <p:sp>
        <p:nvSpPr>
          <p:cNvPr id="616" name="Google Shape;616;p51"/>
          <p:cNvSpPr/>
          <p:nvPr/>
        </p:nvSpPr>
        <p:spPr>
          <a:xfrm>
            <a:off x="1588524" y="1242046"/>
            <a:ext cx="9552715" cy="20928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nitrites </a:t>
            </a:r>
            <a:r>
              <a:rPr lang="en-US" sz="1600">
                <a:solidFill>
                  <a:srgbClr val="000000"/>
                </a:solidFill>
                <a:latin typeface="Verdana"/>
                <a:ea typeface="Verdana"/>
                <a:cs typeface="Verdana"/>
                <a:sym typeface="Verdana"/>
              </a:rPr>
              <a:t>- chemicals that contain a nitrogen and oxygen atom (NO) that are made from nitrates by microbes in the gut or soil. Nitrates provide the nitrogen content in fertilizer. Obviously, farm animals can be poisoned by eating fertilizer and even plants that have been over-fertilized. These are poisonous because they bind to hemoglobin and keep it from carrying oxygen in the blood. In large enough concentrations, nitrites and their reaction products can promote cancer. See </a:t>
            </a:r>
            <a:r>
              <a:rPr lang="en-US" sz="1600" u="sng">
                <a:solidFill>
                  <a:srgbClr val="A98C57"/>
                </a:solidFill>
                <a:latin typeface="Verdana"/>
                <a:ea typeface="Verdana"/>
                <a:cs typeface="Verdana"/>
                <a:sym typeface="Verdana"/>
                <a:hlinkClick r:id="rId19">
                  <a:extLst>
                    <a:ext uri="{A12FA001-AC4F-418D-AE19-62706E023703}">
                      <ahyp:hlinkClr val="tx"/>
                    </a:ext>
                  </a:extLst>
                </a:hlinkClick>
              </a:rPr>
              <a:t>https://agrilifeextension.tamu.edu/library/water/drinking-water-problems-nitrates/</a:t>
            </a:r>
            <a:r>
              <a:rPr lang="en-US" sz="1600">
                <a:solidFill>
                  <a:srgbClr val="A98C57"/>
                </a:solidFill>
                <a:latin typeface="Verdana"/>
                <a:ea typeface="Verdana"/>
                <a:cs typeface="Verdana"/>
                <a:sym typeface="Verdana"/>
              </a:rPr>
              <a:t> </a:t>
            </a:r>
            <a:r>
              <a:rPr lang="en-US" sz="1600">
                <a:solidFill>
                  <a:srgbClr val="000000"/>
                </a:solidFill>
                <a:latin typeface="Verdana"/>
                <a:ea typeface="Verdana"/>
                <a:cs typeface="Verdana"/>
                <a:sym typeface="Verdana"/>
              </a:rPr>
              <a:t>for information on nitrites/nitrates in drinking water. </a:t>
            </a:r>
            <a:r>
              <a:rPr lang="en-US" sz="1600" u="sng">
                <a:solidFill>
                  <a:srgbClr val="A18416"/>
                </a:solidFill>
                <a:latin typeface="Verdana"/>
                <a:ea typeface="Verdana"/>
                <a:cs typeface="Verdana"/>
                <a:sym typeface="Verdana"/>
                <a:hlinkClick action="ppaction://hlinksldjump" r:id="rId20">
                  <a:extLst>
                    <a:ext uri="{A12FA001-AC4F-418D-AE19-62706E023703}">
                      <ahyp:hlinkClr val="tx"/>
                    </a:ext>
                  </a:extLst>
                </a:hlinkClick>
              </a:rPr>
              <a:t>Return to How We Know</a:t>
            </a:r>
            <a:endParaRPr sz="16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ph idx="1" type="body"/>
          </p:nvPr>
        </p:nvSpPr>
        <p:spPr>
          <a:xfrm>
            <a:off x="2589212" y="2133600"/>
            <a:ext cx="8305434" cy="1055077"/>
          </a:xfrm>
          <a:prstGeom prst="rect">
            <a:avLst/>
          </a:prstGeom>
          <a:noFill/>
          <a:ln>
            <a:noFill/>
          </a:ln>
        </p:spPr>
        <p:txBody>
          <a:bodyPr anchorCtr="0" anchor="t" bIns="45700" lIns="91425" spcFirstLastPara="1" rIns="91425" wrap="square" tIns="45700">
            <a:normAutofit fontScale="92500" lnSpcReduction="20000"/>
          </a:bodyPr>
          <a:lstStyle/>
          <a:p>
            <a:pPr indent="-64135" lvl="0" marL="228600" rtl="0" algn="l">
              <a:lnSpc>
                <a:spcPct val="90000"/>
              </a:lnSpc>
              <a:spcBef>
                <a:spcPts val="0"/>
              </a:spcBef>
              <a:spcAft>
                <a:spcPts val="0"/>
              </a:spcAft>
              <a:buClr>
                <a:schemeClr val="dk1"/>
              </a:buClr>
              <a:buSzPct val="100000"/>
              <a:buNone/>
            </a:pPr>
            <a:r>
              <a:t/>
            </a:r>
            <a:endParaRPr>
              <a:latin typeface="Verdana"/>
              <a:ea typeface="Verdana"/>
              <a:cs typeface="Verdana"/>
              <a:sym typeface="Verdana"/>
            </a:endParaRPr>
          </a:p>
          <a:p>
            <a:pPr indent="-228600" lvl="0" marL="228600" rtl="0" algn="l">
              <a:lnSpc>
                <a:spcPct val="90000"/>
              </a:lnSpc>
              <a:spcBef>
                <a:spcPts val="1000"/>
              </a:spcBef>
              <a:spcAft>
                <a:spcPts val="0"/>
              </a:spcAft>
              <a:buClr>
                <a:schemeClr val="dk1"/>
              </a:buClr>
              <a:buSzPct val="100000"/>
              <a:buChar char="•"/>
            </a:pPr>
            <a:r>
              <a:rPr lang="en-US" sz="2400">
                <a:latin typeface="Verdana"/>
                <a:ea typeface="Verdana"/>
                <a:cs typeface="Verdana"/>
                <a:sym typeface="Verdana"/>
              </a:rPr>
              <a:t>After completing this lesson, each student should be able to:</a:t>
            </a:r>
            <a:endParaRPr/>
          </a:p>
        </p:txBody>
      </p:sp>
      <p:sp>
        <p:nvSpPr>
          <p:cNvPr id="127" name="Google Shape;127;p6"/>
          <p:cNvSpPr/>
          <p:nvPr/>
        </p:nvSpPr>
        <p:spPr>
          <a:xfrm>
            <a:off x="4194680" y="591458"/>
            <a:ext cx="380264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Objectives</a:t>
            </a:r>
            <a:endParaRPr/>
          </a:p>
        </p:txBody>
      </p:sp>
      <p:sp>
        <p:nvSpPr>
          <p:cNvPr id="128" name="Google Shape;128;p6"/>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graphicFrame>
        <p:nvGraphicFramePr>
          <p:cNvPr id="129" name="Google Shape;129;p6"/>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
        <p:nvSpPr>
          <p:cNvPr id="130" name="Google Shape;130;p6"/>
          <p:cNvSpPr/>
          <p:nvPr/>
        </p:nvSpPr>
        <p:spPr>
          <a:xfrm>
            <a:off x="2589212" y="3273184"/>
            <a:ext cx="8305434" cy="962058"/>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Explain why detoxification systems are needed in the body</a:t>
            </a:r>
            <a:endParaRPr/>
          </a:p>
          <a:p>
            <a:pPr indent="-342900" lvl="1" marL="800100" marR="0" rtl="0" algn="l">
              <a:lnSpc>
                <a:spcPct val="107000"/>
              </a:lnSpc>
              <a:spcBef>
                <a:spcPts val="80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Identify the systems in the body that have detoxification functions and summarize how they perform their detoxifying actions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p:nvPr/>
        </p:nvSpPr>
        <p:spPr>
          <a:xfrm>
            <a:off x="3654466" y="2967335"/>
            <a:ext cx="488306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Why It Matters</a:t>
            </a:r>
            <a:endParaRPr/>
          </a:p>
        </p:txBody>
      </p:sp>
      <p:sp>
        <p:nvSpPr>
          <p:cNvPr id="136" name="Google Shape;136;p7"/>
          <p:cNvSpPr/>
          <p:nvPr/>
        </p:nvSpPr>
        <p:spPr>
          <a:xfrm>
            <a:off x="1966005" y="173199"/>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graphicFrame>
        <p:nvGraphicFramePr>
          <p:cNvPr id="137" name="Google Shape;137;p7"/>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sp>
        <p:nvSpPr>
          <p:cNvPr id="143" name="Google Shape;143;p8"/>
          <p:cNvSpPr/>
          <p:nvPr/>
        </p:nvSpPr>
        <p:spPr>
          <a:xfrm>
            <a:off x="8878272" y="-4083"/>
            <a:ext cx="331372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F8EECB"/>
                </a:solidFill>
                <a:latin typeface="Calibri"/>
                <a:ea typeface="Calibri"/>
                <a:cs typeface="Calibri"/>
                <a:sym typeface="Calibri"/>
              </a:rPr>
              <a:t>Why It Matters</a:t>
            </a:r>
            <a:endParaRPr/>
          </a:p>
        </p:txBody>
      </p:sp>
      <p:sp>
        <p:nvSpPr>
          <p:cNvPr id="144" name="Google Shape;144;p8"/>
          <p:cNvSpPr txBox="1"/>
          <p:nvPr>
            <p:ph type="title"/>
          </p:nvPr>
        </p:nvSpPr>
        <p:spPr>
          <a:xfrm>
            <a:off x="1588526" y="680494"/>
            <a:ext cx="9765273" cy="6220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Calibri"/>
              <a:buNone/>
            </a:pPr>
            <a:r>
              <a:rPr b="1" lang="en-US" sz="3800"/>
              <a:t>Toxins Are Everywhere</a:t>
            </a:r>
            <a:endParaRPr/>
          </a:p>
        </p:txBody>
      </p:sp>
      <p:graphicFrame>
        <p:nvGraphicFramePr>
          <p:cNvPr id="145" name="Google Shape;145;p8"/>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pic>
        <p:nvPicPr>
          <p:cNvPr descr="Image of placards used to warn others of hazardous materials." id="146" name="Google Shape;146;p8"/>
          <p:cNvPicPr preferRelativeResize="0"/>
          <p:nvPr/>
        </p:nvPicPr>
        <p:blipFill rotWithShape="1">
          <a:blip r:embed="rId14">
            <a:alphaModFix/>
          </a:blip>
          <a:srcRect b="0" l="0" r="0" t="0"/>
          <a:stretch/>
        </p:blipFill>
        <p:spPr>
          <a:xfrm>
            <a:off x="8926930" y="1152067"/>
            <a:ext cx="2426870" cy="227693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47" name="Google Shape;147;p8"/>
          <p:cNvSpPr/>
          <p:nvPr/>
        </p:nvSpPr>
        <p:spPr>
          <a:xfrm>
            <a:off x="8878272" y="3503081"/>
            <a:ext cx="287153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Toxic Hazards Labels Source: California DMV</a:t>
            </a:r>
            <a:endParaRPr sz="1000">
              <a:solidFill>
                <a:schemeClr val="dk1"/>
              </a:solidFill>
              <a:latin typeface="Calibri"/>
              <a:ea typeface="Calibri"/>
              <a:cs typeface="Calibri"/>
              <a:sym typeface="Calibri"/>
            </a:endParaRPr>
          </a:p>
        </p:txBody>
      </p:sp>
      <p:sp>
        <p:nvSpPr>
          <p:cNvPr id="148" name="Google Shape;148;p8"/>
          <p:cNvSpPr/>
          <p:nvPr/>
        </p:nvSpPr>
        <p:spPr>
          <a:xfrm>
            <a:off x="2446421" y="1226148"/>
            <a:ext cx="6480509"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You would be sick all the time if your body did not have ways to detoxify all the bad things that you breathe, drink, eat, and get on your skin. In fact, you could not even live. The world is full of bad chemicals, even without man-made pollution.</a:t>
            </a:r>
            <a:endParaRPr/>
          </a:p>
        </p:txBody>
      </p:sp>
      <p:sp>
        <p:nvSpPr>
          <p:cNvPr id="149" name="Google Shape;149;p8"/>
          <p:cNvSpPr/>
          <p:nvPr/>
        </p:nvSpPr>
        <p:spPr>
          <a:xfrm>
            <a:off x="2446421" y="2549587"/>
            <a:ext cx="60960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But toxins would still be a problem even if we lived in a clean environment. Our own body makes toxic chemicals, many as by-products of normal body processes. For example, did you know that one product the body makes as a by-product of its normal chemical reactions is ethyl alcohol (the kind found in alcoholic drinks)? And the body changes alcohol into an even more toxic compound, acetaldehyde! But your body has a way of taking care of those toxic compounds!</a:t>
            </a:r>
            <a:endParaRPr/>
          </a:p>
        </p:txBody>
      </p:sp>
      <p:pic>
        <p:nvPicPr>
          <p:cNvPr descr="File:Ethanol to acetaldehyde.svg" id="150" name="Google Shape;150;p8"/>
          <p:cNvPicPr preferRelativeResize="0"/>
          <p:nvPr/>
        </p:nvPicPr>
        <p:blipFill rotWithShape="1">
          <a:blip r:embed="rId15">
            <a:alphaModFix/>
          </a:blip>
          <a:srcRect b="0" l="0" r="0" t="0"/>
          <a:stretch/>
        </p:blipFill>
        <p:spPr>
          <a:xfrm>
            <a:off x="3657600" y="5026192"/>
            <a:ext cx="4876800" cy="1409700"/>
          </a:xfrm>
          <a:prstGeom prst="rect">
            <a:avLst/>
          </a:prstGeom>
          <a:noFill/>
          <a:ln>
            <a:noFill/>
          </a:ln>
        </p:spPr>
      </p:pic>
      <p:sp>
        <p:nvSpPr>
          <p:cNvPr id="151" name="Google Shape;151;p8"/>
          <p:cNvSpPr/>
          <p:nvPr/>
        </p:nvSpPr>
        <p:spPr>
          <a:xfrm>
            <a:off x="3259210" y="6387603"/>
            <a:ext cx="6096000" cy="413511"/>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000">
                <a:solidFill>
                  <a:schemeClr val="dk1"/>
                </a:solidFill>
                <a:latin typeface="Times New Roman"/>
                <a:ea typeface="Times New Roman"/>
                <a:cs typeface="Times New Roman"/>
                <a:sym typeface="Times New Roman"/>
              </a:rPr>
              <a:t>Most of the ethanol in the body is broken down in the liver and transformed into a toxic compound called acetaldehyde (CH</a:t>
            </a:r>
            <a:r>
              <a:rPr baseline="-25000" lang="en-US" sz="1000">
                <a:solidFill>
                  <a:schemeClr val="dk1"/>
                </a:solidFill>
                <a:latin typeface="Times New Roman"/>
                <a:ea typeface="Times New Roman"/>
                <a:cs typeface="Times New Roman"/>
                <a:sym typeface="Times New Roman"/>
              </a:rPr>
              <a:t>3</a:t>
            </a:r>
            <a:r>
              <a:rPr lang="en-US" sz="1000">
                <a:solidFill>
                  <a:schemeClr val="dk1"/>
                </a:solidFill>
                <a:latin typeface="Times New Roman"/>
                <a:ea typeface="Times New Roman"/>
                <a:cs typeface="Times New Roman"/>
                <a:sym typeface="Times New Roman"/>
              </a:rPr>
              <a:t>CHO), a known carcinogen (cancer causing agent).</a:t>
            </a:r>
            <a:endParaRPr sz="1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9"/>
          <p:cNvSpPr/>
          <p:nvPr/>
        </p:nvSpPr>
        <p:spPr>
          <a:xfrm>
            <a:off x="3502180" y="2967335"/>
            <a:ext cx="518763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8EECB"/>
                </a:solidFill>
                <a:latin typeface="Calibri"/>
                <a:ea typeface="Calibri"/>
                <a:cs typeface="Calibri"/>
                <a:sym typeface="Calibri"/>
              </a:rPr>
              <a:t>What We Know</a:t>
            </a:r>
            <a:endParaRPr/>
          </a:p>
        </p:txBody>
      </p:sp>
      <p:sp>
        <p:nvSpPr>
          <p:cNvPr id="157" name="Google Shape;157;p9"/>
          <p:cNvSpPr/>
          <p:nvPr/>
        </p:nvSpPr>
        <p:spPr>
          <a:xfrm>
            <a:off x="1285528" y="196014"/>
            <a:ext cx="19736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Detoxification</a:t>
            </a:r>
            <a:endParaRPr/>
          </a:p>
        </p:txBody>
      </p:sp>
      <p:graphicFrame>
        <p:nvGraphicFramePr>
          <p:cNvPr id="158" name="Google Shape;158;p9"/>
          <p:cNvGraphicFramePr/>
          <p:nvPr/>
        </p:nvGraphicFramePr>
        <p:xfrm>
          <a:off x="8624" y="774020"/>
          <a:ext cx="3000000" cy="3000000"/>
        </p:xfrm>
        <a:graphic>
          <a:graphicData uri="http://schemas.openxmlformats.org/drawingml/2006/table">
            <a:tbl>
              <a:tblPr bandRow="1" firstRow="1">
                <a:noFill/>
                <a:tableStyleId>{4EA50F57-7D27-4CE0-96E4-8B323299FE58}</a:tableStyleId>
              </a:tblPr>
              <a:tblGrid>
                <a:gridCol w="1579900"/>
              </a:tblGrid>
              <a:tr h="841375">
                <a:tc>
                  <a:txBody>
                    <a:bodyPr/>
                    <a:lstStyle/>
                    <a:p>
                      <a:pPr indent="0" lvl="0" marL="0" marR="0" rtl="0" algn="ctr">
                        <a:spcBef>
                          <a:spcPts val="0"/>
                        </a:spcBef>
                        <a:spcAft>
                          <a:spcPts val="0"/>
                        </a:spcAft>
                        <a:buNone/>
                      </a:pPr>
                      <a:r>
                        <a:rPr lang="en-US" sz="1800" u="none" cap="none" strike="noStrike">
                          <a:solidFill>
                            <a:srgbClr val="F8EECB"/>
                          </a:solidFill>
                        </a:rPr>
                        <a:t>Organ Systems: Detoxification</a:t>
                      </a:r>
                      <a:endParaRPr/>
                    </a:p>
                  </a:txBody>
                  <a:tcPr marT="45725" marB="45725" marR="91450" marL="91450" anchor="ctr">
                    <a:solidFill>
                      <a:srgbClr val="215E50"/>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3">
                            <a:extLst>
                              <a:ext uri="{A12FA001-AC4F-418D-AE19-62706E023703}">
                                <ahyp:hlinkClr val="tx"/>
                              </a:ext>
                            </a:extLst>
                          </a:hlinkClick>
                        </a:rPr>
                        <a:t>Pre-Test</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4">
                            <a:extLst>
                              <a:ext uri="{A12FA001-AC4F-418D-AE19-62706E023703}">
                                <ahyp:hlinkClr val="tx"/>
                              </a:ext>
                            </a:extLst>
                          </a:hlinkClick>
                        </a:rPr>
                        <a:t>Introduction</a:t>
                      </a:r>
                      <a:endParaRPr sz="1800" u="none" cap="none" strike="noStrike">
                        <a:solidFill>
                          <a:srgbClr val="F8EECB"/>
                        </a:solidFill>
                      </a:endParaRPr>
                    </a:p>
                  </a:txBody>
                  <a:tcPr marT="45725" marB="45725" marR="91450" marL="91450" anchor="ctr">
                    <a:solidFill>
                      <a:srgbClr val="318E78"/>
                    </a:solidFill>
                  </a:tcPr>
                </a:tc>
              </a:tr>
              <a:tr h="500675">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5">
                            <a:extLst>
                              <a:ext uri="{A12FA001-AC4F-418D-AE19-62706E023703}">
                                <ahyp:hlinkClr val="tx"/>
                              </a:ext>
                            </a:extLst>
                          </a:hlinkClick>
                        </a:rPr>
                        <a:t>Why It Matters</a:t>
                      </a:r>
                      <a:endParaRPr sz="1800" u="none" cap="none" strike="noStrike">
                        <a:solidFill>
                          <a:srgbClr val="F8EECB"/>
                        </a:solidFill>
                      </a:endParaRPr>
                    </a:p>
                  </a:txBody>
                  <a:tcPr marT="45725" marB="45725" marR="91450" marL="91450" anchor="ctr">
                    <a:solidFill>
                      <a:schemeClr val="dk2"/>
                    </a:solidFill>
                  </a:tcPr>
                </a:tc>
              </a:tr>
              <a:tr h="4511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6">
                            <a:extLst>
                              <a:ext uri="{A12FA001-AC4F-418D-AE19-62706E023703}">
                                <ahyp:hlinkClr val="tx"/>
                              </a:ext>
                            </a:extLst>
                          </a:hlinkClick>
                        </a:rPr>
                        <a:t>What We Know</a:t>
                      </a:r>
                      <a:r>
                        <a:rPr lang="en-US" sz="1800" u="none" cap="none" strike="noStrike">
                          <a:solidFill>
                            <a:srgbClr val="F8EECB"/>
                          </a:solidFill>
                        </a:rPr>
                        <a:t> </a:t>
                      </a:r>
                      <a:endParaRPr/>
                    </a:p>
                  </a:txBody>
                  <a:tcPr marT="45725" marB="45725" marR="91450" marL="91450" anchor="ctr">
                    <a:solidFill>
                      <a:srgbClr val="318E78"/>
                    </a:solidFill>
                  </a:tcPr>
                </a:tc>
              </a:tr>
              <a:tr h="403800">
                <a:tc>
                  <a:txBody>
                    <a:bodyPr/>
                    <a:lstStyle/>
                    <a:p>
                      <a:pPr indent="0" lvl="0" marL="0" marR="0" rtl="0" algn="ctr">
                        <a:lnSpc>
                          <a:spcPct val="100000"/>
                        </a:lnSpc>
                        <a:spcBef>
                          <a:spcPts val="0"/>
                        </a:spcBef>
                        <a:spcAft>
                          <a:spcPts val="0"/>
                        </a:spcAft>
                        <a:buClr>
                          <a:srgbClr val="F8EECB"/>
                        </a:buClr>
                        <a:buSzPts val="1800"/>
                        <a:buFont typeface="Calibri"/>
                        <a:buNone/>
                      </a:pPr>
                      <a:r>
                        <a:rPr lang="en-US" sz="1800" u="sng" cap="none" strike="noStrike">
                          <a:solidFill>
                            <a:srgbClr val="F8EECB"/>
                          </a:solidFill>
                          <a:hlinkClick action="ppaction://hlinksldjump" r:id="rId7">
                            <a:extLst>
                              <a:ext uri="{A12FA001-AC4F-418D-AE19-62706E023703}">
                                <ahyp:hlinkClr val="tx"/>
                              </a:ext>
                            </a:extLst>
                          </a:hlinkClick>
                        </a:rPr>
                        <a:t>How We Know</a:t>
                      </a:r>
                      <a:endParaRPr sz="1800" u="none" cap="none" strike="noStrike">
                        <a:solidFill>
                          <a:srgbClr val="F8EECB"/>
                        </a:solidFill>
                      </a:endParaRPr>
                    </a:p>
                  </a:txBody>
                  <a:tcPr marT="45725" marB="45725" marR="91450" marL="91450" anchor="ctr">
                    <a:solidFill>
                      <a:schemeClr val="dk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8">
                            <a:extLst>
                              <a:ext uri="{A12FA001-AC4F-418D-AE19-62706E023703}">
                                <ahyp:hlinkClr val="tx"/>
                              </a:ext>
                            </a:extLst>
                          </a:hlinkClick>
                        </a:rPr>
                        <a:t>Story Time</a:t>
                      </a:r>
                      <a:endParaRPr sz="1800" u="none" cap="none" strike="noStrike">
                        <a:solidFill>
                          <a:srgbClr val="F8EECB"/>
                        </a:solidFill>
                      </a:endParaRPr>
                    </a:p>
                  </a:txBody>
                  <a:tcPr marT="45725" marB="45725" marR="91450" marL="91450" anchor="ctr">
                    <a:solidFill>
                      <a:srgbClr val="318E78"/>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9">
                            <a:extLst>
                              <a:ext uri="{A12FA001-AC4F-418D-AE19-62706E023703}">
                                <ahyp:hlinkClr val="tx"/>
                              </a:ext>
                            </a:extLst>
                          </a:hlinkClick>
                        </a:rPr>
                        <a:t>Common Hazards</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0">
                            <a:extLst>
                              <a:ext uri="{A12FA001-AC4F-418D-AE19-62706E023703}">
                                <ahyp:hlinkClr val="tx"/>
                              </a:ext>
                            </a:extLst>
                          </a:hlinkClick>
                        </a:rPr>
                        <a:t>Activities</a:t>
                      </a:r>
                      <a:endParaRPr sz="1800" u="none" cap="none" strike="noStrike">
                        <a:solidFill>
                          <a:srgbClr val="F8EECB"/>
                        </a:solidFill>
                      </a:endParaRPr>
                    </a:p>
                  </a:txBody>
                  <a:tcPr marT="45725" marB="45725" marR="91450" marL="91450" anchor="ctr">
                    <a:solidFill>
                      <a:srgbClr val="2C7F6B"/>
                    </a:solidFill>
                  </a:tcPr>
                </a:tc>
              </a:tr>
              <a:tr h="4602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1">
                            <a:extLst>
                              <a:ext uri="{A12FA001-AC4F-418D-AE19-62706E023703}">
                                <ahyp:hlinkClr val="tx"/>
                              </a:ext>
                            </a:extLst>
                          </a:hlinkClick>
                        </a:rPr>
                        <a:t>Self-Study Game</a:t>
                      </a:r>
                      <a:endParaRPr sz="1800" u="none" cap="none" strike="noStrike">
                        <a:solidFill>
                          <a:srgbClr val="F8EECB"/>
                        </a:solidFill>
                      </a:endParaRPr>
                    </a:p>
                  </a:txBody>
                  <a:tcPr marT="45725" marB="45725" marR="91450" marL="91450" anchor="ctr">
                    <a:solidFill>
                      <a:schemeClr val="accent2"/>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2">
                            <a:extLst>
                              <a:ext uri="{A12FA001-AC4F-418D-AE19-62706E023703}">
                                <ahyp:hlinkClr val="tx"/>
                              </a:ext>
                            </a:extLst>
                          </a:hlinkClick>
                        </a:rPr>
                        <a:t>Post-Test</a:t>
                      </a:r>
                      <a:endParaRPr sz="1800" u="none" cap="none" strike="noStrike">
                        <a:solidFill>
                          <a:srgbClr val="F8EECB"/>
                        </a:solidFill>
                      </a:endParaRPr>
                    </a:p>
                  </a:txBody>
                  <a:tcPr marT="45725" marB="45725" marR="91450" marL="91450" anchor="ctr">
                    <a:solidFill>
                      <a:srgbClr val="2C7F6B"/>
                    </a:solidFill>
                  </a:tcPr>
                </a:tc>
              </a:tr>
              <a:tr h="390800">
                <a:tc>
                  <a:txBody>
                    <a:bodyPr/>
                    <a:lstStyle/>
                    <a:p>
                      <a:pPr indent="0" lvl="0" marL="0" marR="0" rtl="0" algn="ctr">
                        <a:spcBef>
                          <a:spcPts val="0"/>
                        </a:spcBef>
                        <a:spcAft>
                          <a:spcPts val="0"/>
                        </a:spcAft>
                        <a:buNone/>
                      </a:pPr>
                      <a:r>
                        <a:rPr lang="en-US" sz="1800" u="sng" cap="none" strike="noStrike">
                          <a:solidFill>
                            <a:srgbClr val="F8EECB"/>
                          </a:solidFill>
                          <a:hlinkClick action="ppaction://hlinksldjump" r:id="rId13">
                            <a:extLst>
                              <a:ext uri="{A12FA001-AC4F-418D-AE19-62706E023703}">
                                <ahyp:hlinkClr val="tx"/>
                              </a:ext>
                            </a:extLst>
                          </a:hlinkClick>
                        </a:rPr>
                        <a:t>Glossary</a:t>
                      </a:r>
                      <a:endParaRPr sz="1800" u="none" cap="none" strike="noStrike">
                        <a:solidFill>
                          <a:srgbClr val="F8EECB"/>
                        </a:solidFill>
                      </a:endParaRPr>
                    </a:p>
                  </a:txBody>
                  <a:tcPr marT="45725" marB="45725" marR="91450" marL="91450" anchor="ctr">
                    <a:solidFill>
                      <a:schemeClr val="accent2"/>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43BDA1"/>
      </a:dk2>
      <a:lt2>
        <a:srgbClr val="F4E7B4"/>
      </a:lt2>
      <a:accent1>
        <a:srgbClr val="83D4C1"/>
      </a:accent1>
      <a:accent2>
        <a:srgbClr val="43BDA1"/>
      </a:accent2>
      <a:accent3>
        <a:srgbClr val="EED782"/>
      </a:accent3>
      <a:accent4>
        <a:srgbClr val="D9F2EC"/>
      </a:accent4>
      <a:accent5>
        <a:srgbClr val="4EB3CF"/>
      </a:accent5>
      <a:accent6>
        <a:srgbClr val="51C3F9"/>
      </a:accent6>
      <a:hlink>
        <a:srgbClr val="EED782"/>
      </a:hlink>
      <a:folHlink>
        <a:srgbClr val="EED7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2019-08-28T16:37:18Z</dcterms:created>
  <dc:creator>Sara L. Brown</dc:creator>
</cp:coreProperties>
</file>