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5143500" cx="9144000"/>
  <p:notesSz cx="6858000" cy="9144000"/>
  <p:embeddedFontLst>
    <p:embeddedFont>
      <p:font typeface="Economica"/>
      <p:regular r:id="rId12"/>
      <p:bold r:id="rId13"/>
      <p:italic r:id="rId14"/>
      <p:boldItalic r:id="rId15"/>
    </p:embeddedFont>
    <p:embeddedFont>
      <p:font typeface="Open Sans"/>
      <p:regular r:id="rId16"/>
      <p:bold r:id="rId17"/>
      <p:italic r:id="rId18"/>
      <p:boldItalic r:id="rId1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20" roundtripDataSignature="AMtx7mjVLqiRPRwPxXVyd4z3/07p5pV4o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customschemas.google.com/relationships/presentationmetadata" Target="meta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Economica-bold.fntdata"/><Relationship Id="rId12" Type="http://schemas.openxmlformats.org/officeDocument/2006/relationships/font" Target="fonts/Economica-regular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Economica-boldItalic.fntdata"/><Relationship Id="rId14" Type="http://schemas.openxmlformats.org/officeDocument/2006/relationships/font" Target="fonts/Economica-italic.fntdata"/><Relationship Id="rId17" Type="http://schemas.openxmlformats.org/officeDocument/2006/relationships/font" Target="fonts/OpenSans-bold.fntdata"/><Relationship Id="rId16" Type="http://schemas.openxmlformats.org/officeDocument/2006/relationships/font" Target="fonts/OpenSans-regular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OpenSans-boldItalic.fntdata"/><Relationship Id="rId6" Type="http://schemas.openxmlformats.org/officeDocument/2006/relationships/slide" Target="slides/slide1.xml"/><Relationship Id="rId18" Type="http://schemas.openxmlformats.org/officeDocument/2006/relationships/font" Target="fonts/OpenSans-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0" name="Google Shape;60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6" name="Google Shape;66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6" name="Google Shape;76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5" name="Google Shape;85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4" name="Google Shape;94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3" name="Google Shape;103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8"/>
          <p:cNvSpPr/>
          <p:nvPr/>
        </p:nvSpPr>
        <p:spPr>
          <a:xfrm>
            <a:off x="2744013" y="756700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lt2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1" name="Google Shape;11;p8"/>
          <p:cNvSpPr/>
          <p:nvPr/>
        </p:nvSpPr>
        <p:spPr>
          <a:xfrm rot="10800000">
            <a:off x="5318350" y="3266725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lt2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2" name="Google Shape;12;p8"/>
          <p:cNvSpPr txBox="1"/>
          <p:nvPr>
            <p:ph type="ctrTitle"/>
          </p:nvPr>
        </p:nvSpPr>
        <p:spPr>
          <a:xfrm>
            <a:off x="3044700" y="1444255"/>
            <a:ext cx="3054600" cy="153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13" name="Google Shape;13;p8"/>
          <p:cNvSpPr txBox="1"/>
          <p:nvPr>
            <p:ph idx="1" type="subTitle"/>
          </p:nvPr>
        </p:nvSpPr>
        <p:spPr>
          <a:xfrm>
            <a:off x="3044700" y="3116580"/>
            <a:ext cx="3054600" cy="70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9pPr>
          </a:lstStyle>
          <a:p/>
        </p:txBody>
      </p:sp>
      <p:sp>
        <p:nvSpPr>
          <p:cNvPr id="14" name="Google Shape;1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7"/>
          <p:cNvSpPr txBox="1"/>
          <p:nvPr>
            <p:ph idx="1" type="body"/>
          </p:nvPr>
        </p:nvSpPr>
        <p:spPr>
          <a:xfrm>
            <a:off x="319500" y="4218925"/>
            <a:ext cx="5998800" cy="59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1pPr>
          </a:lstStyle>
          <a:p/>
        </p:txBody>
      </p:sp>
      <p:sp>
        <p:nvSpPr>
          <p:cNvPr id="52" name="Google Shape;52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8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" name="Google Shape;55;p18"/>
          <p:cNvSpPr txBox="1"/>
          <p:nvPr>
            <p:ph hasCustomPrompt="1" type="title"/>
          </p:nvPr>
        </p:nvSpPr>
        <p:spPr>
          <a:xfrm>
            <a:off x="311700" y="957125"/>
            <a:ext cx="8520600" cy="212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6" name="Google Shape;56;p18"/>
          <p:cNvSpPr txBox="1"/>
          <p:nvPr>
            <p:ph idx="1" type="body"/>
          </p:nvPr>
        </p:nvSpPr>
        <p:spPr>
          <a:xfrm>
            <a:off x="311700" y="3162000"/>
            <a:ext cx="8520600" cy="10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7" name="Google Shape;57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0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Google Shape;19;p10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20" name="Google Shape;20;p10"/>
          <p:cNvSpPr txBox="1"/>
          <p:nvPr>
            <p:ph idx="1" type="body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1" name="Google Shape;21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11"/>
          <p:cNvSpPr/>
          <p:nvPr/>
        </p:nvSpPr>
        <p:spPr>
          <a:xfrm flipH="1">
            <a:off x="7595938" y="460225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lt2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24" name="Google Shape;24;p11"/>
          <p:cNvSpPr/>
          <p:nvPr/>
        </p:nvSpPr>
        <p:spPr>
          <a:xfrm flipH="1" rot="10800000">
            <a:off x="466425" y="3558325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lt2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25" name="Google Shape;25;p11"/>
          <p:cNvSpPr txBox="1"/>
          <p:nvPr>
            <p:ph type="title"/>
          </p:nvPr>
        </p:nvSpPr>
        <p:spPr>
          <a:xfrm>
            <a:off x="773700" y="1806450"/>
            <a:ext cx="7596600" cy="153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26" name="Google Shape;26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2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29" name="Google Shape;29;p12"/>
          <p:cNvSpPr txBox="1"/>
          <p:nvPr>
            <p:ph idx="1" type="body"/>
          </p:nvPr>
        </p:nvSpPr>
        <p:spPr>
          <a:xfrm>
            <a:off x="311700" y="1225225"/>
            <a:ext cx="3999900" cy="3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0" name="Google Shape;30;p12"/>
          <p:cNvSpPr txBox="1"/>
          <p:nvPr>
            <p:ph idx="2" type="body"/>
          </p:nvPr>
        </p:nvSpPr>
        <p:spPr>
          <a:xfrm>
            <a:off x="4832400" y="1225225"/>
            <a:ext cx="3999900" cy="3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3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34" name="Google Shape;34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4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37" name="Google Shape;37;p14"/>
          <p:cNvSpPr txBox="1"/>
          <p:nvPr>
            <p:ph idx="1" type="body"/>
          </p:nvPr>
        </p:nvSpPr>
        <p:spPr>
          <a:xfrm>
            <a:off x="311700" y="1399400"/>
            <a:ext cx="2808000" cy="278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8" name="Google Shape;38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5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" name="Google Shape;41;p15"/>
          <p:cNvSpPr txBox="1"/>
          <p:nvPr>
            <p:ph type="title"/>
          </p:nvPr>
        </p:nvSpPr>
        <p:spPr>
          <a:xfrm>
            <a:off x="490250" y="450150"/>
            <a:ext cx="5878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42" name="Google Shape;42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6"/>
          <p:cNvSpPr/>
          <p:nvPr/>
        </p:nvSpPr>
        <p:spPr>
          <a:xfrm>
            <a:off x="4572000" y="-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45" name="Google Shape;45;p16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6" name="Google Shape;46;p16"/>
          <p:cNvSpPr txBox="1"/>
          <p:nvPr>
            <p:ph type="title"/>
          </p:nvPr>
        </p:nvSpPr>
        <p:spPr>
          <a:xfrm>
            <a:off x="265500" y="929275"/>
            <a:ext cx="4045200" cy="1786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47" name="Google Shape;47;p16"/>
          <p:cNvSpPr txBox="1"/>
          <p:nvPr>
            <p:ph idx="1" type="subTitle"/>
          </p:nvPr>
        </p:nvSpPr>
        <p:spPr>
          <a:xfrm>
            <a:off x="265500" y="2769001"/>
            <a:ext cx="4045200" cy="157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9pPr>
          </a:lstStyle>
          <a:p/>
        </p:txBody>
      </p:sp>
      <p:sp>
        <p:nvSpPr>
          <p:cNvPr id="48" name="Google Shape;48;p16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9" name="Google Shape;49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luxe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7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b="0" i="0" sz="42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b="0" i="0" sz="42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b="0" i="0" sz="42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b="0" i="0" sz="42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b="0" i="0" sz="42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b="0" i="0" sz="42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b="0" i="0" sz="42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b="0" i="0" sz="42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b="0" i="0" sz="42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/>
        </p:txBody>
      </p:sp>
      <p:sp>
        <p:nvSpPr>
          <p:cNvPr id="7" name="Google Shape;7;p7"/>
          <p:cNvSpPr txBox="1"/>
          <p:nvPr>
            <p:ph idx="1" type="body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pen Sans"/>
              <a:buChar char="●"/>
              <a:defRPr b="0" i="0" sz="18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 b="0" i="0" sz="14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 b="0" i="0" sz="14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●"/>
              <a:defRPr b="0" i="0" sz="14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 b="0" i="0" sz="14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 b="0" i="0" sz="14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●"/>
              <a:defRPr b="0" i="0" sz="14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 b="0" i="0" sz="14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Open Sans"/>
              <a:buChar char="■"/>
              <a:defRPr b="0" i="0" sz="14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/>
        </p:txBody>
      </p:sp>
      <p:sp>
        <p:nvSpPr>
          <p:cNvPr id="8" name="Google Shape;8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5"/>
        </a:solidFill>
      </p:bgPr>
    </p:bg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"/>
          <p:cNvSpPr txBox="1"/>
          <p:nvPr>
            <p:ph type="ctrTitle"/>
          </p:nvPr>
        </p:nvSpPr>
        <p:spPr>
          <a:xfrm>
            <a:off x="3044700" y="444497"/>
            <a:ext cx="3054600" cy="25371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</a:pPr>
            <a:r>
              <a:rPr lang="en" sz="3000"/>
              <a:t>Life Science Organ Systems Coordination &amp; Control</a:t>
            </a:r>
            <a:endParaRPr sz="3000"/>
          </a:p>
        </p:txBody>
      </p:sp>
      <p:sp>
        <p:nvSpPr>
          <p:cNvPr id="63" name="Google Shape;63;p1"/>
          <p:cNvSpPr txBox="1"/>
          <p:nvPr>
            <p:ph idx="1" type="subTitle"/>
          </p:nvPr>
        </p:nvSpPr>
        <p:spPr>
          <a:xfrm>
            <a:off x="3044700" y="3116580"/>
            <a:ext cx="3054600" cy="70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</a:pPr>
            <a:r>
              <a:rPr lang="en"/>
              <a:t>Pre-Test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2"/>
          <p:cNvSpPr txBox="1"/>
          <p:nvPr/>
        </p:nvSpPr>
        <p:spPr>
          <a:xfrm>
            <a:off x="311700" y="3159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-3556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Economica"/>
              <a:buAutoNum type="arabicPeriod"/>
            </a:pPr>
            <a:r>
              <a:rPr b="0" i="0" lang="en" sz="2000" u="none" cap="none" strike="noStrike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What is the structure below?</a:t>
            </a:r>
            <a:endParaRPr b="0" i="0" sz="2000" u="none" cap="none" strike="noStrike">
              <a:solidFill>
                <a:srgbClr val="000000"/>
              </a:solidFill>
              <a:latin typeface="Economica"/>
              <a:ea typeface="Economica"/>
              <a:cs typeface="Economica"/>
              <a:sym typeface="Economica"/>
            </a:endParaRPr>
          </a:p>
        </p:txBody>
      </p:sp>
      <p:sp>
        <p:nvSpPr>
          <p:cNvPr id="69" name="Google Shape;69;p2"/>
          <p:cNvSpPr txBox="1"/>
          <p:nvPr/>
        </p:nvSpPr>
        <p:spPr>
          <a:xfrm>
            <a:off x="4203675" y="1434325"/>
            <a:ext cx="4477500" cy="60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a. A nerve cell (neuron)</a:t>
            </a:r>
            <a:endParaRPr b="0" i="0" sz="14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70" name="Google Shape;70;p2"/>
          <p:cNvSpPr txBox="1"/>
          <p:nvPr/>
        </p:nvSpPr>
        <p:spPr>
          <a:xfrm>
            <a:off x="4203675" y="1992537"/>
            <a:ext cx="4477500" cy="60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b. A nerve</a:t>
            </a:r>
            <a:endParaRPr b="0" i="0" sz="14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71" name="Google Shape;71;p2"/>
          <p:cNvSpPr txBox="1"/>
          <p:nvPr/>
        </p:nvSpPr>
        <p:spPr>
          <a:xfrm>
            <a:off x="4203675" y="2598359"/>
            <a:ext cx="4477500" cy="60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c. A brain</a:t>
            </a:r>
            <a:endParaRPr b="0" i="0" sz="14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72" name="Google Shape;72;p2"/>
          <p:cNvSpPr txBox="1"/>
          <p:nvPr/>
        </p:nvSpPr>
        <p:spPr>
          <a:xfrm>
            <a:off x="4203675" y="3204178"/>
            <a:ext cx="4477500" cy="60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d. A bug</a:t>
            </a:r>
            <a:endParaRPr b="0" i="0" sz="14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73" name="Google Shape;73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43825" y="1610075"/>
            <a:ext cx="2085975" cy="2247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3"/>
          <p:cNvSpPr txBox="1"/>
          <p:nvPr/>
        </p:nvSpPr>
        <p:spPr>
          <a:xfrm>
            <a:off x="311700" y="3159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" sz="2000">
                <a:latin typeface="Economica"/>
                <a:ea typeface="Economica"/>
                <a:cs typeface="Economica"/>
                <a:sym typeface="Economica"/>
              </a:rPr>
              <a:t>2. </a:t>
            </a:r>
            <a:r>
              <a:rPr b="0" i="0" lang="en" sz="2000" u="none" cap="none" strike="noStrike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What is the main function of the nervous system?</a:t>
            </a:r>
            <a:endParaRPr b="0" i="0" sz="2000" u="none" cap="none" strike="noStrike">
              <a:solidFill>
                <a:srgbClr val="000000"/>
              </a:solidFill>
              <a:latin typeface="Economica"/>
              <a:ea typeface="Economica"/>
              <a:cs typeface="Economica"/>
              <a:sym typeface="Economica"/>
            </a:endParaRPr>
          </a:p>
        </p:txBody>
      </p:sp>
      <p:sp>
        <p:nvSpPr>
          <p:cNvPr id="79" name="Google Shape;79;p3"/>
          <p:cNvSpPr txBox="1"/>
          <p:nvPr/>
        </p:nvSpPr>
        <p:spPr>
          <a:xfrm>
            <a:off x="311700" y="1324825"/>
            <a:ext cx="8384100" cy="90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a. To transport nutrients and oxygen to cells, remove carbon dioxide and other waste products from the cells, and allow for efficient gas exchange</a:t>
            </a:r>
            <a:endParaRPr b="0" i="0" sz="14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80" name="Google Shape;80;p3"/>
          <p:cNvSpPr txBox="1"/>
          <p:nvPr/>
        </p:nvSpPr>
        <p:spPr>
          <a:xfrm>
            <a:off x="311700" y="2225943"/>
            <a:ext cx="8384100" cy="51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b. To bring oxygen to the bloodstream and remove carbon dioxide from the blood</a:t>
            </a:r>
            <a:endParaRPr b="0" i="0" sz="14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81" name="Google Shape;81;p3"/>
          <p:cNvSpPr txBox="1"/>
          <p:nvPr/>
        </p:nvSpPr>
        <p:spPr>
          <a:xfrm>
            <a:off x="311700" y="2744553"/>
            <a:ext cx="8384100" cy="51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c. To protect the body from damage and water loss</a:t>
            </a:r>
            <a:endParaRPr b="0" i="0" sz="14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82" name="Google Shape;82;p3"/>
          <p:cNvSpPr txBox="1"/>
          <p:nvPr/>
        </p:nvSpPr>
        <p:spPr>
          <a:xfrm>
            <a:off x="311700" y="3263162"/>
            <a:ext cx="8384100" cy="51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d. To facilitate communication between body systems via electrical impulses</a:t>
            </a:r>
            <a:endParaRPr b="0" i="0" sz="14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4"/>
          <p:cNvSpPr txBox="1"/>
          <p:nvPr/>
        </p:nvSpPr>
        <p:spPr>
          <a:xfrm>
            <a:off x="311700" y="3159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" sz="2000">
                <a:latin typeface="Economica"/>
                <a:ea typeface="Economica"/>
                <a:cs typeface="Economica"/>
                <a:sym typeface="Economica"/>
              </a:rPr>
              <a:t>3. </a:t>
            </a:r>
            <a:r>
              <a:rPr b="0" i="0" lang="en" sz="2000" u="none" cap="none" strike="noStrike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The brain falls into what level of organization?</a:t>
            </a:r>
            <a:endParaRPr b="0" i="0" sz="2000" u="none" cap="none" strike="noStrike">
              <a:solidFill>
                <a:srgbClr val="000000"/>
              </a:solidFill>
              <a:latin typeface="Economica"/>
              <a:ea typeface="Economica"/>
              <a:cs typeface="Economica"/>
              <a:sym typeface="Economica"/>
            </a:endParaRPr>
          </a:p>
        </p:txBody>
      </p:sp>
      <p:sp>
        <p:nvSpPr>
          <p:cNvPr id="88" name="Google Shape;88;p4"/>
          <p:cNvSpPr txBox="1"/>
          <p:nvPr/>
        </p:nvSpPr>
        <p:spPr>
          <a:xfrm>
            <a:off x="311700" y="1324825"/>
            <a:ext cx="8384100" cy="59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a. Organ system</a:t>
            </a:r>
            <a:endParaRPr b="0" i="0" sz="14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89" name="Google Shape;89;p4"/>
          <p:cNvSpPr txBox="1"/>
          <p:nvPr/>
        </p:nvSpPr>
        <p:spPr>
          <a:xfrm>
            <a:off x="311700" y="1923184"/>
            <a:ext cx="8384100" cy="59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b. Organ</a:t>
            </a:r>
            <a:endParaRPr b="0" i="0" sz="14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90" name="Google Shape;90;p4"/>
          <p:cNvSpPr txBox="1"/>
          <p:nvPr/>
        </p:nvSpPr>
        <p:spPr>
          <a:xfrm>
            <a:off x="311700" y="2521549"/>
            <a:ext cx="8384100" cy="59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c. Tissue</a:t>
            </a:r>
            <a:endParaRPr b="0" i="0" sz="14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91" name="Google Shape;91;p4"/>
          <p:cNvSpPr txBox="1"/>
          <p:nvPr/>
        </p:nvSpPr>
        <p:spPr>
          <a:xfrm>
            <a:off x="311700" y="3119914"/>
            <a:ext cx="8384100" cy="59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d. Cell</a:t>
            </a:r>
            <a:endParaRPr b="0" i="0" sz="14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5"/>
          <p:cNvSpPr txBox="1"/>
          <p:nvPr/>
        </p:nvSpPr>
        <p:spPr>
          <a:xfrm>
            <a:off x="311700" y="3159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" sz="2000">
                <a:latin typeface="Economica"/>
                <a:ea typeface="Economica"/>
                <a:cs typeface="Economica"/>
                <a:sym typeface="Economica"/>
              </a:rPr>
              <a:t>4. </a:t>
            </a:r>
            <a:r>
              <a:rPr b="0" i="0" lang="en" sz="2000" u="none" cap="none" strike="noStrike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A neuron is an example of a </a:t>
            </a: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________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5"/>
          <p:cNvSpPr txBox="1"/>
          <p:nvPr/>
        </p:nvSpPr>
        <p:spPr>
          <a:xfrm>
            <a:off x="311700" y="1324825"/>
            <a:ext cx="8384100" cy="59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a. </a:t>
            </a:r>
            <a:r>
              <a:rPr b="0" i="0" lang="en" sz="14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Cell</a:t>
            </a:r>
            <a:endParaRPr b="0" i="0" sz="14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98" name="Google Shape;98;p5"/>
          <p:cNvSpPr txBox="1"/>
          <p:nvPr/>
        </p:nvSpPr>
        <p:spPr>
          <a:xfrm>
            <a:off x="311700" y="1923184"/>
            <a:ext cx="8384100" cy="59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b. </a:t>
            </a:r>
            <a:r>
              <a:rPr b="0" i="0" lang="en" sz="14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Tissue</a:t>
            </a:r>
            <a:endParaRPr b="0" i="0" sz="14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99" name="Google Shape;99;p5"/>
          <p:cNvSpPr txBox="1"/>
          <p:nvPr/>
        </p:nvSpPr>
        <p:spPr>
          <a:xfrm>
            <a:off x="311700" y="2521549"/>
            <a:ext cx="8384100" cy="59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c. </a:t>
            </a:r>
            <a:r>
              <a:rPr b="0" i="0" lang="en" sz="14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Organ</a:t>
            </a:r>
            <a:endParaRPr b="0" i="0" sz="14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00" name="Google Shape;100;p5"/>
          <p:cNvSpPr txBox="1"/>
          <p:nvPr/>
        </p:nvSpPr>
        <p:spPr>
          <a:xfrm>
            <a:off x="311700" y="3119914"/>
            <a:ext cx="8384100" cy="59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d. </a:t>
            </a:r>
            <a:r>
              <a:rPr b="0" i="0" lang="en" sz="14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Organ system</a:t>
            </a:r>
            <a:endParaRPr b="0" i="0" sz="14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6"/>
          <p:cNvSpPr txBox="1"/>
          <p:nvPr/>
        </p:nvSpPr>
        <p:spPr>
          <a:xfrm>
            <a:off x="311700" y="3159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" sz="2000">
                <a:latin typeface="Economica"/>
                <a:ea typeface="Economica"/>
                <a:cs typeface="Economica"/>
                <a:sym typeface="Economica"/>
              </a:rPr>
              <a:t>5. </a:t>
            </a:r>
            <a:r>
              <a:rPr b="0" i="0" lang="en" sz="2000" u="none" cap="none" strike="noStrike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If you feel happy after doing well on a test, you are more likely to recreate behaviors that help you to perform better on exams. Why is this?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6" name="Google Shape;106;p6"/>
          <p:cNvSpPr txBox="1"/>
          <p:nvPr/>
        </p:nvSpPr>
        <p:spPr>
          <a:xfrm>
            <a:off x="311700" y="1324825"/>
            <a:ext cx="8384100" cy="59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a. </a:t>
            </a:r>
            <a:r>
              <a:rPr b="0" i="0" lang="en" sz="14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The brain tends to repeat lazy behavior</a:t>
            </a:r>
            <a:endParaRPr b="0" i="0" sz="14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07" name="Google Shape;107;p6"/>
          <p:cNvSpPr txBox="1"/>
          <p:nvPr/>
        </p:nvSpPr>
        <p:spPr>
          <a:xfrm>
            <a:off x="311700" y="1923184"/>
            <a:ext cx="8384100" cy="59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b. </a:t>
            </a:r>
            <a:r>
              <a:rPr b="0" i="0" lang="en" sz="14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There is an outside force making you</a:t>
            </a:r>
            <a:endParaRPr b="0" i="0" sz="14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08" name="Google Shape;108;p6"/>
          <p:cNvSpPr txBox="1"/>
          <p:nvPr/>
        </p:nvSpPr>
        <p:spPr>
          <a:xfrm>
            <a:off x="311700" y="2521549"/>
            <a:ext cx="8384100" cy="59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c. </a:t>
            </a:r>
            <a:r>
              <a:rPr b="0" i="0" lang="en" sz="14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Gaining a happy feeling acts as positive reinforcement for studious behaviors</a:t>
            </a:r>
            <a:endParaRPr b="0" i="0" sz="14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09" name="Google Shape;109;p6"/>
          <p:cNvSpPr txBox="1"/>
          <p:nvPr/>
        </p:nvSpPr>
        <p:spPr>
          <a:xfrm>
            <a:off x="311700" y="3119914"/>
            <a:ext cx="8384100" cy="59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d. </a:t>
            </a:r>
            <a:r>
              <a:rPr b="0" i="0" lang="en" sz="14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Feeling happy acts as positive punishment for studying</a:t>
            </a:r>
            <a:endParaRPr b="0" i="0" sz="14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Luxe">
  <a:themeElements>
    <a:clrScheme name="Luxe">
      <a:dk1>
        <a:srgbClr val="000000"/>
      </a:dk1>
      <a:lt1>
        <a:srgbClr val="FFFFFF"/>
      </a:lt1>
      <a:dk2>
        <a:srgbClr val="B7B7B7"/>
      </a:dk2>
      <a:lt2>
        <a:srgbClr val="CCA677"/>
      </a:lt2>
      <a:accent1>
        <a:srgbClr val="5D4037"/>
      </a:accent1>
      <a:accent2>
        <a:srgbClr val="455A64"/>
      </a:accent2>
      <a:accent3>
        <a:srgbClr val="607D8B"/>
      </a:accent3>
      <a:accent4>
        <a:srgbClr val="78909C"/>
      </a:accent4>
      <a:accent5>
        <a:srgbClr val="57BB8A"/>
      </a:accent5>
      <a:accent6>
        <a:srgbClr val="DCE755"/>
      </a:accent6>
      <a:hlink>
        <a:srgbClr val="57BB8A"/>
      </a:hlink>
      <a:folHlink>
        <a:srgbClr val="57BB8A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Sara L. Brown</dc:creator>
</cp:coreProperties>
</file>