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3" roundtripDataSignature="AMtx7mhAJaStzfC9MMIO6n3gxp4+0dA5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661B8B4-D321-4E20-A078-1FAA391C8086}">
  <a:tblStyle styleId="{4661B8B4-D321-4E20-A078-1FAA391C8086}"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CF7F4"/>
          </a:solidFill>
        </a:fill>
      </a:tcStyle>
    </a:wholeTbl>
    <a:band1H>
      <a:tcTxStyle/>
      <a:tcStyle>
        <a:fill>
          <a:solidFill>
            <a:srgbClr val="D8EFE9"/>
          </a:solidFill>
        </a:fill>
      </a:tcStyle>
    </a:band1H>
    <a:band2H>
      <a:tcTxStyle/>
    </a:band2H>
    <a:band1V>
      <a:tcTxStyle/>
      <a:tcStyle>
        <a:fill>
          <a:solidFill>
            <a:srgbClr val="D8EFE9"/>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3" Type="http://customschemas.google.com/relationships/presentationmetadata" Target="meta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7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7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8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8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8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8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8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8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8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8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8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8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8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8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8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8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8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87"/>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8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11.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slide" Target="/ppt/slides/slide75.xml"/><Relationship Id="rId4" Type="http://schemas.openxmlformats.org/officeDocument/2006/relationships/slide" Target="/ppt/slides/slide3.xml"/><Relationship Id="rId9" Type="http://schemas.openxmlformats.org/officeDocument/2006/relationships/slide" Target="/ppt/slides/slide44.xm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12.xml.rels><?xml version="1.0" encoding="UTF-8" standalone="yes"?><Relationships xmlns="http://schemas.openxmlformats.org/package/2006/relationships"><Relationship Id="rId11" Type="http://schemas.openxmlformats.org/officeDocument/2006/relationships/slide" Target="/ppt/slides/slide57.xml"/><Relationship Id="rId10" Type="http://schemas.openxmlformats.org/officeDocument/2006/relationships/slide" Target="/ppt/slides/slide44.xml"/><Relationship Id="rId13" Type="http://schemas.openxmlformats.org/officeDocument/2006/relationships/slide" Target="/ppt/slides/slide71.xml"/><Relationship Id="rId12" Type="http://schemas.openxmlformats.org/officeDocument/2006/relationships/slide" Target="/ppt/slides/slide69.xml"/><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11.png"/><Relationship Id="rId9" Type="http://schemas.openxmlformats.org/officeDocument/2006/relationships/slide" Target="/ppt/slides/slide31.xml"/><Relationship Id="rId15" Type="http://schemas.openxmlformats.org/officeDocument/2006/relationships/slide" Target="/ppt/slides/slide74.xml"/><Relationship Id="rId14" Type="http://schemas.openxmlformats.org/officeDocument/2006/relationships/slide" Target="/ppt/slides/slide73.xml"/><Relationship Id="rId5" Type="http://schemas.openxmlformats.org/officeDocument/2006/relationships/slide" Target="/ppt/slides/slide3.xml"/><Relationship Id="rId6" Type="http://schemas.openxmlformats.org/officeDocument/2006/relationships/slide" Target="/ppt/slides/slide4.xml"/><Relationship Id="rId7" Type="http://schemas.openxmlformats.org/officeDocument/2006/relationships/slide" Target="/ppt/slides/slide7.xml"/><Relationship Id="rId8" Type="http://schemas.openxmlformats.org/officeDocument/2006/relationships/slide" Target="/ppt/slides/slide10.xml"/></Relationships>
</file>

<file path=ppt/slides/_rels/slide13.xml.rels><?xml version="1.0" encoding="UTF-8" standalone="yes"?><Relationships xmlns="http://schemas.openxmlformats.org/package/2006/relationships"><Relationship Id="rId11" Type="http://schemas.openxmlformats.org/officeDocument/2006/relationships/slide" Target="/ppt/slides/slide10.xml"/><Relationship Id="rId10" Type="http://schemas.openxmlformats.org/officeDocument/2006/relationships/slide" Target="/ppt/slides/slide7.xml"/><Relationship Id="rId13" Type="http://schemas.openxmlformats.org/officeDocument/2006/relationships/slide" Target="/ppt/slides/slide44.xml"/><Relationship Id="rId12" Type="http://schemas.openxmlformats.org/officeDocument/2006/relationships/slide" Target="/ppt/slides/slide31.xml"/><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slide" Target="/ppt/slides/slide75.xml"/><Relationship Id="rId4" Type="http://schemas.openxmlformats.org/officeDocument/2006/relationships/slide" Target="/ppt/slides/slide76.xml"/><Relationship Id="rId9" Type="http://schemas.openxmlformats.org/officeDocument/2006/relationships/slide" Target="/ppt/slides/slide4.xml"/><Relationship Id="rId15" Type="http://schemas.openxmlformats.org/officeDocument/2006/relationships/slide" Target="/ppt/slides/slide69.xml"/><Relationship Id="rId14" Type="http://schemas.openxmlformats.org/officeDocument/2006/relationships/slide" Target="/ppt/slides/slide57.xml"/><Relationship Id="rId17" Type="http://schemas.openxmlformats.org/officeDocument/2006/relationships/slide" Target="/ppt/slides/slide73.xml"/><Relationship Id="rId16" Type="http://schemas.openxmlformats.org/officeDocument/2006/relationships/slide" Target="/ppt/slides/slide71.xml"/><Relationship Id="rId5" Type="http://schemas.openxmlformats.org/officeDocument/2006/relationships/slide" Target="/ppt/slides/slide77.xml"/><Relationship Id="rId6" Type="http://schemas.openxmlformats.org/officeDocument/2006/relationships/slide" Target="/ppt/slides/slide76.xml"/><Relationship Id="rId18" Type="http://schemas.openxmlformats.org/officeDocument/2006/relationships/slide" Target="/ppt/slides/slide74.xml"/><Relationship Id="rId7" Type="http://schemas.openxmlformats.org/officeDocument/2006/relationships/image" Target="../media/image16.png"/><Relationship Id="rId8" Type="http://schemas.openxmlformats.org/officeDocument/2006/relationships/slide" Target="/ppt/slides/slide3.xml"/></Relationships>
</file>

<file path=ppt/slides/_rels/slide14.xml.rels><?xml version="1.0" encoding="UTF-8" standalone="yes"?><Relationships xmlns="http://schemas.openxmlformats.org/package/2006/relationships"><Relationship Id="rId11" Type="http://schemas.openxmlformats.org/officeDocument/2006/relationships/slide" Target="/ppt/slides/slide31.xml"/><Relationship Id="rId10" Type="http://schemas.openxmlformats.org/officeDocument/2006/relationships/slide" Target="/ppt/slides/slide10.xml"/><Relationship Id="rId13" Type="http://schemas.openxmlformats.org/officeDocument/2006/relationships/slide" Target="/ppt/slides/slide57.xml"/><Relationship Id="rId12" Type="http://schemas.openxmlformats.org/officeDocument/2006/relationships/slide" Target="/ppt/slides/slide44.xml"/><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9.jpg"/><Relationship Id="rId9" Type="http://schemas.openxmlformats.org/officeDocument/2006/relationships/slide" Target="/ppt/slides/slide7.xml"/><Relationship Id="rId15" Type="http://schemas.openxmlformats.org/officeDocument/2006/relationships/slide" Target="/ppt/slides/slide71.xml"/><Relationship Id="rId14" Type="http://schemas.openxmlformats.org/officeDocument/2006/relationships/slide" Target="/ppt/slides/slide69.xml"/><Relationship Id="rId17" Type="http://schemas.openxmlformats.org/officeDocument/2006/relationships/slide" Target="/ppt/slides/slide74.xml"/><Relationship Id="rId16" Type="http://schemas.openxmlformats.org/officeDocument/2006/relationships/slide" Target="/ppt/slides/slide73.xml"/><Relationship Id="rId5" Type="http://schemas.openxmlformats.org/officeDocument/2006/relationships/image" Target="../media/image8.jpg"/><Relationship Id="rId6" Type="http://schemas.openxmlformats.org/officeDocument/2006/relationships/image" Target="../media/image30.png"/><Relationship Id="rId7" Type="http://schemas.openxmlformats.org/officeDocument/2006/relationships/slide" Target="/ppt/slides/slide3.xml"/><Relationship Id="rId8" Type="http://schemas.openxmlformats.org/officeDocument/2006/relationships/slide" Target="/ppt/slides/slide4.xml"/></Relationships>
</file>

<file path=ppt/slides/_rels/slide15.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3.jpg"/><Relationship Id="rId4" Type="http://schemas.openxmlformats.org/officeDocument/2006/relationships/slide" Target="/ppt/slides/slide3.xml"/><Relationship Id="rId9" Type="http://schemas.openxmlformats.org/officeDocument/2006/relationships/slide" Target="/ppt/slides/slide44.xml"/><Relationship Id="rId15" Type="http://schemas.openxmlformats.org/officeDocument/2006/relationships/hyperlink" Target="https://www.cancer.gov/images/cdr/live/CDR503952-750.jpg" TargetMode="Externa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16.xml.rels><?xml version="1.0" encoding="UTF-8" standalone="yes"?><Relationships xmlns="http://schemas.openxmlformats.org/package/2006/relationships"><Relationship Id="rId11" Type="http://schemas.openxmlformats.org/officeDocument/2006/relationships/slide" Target="/ppt/slides/slide57.xml"/><Relationship Id="rId10" Type="http://schemas.openxmlformats.org/officeDocument/2006/relationships/slide" Target="/ppt/slides/slide44.xml"/><Relationship Id="rId13" Type="http://schemas.openxmlformats.org/officeDocument/2006/relationships/slide" Target="/ppt/slides/slide71.xml"/><Relationship Id="rId12" Type="http://schemas.openxmlformats.org/officeDocument/2006/relationships/slide" Target="/ppt/slides/slide69.xml"/><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slide" Target="/ppt/slides/slide76.xml"/><Relationship Id="rId4" Type="http://schemas.openxmlformats.org/officeDocument/2006/relationships/image" Target="../media/image15.jpg"/><Relationship Id="rId9" Type="http://schemas.openxmlformats.org/officeDocument/2006/relationships/slide" Target="/ppt/slides/slide31.xml"/><Relationship Id="rId15" Type="http://schemas.openxmlformats.org/officeDocument/2006/relationships/slide" Target="/ppt/slides/slide74.xml"/><Relationship Id="rId14" Type="http://schemas.openxmlformats.org/officeDocument/2006/relationships/slide" Target="/ppt/slides/slide73.xml"/><Relationship Id="rId5" Type="http://schemas.openxmlformats.org/officeDocument/2006/relationships/slide" Target="/ppt/slides/slide3.xml"/><Relationship Id="rId6" Type="http://schemas.openxmlformats.org/officeDocument/2006/relationships/slide" Target="/ppt/slides/slide4.xml"/><Relationship Id="rId7" Type="http://schemas.openxmlformats.org/officeDocument/2006/relationships/slide" Target="/ppt/slides/slide7.xml"/><Relationship Id="rId8" Type="http://schemas.openxmlformats.org/officeDocument/2006/relationships/slide" Target="/ppt/slides/slide10.xml"/></Relationships>
</file>

<file path=ppt/slides/_rels/slide17.xml.rels><?xml version="1.0" encoding="UTF-8" standalone="yes"?><Relationships xmlns="http://schemas.openxmlformats.org/package/2006/relationships"><Relationship Id="rId11" Type="http://schemas.openxmlformats.org/officeDocument/2006/relationships/slide" Target="/ppt/slides/slide31.xml"/><Relationship Id="rId10" Type="http://schemas.openxmlformats.org/officeDocument/2006/relationships/slide" Target="/ppt/slides/slide10.xml"/><Relationship Id="rId13" Type="http://schemas.openxmlformats.org/officeDocument/2006/relationships/slide" Target="/ppt/slides/slide57.xml"/><Relationship Id="rId12" Type="http://schemas.openxmlformats.org/officeDocument/2006/relationships/slide" Target="/ppt/slides/slide44.xml"/><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slide" Target="/ppt/slides/slide7.xml"/><Relationship Id="rId15" Type="http://schemas.openxmlformats.org/officeDocument/2006/relationships/slide" Target="/ppt/slides/slide71.xml"/><Relationship Id="rId14" Type="http://schemas.openxmlformats.org/officeDocument/2006/relationships/slide" Target="/ppt/slides/slide69.xml"/><Relationship Id="rId17" Type="http://schemas.openxmlformats.org/officeDocument/2006/relationships/slide" Target="/ppt/slides/slide74.xml"/><Relationship Id="rId16" Type="http://schemas.openxmlformats.org/officeDocument/2006/relationships/slide" Target="/ppt/slides/slide73.xml"/><Relationship Id="rId5" Type="http://schemas.openxmlformats.org/officeDocument/2006/relationships/image" Target="../media/image3.jpg"/><Relationship Id="rId6" Type="http://schemas.openxmlformats.org/officeDocument/2006/relationships/image" Target="../media/image7.jpg"/><Relationship Id="rId7" Type="http://schemas.openxmlformats.org/officeDocument/2006/relationships/slide" Target="/ppt/slides/slide3.xml"/><Relationship Id="rId8" Type="http://schemas.openxmlformats.org/officeDocument/2006/relationships/slide" Target="/ppt/slides/slide4.xml"/></Relationships>
</file>

<file path=ppt/slides/_rels/slide18.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slide" Target="/ppt/slides/slide76.xml"/><Relationship Id="rId4" Type="http://schemas.openxmlformats.org/officeDocument/2006/relationships/slide" Target="/ppt/slides/slide3.xml"/><Relationship Id="rId9" Type="http://schemas.openxmlformats.org/officeDocument/2006/relationships/slide" Target="/ppt/slides/slide44.xm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19.xml.rels><?xml version="1.0" encoding="UTF-8" standalone="yes"?><Relationships xmlns="http://schemas.openxmlformats.org/package/2006/relationships"><Relationship Id="rId11" Type="http://schemas.openxmlformats.org/officeDocument/2006/relationships/slide" Target="/ppt/slides/slide57.xml"/><Relationship Id="rId10" Type="http://schemas.openxmlformats.org/officeDocument/2006/relationships/slide" Target="/ppt/slides/slide44.xml"/><Relationship Id="rId13" Type="http://schemas.openxmlformats.org/officeDocument/2006/relationships/slide" Target="/ppt/slides/slide71.xml"/><Relationship Id="rId12" Type="http://schemas.openxmlformats.org/officeDocument/2006/relationships/slide" Target="/ppt/slides/slide69.xml"/><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askabiologist.asu.edu/viral-attack" TargetMode="External"/><Relationship Id="rId4" Type="http://schemas.openxmlformats.org/officeDocument/2006/relationships/image" Target="../media/image6.png"/><Relationship Id="rId9" Type="http://schemas.openxmlformats.org/officeDocument/2006/relationships/slide" Target="/ppt/slides/slide31.xml"/><Relationship Id="rId15" Type="http://schemas.openxmlformats.org/officeDocument/2006/relationships/slide" Target="/ppt/slides/slide74.xml"/><Relationship Id="rId14" Type="http://schemas.openxmlformats.org/officeDocument/2006/relationships/slide" Target="/ppt/slides/slide73.xml"/><Relationship Id="rId5" Type="http://schemas.openxmlformats.org/officeDocument/2006/relationships/slide" Target="/ppt/slides/slide3.xml"/><Relationship Id="rId6" Type="http://schemas.openxmlformats.org/officeDocument/2006/relationships/slide" Target="/ppt/slides/slide4.xml"/><Relationship Id="rId7" Type="http://schemas.openxmlformats.org/officeDocument/2006/relationships/slide" Target="/ppt/slides/slide7.xml"/><Relationship Id="rId8" Type="http://schemas.openxmlformats.org/officeDocument/2006/relationships/slide" Target="/ppt/slides/slide10.xml"/></Relationships>
</file>

<file path=ppt/slides/_rels/slide2.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20.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gif"/><Relationship Id="rId4" Type="http://schemas.openxmlformats.org/officeDocument/2006/relationships/slide" Target="/ppt/slides/slide3.xml"/><Relationship Id="rId9" Type="http://schemas.openxmlformats.org/officeDocument/2006/relationships/slide" Target="/ppt/slides/slide44.xm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21.xml.rels><?xml version="1.0" encoding="UTF-8" standalone="yes"?><Relationships xmlns="http://schemas.openxmlformats.org/package/2006/relationships"><Relationship Id="rId11" Type="http://schemas.openxmlformats.org/officeDocument/2006/relationships/slide" Target="/ppt/slides/slide44.xml"/><Relationship Id="rId10" Type="http://schemas.openxmlformats.org/officeDocument/2006/relationships/slide" Target="/ppt/slides/slide31.xml"/><Relationship Id="rId13" Type="http://schemas.openxmlformats.org/officeDocument/2006/relationships/slide" Target="/ppt/slides/slide69.xml"/><Relationship Id="rId12" Type="http://schemas.openxmlformats.org/officeDocument/2006/relationships/slide" Target="/ppt/slides/slide57.xml"/><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slide" Target="/ppt/slides/slide74.xml"/><Relationship Id="rId4" Type="http://schemas.openxmlformats.org/officeDocument/2006/relationships/slide" Target="/ppt/slides/slide74.xml"/><Relationship Id="rId9" Type="http://schemas.openxmlformats.org/officeDocument/2006/relationships/slide" Target="/ppt/slides/slide10.xml"/><Relationship Id="rId15" Type="http://schemas.openxmlformats.org/officeDocument/2006/relationships/slide" Target="/ppt/slides/slide73.xml"/><Relationship Id="rId14" Type="http://schemas.openxmlformats.org/officeDocument/2006/relationships/slide" Target="/ppt/slides/slide71.xml"/><Relationship Id="rId16" Type="http://schemas.openxmlformats.org/officeDocument/2006/relationships/slide" Target="/ppt/slides/slide74.xml"/><Relationship Id="rId5" Type="http://schemas.openxmlformats.org/officeDocument/2006/relationships/image" Target="../media/image14.jpg"/><Relationship Id="rId6" Type="http://schemas.openxmlformats.org/officeDocument/2006/relationships/slide" Target="/ppt/slides/slide3.xml"/><Relationship Id="rId7" Type="http://schemas.openxmlformats.org/officeDocument/2006/relationships/slide" Target="/ppt/slides/slide4.xml"/><Relationship Id="rId8" Type="http://schemas.openxmlformats.org/officeDocument/2006/relationships/slide" Target="/ppt/slides/slide7.xml"/></Relationships>
</file>

<file path=ppt/slides/_rels/slide22.xml.rels><?xml version="1.0" encoding="UTF-8" standalone="yes"?><Relationships xmlns="http://schemas.openxmlformats.org/package/2006/relationships"><Relationship Id="rId11" Type="http://schemas.openxmlformats.org/officeDocument/2006/relationships/slide" Target="/ppt/slides/slide57.xml"/><Relationship Id="rId10" Type="http://schemas.openxmlformats.org/officeDocument/2006/relationships/slide" Target="/ppt/slides/slide44.xml"/><Relationship Id="rId13" Type="http://schemas.openxmlformats.org/officeDocument/2006/relationships/slide" Target="/ppt/slides/slide71.xml"/><Relationship Id="rId12" Type="http://schemas.openxmlformats.org/officeDocument/2006/relationships/slide" Target="/ppt/slides/slide69.xml"/><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slide" Target="/ppt/slides/slide75.xml"/><Relationship Id="rId9" Type="http://schemas.openxmlformats.org/officeDocument/2006/relationships/slide" Target="/ppt/slides/slide31.xml"/><Relationship Id="rId15" Type="http://schemas.openxmlformats.org/officeDocument/2006/relationships/slide" Target="/ppt/slides/slide74.xml"/><Relationship Id="rId14" Type="http://schemas.openxmlformats.org/officeDocument/2006/relationships/slide" Target="/ppt/slides/slide73.xml"/><Relationship Id="rId5" Type="http://schemas.openxmlformats.org/officeDocument/2006/relationships/slide" Target="/ppt/slides/slide3.xml"/><Relationship Id="rId6" Type="http://schemas.openxmlformats.org/officeDocument/2006/relationships/slide" Target="/ppt/slides/slide4.xml"/><Relationship Id="rId7" Type="http://schemas.openxmlformats.org/officeDocument/2006/relationships/slide" Target="/ppt/slides/slide7.xml"/><Relationship Id="rId8" Type="http://schemas.openxmlformats.org/officeDocument/2006/relationships/slide" Target="/ppt/slides/slide10.xml"/></Relationships>
</file>

<file path=ppt/slides/_rels/slide23.xml.rels><?xml version="1.0" encoding="UTF-8" standalone="yes"?><Relationships xmlns="http://schemas.openxmlformats.org/package/2006/relationships"><Relationship Id="rId11" Type="http://schemas.openxmlformats.org/officeDocument/2006/relationships/slide" Target="/ppt/slides/slide57.xml"/><Relationship Id="rId10" Type="http://schemas.openxmlformats.org/officeDocument/2006/relationships/slide" Target="/ppt/slides/slide44.xml"/><Relationship Id="rId13" Type="http://schemas.openxmlformats.org/officeDocument/2006/relationships/slide" Target="/ppt/slides/slide71.xml"/><Relationship Id="rId12" Type="http://schemas.openxmlformats.org/officeDocument/2006/relationships/slide" Target="/ppt/slides/slide69.xml"/><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0.jpg"/><Relationship Id="rId4" Type="http://schemas.openxmlformats.org/officeDocument/2006/relationships/hyperlink" Target="https://microbiologyonline.org/" TargetMode="External"/><Relationship Id="rId9" Type="http://schemas.openxmlformats.org/officeDocument/2006/relationships/slide" Target="/ppt/slides/slide31.xml"/><Relationship Id="rId15" Type="http://schemas.openxmlformats.org/officeDocument/2006/relationships/slide" Target="/ppt/slides/slide74.xml"/><Relationship Id="rId14" Type="http://schemas.openxmlformats.org/officeDocument/2006/relationships/slide" Target="/ppt/slides/slide73.xml"/><Relationship Id="rId5" Type="http://schemas.openxmlformats.org/officeDocument/2006/relationships/slide" Target="/ppt/slides/slide3.xml"/><Relationship Id="rId6" Type="http://schemas.openxmlformats.org/officeDocument/2006/relationships/slide" Target="/ppt/slides/slide4.xml"/><Relationship Id="rId7" Type="http://schemas.openxmlformats.org/officeDocument/2006/relationships/slide" Target="/ppt/slides/slide7.xml"/><Relationship Id="rId8" Type="http://schemas.openxmlformats.org/officeDocument/2006/relationships/slide" Target="/ppt/slides/slide10.xml"/></Relationships>
</file>

<file path=ppt/slides/_rels/slide24.xml.rels><?xml version="1.0" encoding="UTF-8" standalone="yes"?><Relationships xmlns="http://schemas.openxmlformats.org/package/2006/relationships"><Relationship Id="rId11" Type="http://schemas.openxmlformats.org/officeDocument/2006/relationships/slide" Target="/ppt/slides/slide10.xml"/><Relationship Id="rId10" Type="http://schemas.openxmlformats.org/officeDocument/2006/relationships/slide" Target="/ppt/slides/slide7.xml"/><Relationship Id="rId13" Type="http://schemas.openxmlformats.org/officeDocument/2006/relationships/slide" Target="/ppt/slides/slide44.xml"/><Relationship Id="rId12" Type="http://schemas.openxmlformats.org/officeDocument/2006/relationships/slide" Target="/ppt/slides/slide31.xml"/><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slide" Target="/ppt/slides/slide76.xml"/><Relationship Id="rId4" Type="http://schemas.openxmlformats.org/officeDocument/2006/relationships/slide" Target="/ppt/slides/slide74.xml"/><Relationship Id="rId9" Type="http://schemas.openxmlformats.org/officeDocument/2006/relationships/slide" Target="/ppt/slides/slide4.xml"/><Relationship Id="rId15" Type="http://schemas.openxmlformats.org/officeDocument/2006/relationships/slide" Target="/ppt/slides/slide69.xml"/><Relationship Id="rId14" Type="http://schemas.openxmlformats.org/officeDocument/2006/relationships/slide" Target="/ppt/slides/slide57.xml"/><Relationship Id="rId17" Type="http://schemas.openxmlformats.org/officeDocument/2006/relationships/slide" Target="/ppt/slides/slide73.xml"/><Relationship Id="rId16" Type="http://schemas.openxmlformats.org/officeDocument/2006/relationships/slide" Target="/ppt/slides/slide71.xml"/><Relationship Id="rId5" Type="http://schemas.openxmlformats.org/officeDocument/2006/relationships/slide" Target="/ppt/slides/slide75.xml"/><Relationship Id="rId6" Type="http://schemas.openxmlformats.org/officeDocument/2006/relationships/image" Target="../media/image17.jpg"/><Relationship Id="rId18" Type="http://schemas.openxmlformats.org/officeDocument/2006/relationships/slide" Target="/ppt/slides/slide74.xml"/><Relationship Id="rId7" Type="http://schemas.openxmlformats.org/officeDocument/2006/relationships/hyperlink" Target="https://www.britannica.com/science/antibody/images-videos#/media/1/27783/17660" TargetMode="External"/><Relationship Id="rId8" Type="http://schemas.openxmlformats.org/officeDocument/2006/relationships/slide" Target="/ppt/slides/slide3.xml"/></Relationships>
</file>

<file path=ppt/slides/_rels/slide25.xml.rels><?xml version="1.0" encoding="UTF-8" standalone="yes"?><Relationships xmlns="http://schemas.openxmlformats.org/package/2006/relationships"><Relationship Id="rId11" Type="http://schemas.openxmlformats.org/officeDocument/2006/relationships/slide" Target="/ppt/slides/slide57.xml"/><Relationship Id="rId10" Type="http://schemas.openxmlformats.org/officeDocument/2006/relationships/slide" Target="/ppt/slides/slide44.xml"/><Relationship Id="rId13" Type="http://schemas.openxmlformats.org/officeDocument/2006/relationships/slide" Target="/ppt/slides/slide71.xml"/><Relationship Id="rId12" Type="http://schemas.openxmlformats.org/officeDocument/2006/relationships/slide" Target="/ppt/slides/slide69.xml"/><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www.cancer.gov/about-cancer/treatment/types/immunotherapy" TargetMode="External"/><Relationship Id="rId4" Type="http://schemas.openxmlformats.org/officeDocument/2006/relationships/image" Target="../media/image13.jpg"/><Relationship Id="rId9" Type="http://schemas.openxmlformats.org/officeDocument/2006/relationships/slide" Target="/ppt/slides/slide31.xml"/><Relationship Id="rId15" Type="http://schemas.openxmlformats.org/officeDocument/2006/relationships/slide" Target="/ppt/slides/slide74.xml"/><Relationship Id="rId14" Type="http://schemas.openxmlformats.org/officeDocument/2006/relationships/slide" Target="/ppt/slides/slide73.xml"/><Relationship Id="rId16" Type="http://schemas.openxmlformats.org/officeDocument/2006/relationships/hyperlink" Target="https://www.cancer.gov/images/cdr/live/CDR503952-750.jpg" TargetMode="External"/><Relationship Id="rId5" Type="http://schemas.openxmlformats.org/officeDocument/2006/relationships/slide" Target="/ppt/slides/slide3.xml"/><Relationship Id="rId6" Type="http://schemas.openxmlformats.org/officeDocument/2006/relationships/slide" Target="/ppt/slides/slide4.xml"/><Relationship Id="rId7" Type="http://schemas.openxmlformats.org/officeDocument/2006/relationships/slide" Target="/ppt/slides/slide7.xml"/><Relationship Id="rId8" Type="http://schemas.openxmlformats.org/officeDocument/2006/relationships/slide" Target="/ppt/slides/slide10.xml"/></Relationships>
</file>

<file path=ppt/slides/_rels/slide26.xml.rels><?xml version="1.0" encoding="UTF-8" standalone="yes"?><Relationships xmlns="http://schemas.openxmlformats.org/package/2006/relationships"><Relationship Id="rId11" Type="http://schemas.openxmlformats.org/officeDocument/2006/relationships/slide" Target="/ppt/slides/slide57.xml"/><Relationship Id="rId10" Type="http://schemas.openxmlformats.org/officeDocument/2006/relationships/slide" Target="/ppt/slides/slide44.xml"/><Relationship Id="rId13" Type="http://schemas.openxmlformats.org/officeDocument/2006/relationships/slide" Target="/ppt/slides/slide71.xml"/><Relationship Id="rId12" Type="http://schemas.openxmlformats.org/officeDocument/2006/relationships/slide" Target="/ppt/slides/slide69.xml"/><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9.jpg"/><Relationship Id="rId4" Type="http://schemas.openxmlformats.org/officeDocument/2006/relationships/hyperlink" Target="https://www.genome.gov/genetics-glossary/Antibody" TargetMode="External"/><Relationship Id="rId9" Type="http://schemas.openxmlformats.org/officeDocument/2006/relationships/slide" Target="/ppt/slides/slide31.xml"/><Relationship Id="rId15" Type="http://schemas.openxmlformats.org/officeDocument/2006/relationships/slide" Target="/ppt/slides/slide74.xml"/><Relationship Id="rId14" Type="http://schemas.openxmlformats.org/officeDocument/2006/relationships/slide" Target="/ppt/slides/slide73.xml"/><Relationship Id="rId5" Type="http://schemas.openxmlformats.org/officeDocument/2006/relationships/slide" Target="/ppt/slides/slide3.xml"/><Relationship Id="rId6" Type="http://schemas.openxmlformats.org/officeDocument/2006/relationships/slide" Target="/ppt/slides/slide4.xml"/><Relationship Id="rId7" Type="http://schemas.openxmlformats.org/officeDocument/2006/relationships/slide" Target="/ppt/slides/slide7.xml"/><Relationship Id="rId8" Type="http://schemas.openxmlformats.org/officeDocument/2006/relationships/slide" Target="/ppt/slides/slide10.xml"/></Relationships>
</file>

<file path=ppt/slides/_rels/slide27.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8.jpg"/><Relationship Id="rId4" Type="http://schemas.openxmlformats.org/officeDocument/2006/relationships/slide" Target="/ppt/slides/slide3.xml"/><Relationship Id="rId9" Type="http://schemas.openxmlformats.org/officeDocument/2006/relationships/slide" Target="/ppt/slides/slide44.xml"/><Relationship Id="rId15" Type="http://schemas.openxmlformats.org/officeDocument/2006/relationships/hyperlink" Target="https://www.britannica.com/science/antibody/images-videos#/media/1/27783/141807" TargetMode="Externa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28.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29.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5.jpg"/><Relationship Id="rId4" Type="http://schemas.openxmlformats.org/officeDocument/2006/relationships/slide" Target="/ppt/slides/slide3.xml"/><Relationship Id="rId9" Type="http://schemas.openxmlformats.org/officeDocument/2006/relationships/slide" Target="/ppt/slides/slide44.xml"/><Relationship Id="rId15" Type="http://schemas.openxmlformats.org/officeDocument/2006/relationships/hyperlink" Target="https://aidsinfo.nih.gov/understanding-hiv-aids/glossary/2/acquired-immunity" TargetMode="Externa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3.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docs.google.com/forms/d/e/1FAIpQLSe6pDqkacDXxVx-oYnNRPVFai0debKt-7o2mBgTIiPKiQDpAg/viewform?usp=sf_link" TargetMode="External"/><Relationship Id="rId4" Type="http://schemas.openxmlformats.org/officeDocument/2006/relationships/slide" Target="/ppt/slides/slide3.xml"/><Relationship Id="rId9" Type="http://schemas.openxmlformats.org/officeDocument/2006/relationships/slide" Target="/ppt/slides/slide44.xm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30.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31.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32.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2.png"/><Relationship Id="rId4" Type="http://schemas.openxmlformats.org/officeDocument/2006/relationships/slide" Target="/ppt/slides/slide3.xml"/><Relationship Id="rId9" Type="http://schemas.openxmlformats.org/officeDocument/2006/relationships/slide" Target="/ppt/slides/slide44.xm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33.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8.png"/><Relationship Id="rId4" Type="http://schemas.openxmlformats.org/officeDocument/2006/relationships/slide" Target="/ppt/slides/slide3.xml"/><Relationship Id="rId9" Type="http://schemas.openxmlformats.org/officeDocument/2006/relationships/slide" Target="/ppt/slides/slide44.xm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34.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35.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8.jpg"/><Relationship Id="rId4" Type="http://schemas.openxmlformats.org/officeDocument/2006/relationships/slide" Target="/ppt/slides/slide3.xml"/><Relationship Id="rId9" Type="http://schemas.openxmlformats.org/officeDocument/2006/relationships/slide" Target="/ppt/slides/slide44.xm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36.xml.rels><?xml version="1.0" encoding="UTF-8" standalone="yes"?><Relationships xmlns="http://schemas.openxmlformats.org/package/2006/relationships"><Relationship Id="rId11" Type="http://schemas.openxmlformats.org/officeDocument/2006/relationships/slide" Target="/ppt/slides/slide44.xml"/><Relationship Id="rId10" Type="http://schemas.openxmlformats.org/officeDocument/2006/relationships/slide" Target="/ppt/slides/slide31.xml"/><Relationship Id="rId13" Type="http://schemas.openxmlformats.org/officeDocument/2006/relationships/slide" Target="/ppt/slides/slide69.xml"/><Relationship Id="rId12" Type="http://schemas.openxmlformats.org/officeDocument/2006/relationships/slide" Target="/ppt/slides/slide57.xml"/><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slide" Target="/ppt/slides/slide74.xml"/><Relationship Id="rId4" Type="http://schemas.openxmlformats.org/officeDocument/2006/relationships/image" Target="../media/image21.png"/><Relationship Id="rId9" Type="http://schemas.openxmlformats.org/officeDocument/2006/relationships/slide" Target="/ppt/slides/slide10.xml"/><Relationship Id="rId15" Type="http://schemas.openxmlformats.org/officeDocument/2006/relationships/slide" Target="/ppt/slides/slide73.xml"/><Relationship Id="rId14" Type="http://schemas.openxmlformats.org/officeDocument/2006/relationships/slide" Target="/ppt/slides/slide71.xml"/><Relationship Id="rId16" Type="http://schemas.openxmlformats.org/officeDocument/2006/relationships/slide" Target="/ppt/slides/slide74.xml"/><Relationship Id="rId5" Type="http://schemas.openxmlformats.org/officeDocument/2006/relationships/slide" Target="/ppt/slides/slide77.xml"/><Relationship Id="rId6" Type="http://schemas.openxmlformats.org/officeDocument/2006/relationships/slide" Target="/ppt/slides/slide3.xml"/><Relationship Id="rId7" Type="http://schemas.openxmlformats.org/officeDocument/2006/relationships/slide" Target="/ppt/slides/slide4.xml"/><Relationship Id="rId8" Type="http://schemas.openxmlformats.org/officeDocument/2006/relationships/slide" Target="/ppt/slides/slide7.xml"/></Relationships>
</file>

<file path=ppt/slides/_rels/slide37.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38.xml.rels><?xml version="1.0" encoding="UTF-8" standalone="yes"?><Relationships xmlns="http://schemas.openxmlformats.org/package/2006/relationships"><Relationship Id="rId11" Type="http://schemas.openxmlformats.org/officeDocument/2006/relationships/slide" Target="/ppt/slides/slide57.xml"/><Relationship Id="rId10" Type="http://schemas.openxmlformats.org/officeDocument/2006/relationships/slide" Target="/ppt/slides/slide44.xml"/><Relationship Id="rId13" Type="http://schemas.openxmlformats.org/officeDocument/2006/relationships/slide" Target="/ppt/slides/slide71.xml"/><Relationship Id="rId12" Type="http://schemas.openxmlformats.org/officeDocument/2006/relationships/slide" Target="/ppt/slides/slide69.xml"/><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4.jpg"/><Relationship Id="rId4" Type="http://schemas.openxmlformats.org/officeDocument/2006/relationships/slide" Target="/ppt/slides/slide74.xml"/><Relationship Id="rId9" Type="http://schemas.openxmlformats.org/officeDocument/2006/relationships/slide" Target="/ppt/slides/slide31.xml"/><Relationship Id="rId15" Type="http://schemas.openxmlformats.org/officeDocument/2006/relationships/slide" Target="/ppt/slides/slide74.xml"/><Relationship Id="rId14" Type="http://schemas.openxmlformats.org/officeDocument/2006/relationships/slide" Target="/ppt/slides/slide73.xml"/><Relationship Id="rId17" Type="http://schemas.openxmlformats.org/officeDocument/2006/relationships/hyperlink" Target="https://www.ncbi.nlm.nih.gov/" TargetMode="External"/><Relationship Id="rId16" Type="http://schemas.openxmlformats.org/officeDocument/2006/relationships/hyperlink" Target="https://www.ncbi.nlm.nih.gov/" TargetMode="External"/><Relationship Id="rId5" Type="http://schemas.openxmlformats.org/officeDocument/2006/relationships/slide" Target="/ppt/slides/slide3.xml"/><Relationship Id="rId6" Type="http://schemas.openxmlformats.org/officeDocument/2006/relationships/slide" Target="/ppt/slides/slide4.xml"/><Relationship Id="rId18" Type="http://schemas.openxmlformats.org/officeDocument/2006/relationships/hyperlink" Target="https://www.ncbi.nlm.nih.gov/books/NBK2263/" TargetMode="External"/><Relationship Id="rId7" Type="http://schemas.openxmlformats.org/officeDocument/2006/relationships/slide" Target="/ppt/slides/slide7.xml"/><Relationship Id="rId8" Type="http://schemas.openxmlformats.org/officeDocument/2006/relationships/slide" Target="/ppt/slides/slide10.xml"/></Relationships>
</file>

<file path=ppt/slides/_rels/slide39.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www.ars.usda.gov/news-events/news/research-news/2000/growing-good-guy-blood-cells-in-culture/" TargetMode="External"/><Relationship Id="rId4" Type="http://schemas.openxmlformats.org/officeDocument/2006/relationships/slide" Target="/ppt/slides/slide3.xml"/><Relationship Id="rId9" Type="http://schemas.openxmlformats.org/officeDocument/2006/relationships/slide" Target="/ppt/slides/slide44.xm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4.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40.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41.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slide" Target="/ppt/slides/slide75.xml"/><Relationship Id="rId4" Type="http://schemas.openxmlformats.org/officeDocument/2006/relationships/slide" Target="/ppt/slides/slide3.xml"/><Relationship Id="rId9" Type="http://schemas.openxmlformats.org/officeDocument/2006/relationships/slide" Target="/ppt/slides/slide44.xm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42.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6.png"/><Relationship Id="rId4" Type="http://schemas.openxmlformats.org/officeDocument/2006/relationships/slide" Target="/ppt/slides/slide3.xml"/><Relationship Id="rId9" Type="http://schemas.openxmlformats.org/officeDocument/2006/relationships/slide" Target="/ppt/slides/slide44.xml"/><Relationship Id="rId15" Type="http://schemas.openxmlformats.org/officeDocument/2006/relationships/hyperlink" Target="https://www.cdc.gov/vaccines/vac-gen/howvpd.htm" TargetMode="Externa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43.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44.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4" Type="http://schemas.openxmlformats.org/officeDocument/2006/relationships/image" Target="../media/image22.png"/><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45.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46.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4" Type="http://schemas.openxmlformats.org/officeDocument/2006/relationships/image" Target="../media/image23.png"/><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47.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48.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49.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4" Type="http://schemas.openxmlformats.org/officeDocument/2006/relationships/image" Target="../media/image29.png"/><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5.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slide" Target="/ppt/slides/slide3.xml"/><Relationship Id="rId9" Type="http://schemas.openxmlformats.org/officeDocument/2006/relationships/slide" Target="/ppt/slides/slide44.xm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50.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51.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52.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4" Type="http://schemas.openxmlformats.org/officeDocument/2006/relationships/image" Target="../media/image31.png"/><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53.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5" Type="http://schemas.openxmlformats.org/officeDocument/2006/relationships/hyperlink" Target="https://medlineplus.gov/ency/imagepages/19083.htm" TargetMode="External"/><Relationship Id="rId14" Type="http://schemas.openxmlformats.org/officeDocument/2006/relationships/image" Target="../media/image27.png"/><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54.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55.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4" Type="http://schemas.openxmlformats.org/officeDocument/2006/relationships/hyperlink" Target="http://www.amazon.com/Advice-Young-Scientist-Alfred-Foundation/dp/0465000924" TargetMode="Externa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56.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5" Type="http://schemas.openxmlformats.org/officeDocument/2006/relationships/hyperlink" Target="https://www.the-scientist.com/news/in-memoriam-peter-medawar-63180" TargetMode="External"/><Relationship Id="rId14" Type="http://schemas.openxmlformats.org/officeDocument/2006/relationships/hyperlink" Target="https://medlineplus.gov/ency/imagepages/19083.htm" TargetMode="External"/><Relationship Id="rId16" Type="http://schemas.openxmlformats.org/officeDocument/2006/relationships/hyperlink" Target="http://www.magd.ox.ac.uk/discover-magdalen/history-of-college/famous-alumni/sir-peter-medawar/" TargetMode="Externa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57.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58.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4" Type="http://schemas.openxmlformats.org/officeDocument/2006/relationships/image" Target="../media/image36.png"/><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59.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4" Type="http://schemas.openxmlformats.org/officeDocument/2006/relationships/image" Target="../media/image34.jpg"/><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6.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60.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61.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4" Type="http://schemas.openxmlformats.org/officeDocument/2006/relationships/image" Target="../media/image35.jpg"/><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62.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63.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5" Type="http://schemas.openxmlformats.org/officeDocument/2006/relationships/hyperlink" Target="https://www.healthychildren.org/English/safety-prevention/at-play/Pages/Sun-Safety-and-Protection-Tips.aspx" TargetMode="External"/><Relationship Id="rId14" Type="http://schemas.openxmlformats.org/officeDocument/2006/relationships/hyperlink" Target="https://kidshealth.org/en/parents/sun-safety.html" TargetMode="External"/><Relationship Id="rId16" Type="http://schemas.openxmlformats.org/officeDocument/2006/relationships/hyperlink" Target="https://www.epa.gov/sunsafety/uv-index-1" TargetMode="Externa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64.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4" Type="http://schemas.openxmlformats.org/officeDocument/2006/relationships/image" Target="../media/image39.jpg"/><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65.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5" Type="http://schemas.openxmlformats.org/officeDocument/2006/relationships/image" Target="../media/image37.jpg"/><Relationship Id="rId14" Type="http://schemas.openxmlformats.org/officeDocument/2006/relationships/slide" Target="/ppt/slides/slide7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66.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4" Type="http://schemas.openxmlformats.org/officeDocument/2006/relationships/slide" Target="/ppt/slides/slide74.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67.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5" Type="http://schemas.openxmlformats.org/officeDocument/2006/relationships/image" Target="../media/image41.jpg"/><Relationship Id="rId14" Type="http://schemas.openxmlformats.org/officeDocument/2006/relationships/slide" Target="/ppt/slides/slide75.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68.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5" Type="http://schemas.openxmlformats.org/officeDocument/2006/relationships/hyperlink" Target="https://aidsinfo.nih.gov/understanding-hiv-aids/fact-sheets" TargetMode="External"/><Relationship Id="rId14" Type="http://schemas.openxmlformats.org/officeDocument/2006/relationships/hyperlink" Target="http://gamapserver.who.int/mapLibrary/app/searchResults.aspx" TargetMode="External"/><Relationship Id="rId17" Type="http://schemas.openxmlformats.org/officeDocument/2006/relationships/hyperlink" Target="https://www.mayoclinic.org/diseases-conditions/hiv-aids/symptoms-causes/syc-20373524" TargetMode="External"/><Relationship Id="rId16" Type="http://schemas.openxmlformats.org/officeDocument/2006/relationships/hyperlink" Target="https://www.hiv.gov/hiv-basics" TargetMode="Externa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69.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7.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70.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5" Type="http://schemas.openxmlformats.org/officeDocument/2006/relationships/hyperlink" Target="https://docs.google.com/document/d/17ju9DA-E57y6cDZyNcWhi_03cx0t29lMr8oma8YuLyE/edit?usp=sharing" TargetMode="External"/><Relationship Id="rId14" Type="http://schemas.openxmlformats.org/officeDocument/2006/relationships/hyperlink" Target="https://docs.google.com/document/d/1V6AW6kGoda_A8ZfZsRY68jFnvxettR_fh0zKzCuyYNU/edit?usp=sharing" TargetMode="Externa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71.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72.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hyperlink" Target="https://quizizz.com/admin/quiz/5dcc52b5d81eee001cec0111" TargetMode="External"/><Relationship Id="rId4" Type="http://schemas.openxmlformats.org/officeDocument/2006/relationships/slide" Target="/ppt/slides/slide3.xml"/><Relationship Id="rId9" Type="http://schemas.openxmlformats.org/officeDocument/2006/relationships/slide" Target="/ppt/slides/slide44.xm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73.xml.rels><?xml version="1.0" encoding="UTF-8" standalone="yes"?><Relationships xmlns="http://schemas.openxmlformats.org/package/2006/relationships"><Relationship Id="rId11" Type="http://schemas.openxmlformats.org/officeDocument/2006/relationships/slide" Target="/ppt/slides/slide69.xml"/><Relationship Id="rId10" Type="http://schemas.openxmlformats.org/officeDocument/2006/relationships/slide" Target="/ppt/slides/slide57.xml"/><Relationship Id="rId13" Type="http://schemas.openxmlformats.org/officeDocument/2006/relationships/slide" Target="/ppt/slides/slide73.xml"/><Relationship Id="rId12" Type="http://schemas.openxmlformats.org/officeDocument/2006/relationships/slide" Target="/ppt/slides/slide71.xml"/><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hyperlink" Target="https://docs.google.com/forms/d/e/1FAIpQLSdWZM5wfcb-odpI6hnL75hPZbNnaZw0nPBr9XDp0R85FiVfpg/viewform?usp=sf_link" TargetMode="External"/><Relationship Id="rId4" Type="http://schemas.openxmlformats.org/officeDocument/2006/relationships/slide" Target="/ppt/slides/slide3.xml"/><Relationship Id="rId9" Type="http://schemas.openxmlformats.org/officeDocument/2006/relationships/slide" Target="/ppt/slides/slide44.xml"/><Relationship Id="rId14" Type="http://schemas.openxmlformats.org/officeDocument/2006/relationships/slide" Target="/ppt/slides/slide7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0.xml"/><Relationship Id="rId8" Type="http://schemas.openxmlformats.org/officeDocument/2006/relationships/slide" Target="/ppt/slides/slide31.xml"/></Relationships>
</file>

<file path=ppt/slides/_rels/slide74.xml.rels><?xml version="1.0" encoding="UTF-8" standalone="yes"?><Relationships xmlns="http://schemas.openxmlformats.org/package/2006/relationships"><Relationship Id="rId20" Type="http://schemas.openxmlformats.org/officeDocument/2006/relationships/slide" Target="/ppt/slides/slide24.xml"/><Relationship Id="rId11" Type="http://schemas.openxmlformats.org/officeDocument/2006/relationships/slide" Target="/ppt/slides/slide71.xml"/><Relationship Id="rId10" Type="http://schemas.openxmlformats.org/officeDocument/2006/relationships/slide" Target="/ppt/slides/slide69.xml"/><Relationship Id="rId21" Type="http://schemas.openxmlformats.org/officeDocument/2006/relationships/slide" Target="/ppt/slides/slide66.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5" Type="http://schemas.openxmlformats.org/officeDocument/2006/relationships/image" Target="../media/image40.png"/><Relationship Id="rId14" Type="http://schemas.openxmlformats.org/officeDocument/2006/relationships/slide" Target="/ppt/slides/slide21.xml"/><Relationship Id="rId17" Type="http://schemas.openxmlformats.org/officeDocument/2006/relationships/slide" Target="/ppt/slides/slide21.xml"/><Relationship Id="rId16" Type="http://schemas.openxmlformats.org/officeDocument/2006/relationships/hyperlink" Target="https://www.genome.gov/genetics-glossary/Antibody" TargetMode="External"/><Relationship Id="rId5" Type="http://schemas.openxmlformats.org/officeDocument/2006/relationships/slide" Target="/ppt/slides/slide7.xml"/><Relationship Id="rId19" Type="http://schemas.openxmlformats.org/officeDocument/2006/relationships/slide" Target="/ppt/slides/slide38.xml"/><Relationship Id="rId6" Type="http://schemas.openxmlformats.org/officeDocument/2006/relationships/slide" Target="/ppt/slides/slide10.xml"/><Relationship Id="rId18" Type="http://schemas.openxmlformats.org/officeDocument/2006/relationships/slide" Target="/ppt/slides/slide36.xml"/><Relationship Id="rId7" Type="http://schemas.openxmlformats.org/officeDocument/2006/relationships/slide" Target="/ppt/slides/slide31.xml"/><Relationship Id="rId8" Type="http://schemas.openxmlformats.org/officeDocument/2006/relationships/slide" Target="/ppt/slides/slide44.xml"/></Relationships>
</file>

<file path=ppt/slides/_rels/slide75.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5" Type="http://schemas.openxmlformats.org/officeDocument/2006/relationships/slide" Target="/ppt/slides/slide11.xml"/><Relationship Id="rId14" Type="http://schemas.openxmlformats.org/officeDocument/2006/relationships/slide" Target="/ppt/slides/slide24.xml"/><Relationship Id="rId17" Type="http://schemas.openxmlformats.org/officeDocument/2006/relationships/slide" Target="/ppt/slides/slide22.xml"/><Relationship Id="rId16" Type="http://schemas.openxmlformats.org/officeDocument/2006/relationships/slide" Target="/ppt/slides/slide13.xml"/><Relationship Id="rId5" Type="http://schemas.openxmlformats.org/officeDocument/2006/relationships/slide" Target="/ppt/slides/slide7.xml"/><Relationship Id="rId19" Type="http://schemas.openxmlformats.org/officeDocument/2006/relationships/slide" Target="/ppt/slides/slide67.xml"/><Relationship Id="rId6" Type="http://schemas.openxmlformats.org/officeDocument/2006/relationships/slide" Target="/ppt/slides/slide10.xml"/><Relationship Id="rId18" Type="http://schemas.openxmlformats.org/officeDocument/2006/relationships/slide" Target="/ppt/slides/slide41.xml"/><Relationship Id="rId7" Type="http://schemas.openxmlformats.org/officeDocument/2006/relationships/slide" Target="/ppt/slides/slide31.xml"/><Relationship Id="rId8" Type="http://schemas.openxmlformats.org/officeDocument/2006/relationships/slide" Target="/ppt/slides/slide44.xml"/></Relationships>
</file>

<file path=ppt/slides/_rels/slide76.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5" Type="http://schemas.openxmlformats.org/officeDocument/2006/relationships/slide" Target="/ppt/slides/slide16.xml"/><Relationship Id="rId14" Type="http://schemas.openxmlformats.org/officeDocument/2006/relationships/slide" Target="/ppt/slides/slide24.xml"/><Relationship Id="rId17" Type="http://schemas.openxmlformats.org/officeDocument/2006/relationships/slide" Target="/ppt/slides/slide13.xml"/><Relationship Id="rId16" Type="http://schemas.openxmlformats.org/officeDocument/2006/relationships/slide" Target="/ppt/slides/slide13.xml"/><Relationship Id="rId5" Type="http://schemas.openxmlformats.org/officeDocument/2006/relationships/slide" Target="/ppt/slides/slide7.xml"/><Relationship Id="rId6" Type="http://schemas.openxmlformats.org/officeDocument/2006/relationships/slide" Target="/ppt/slides/slide10.xml"/><Relationship Id="rId18" Type="http://schemas.openxmlformats.org/officeDocument/2006/relationships/slide" Target="/ppt/slides/slide18.xml"/><Relationship Id="rId7" Type="http://schemas.openxmlformats.org/officeDocument/2006/relationships/slide" Target="/ppt/slides/slide31.xml"/><Relationship Id="rId8" Type="http://schemas.openxmlformats.org/officeDocument/2006/relationships/slide" Target="/ppt/slides/slide44.xml"/></Relationships>
</file>

<file path=ppt/slides/_rels/slide77.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15" Type="http://schemas.openxmlformats.org/officeDocument/2006/relationships/slide" Target="/ppt/slides/slide13.xml"/><Relationship Id="rId14" Type="http://schemas.openxmlformats.org/officeDocument/2006/relationships/slide" Target="/ppt/slides/slide65.xml"/><Relationship Id="rId16" Type="http://schemas.openxmlformats.org/officeDocument/2006/relationships/slide" Target="/ppt/slides/slide36.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8.xml.rels><?xml version="1.0" encoding="UTF-8" standalone="yes"?><Relationships xmlns="http://schemas.openxmlformats.org/package/2006/relationships"><Relationship Id="rId11" Type="http://schemas.openxmlformats.org/officeDocument/2006/relationships/slide" Target="/ppt/slides/slide71.xml"/><Relationship Id="rId10" Type="http://schemas.openxmlformats.org/officeDocument/2006/relationships/slide" Target="/ppt/slides/slide69.xml"/><Relationship Id="rId13" Type="http://schemas.openxmlformats.org/officeDocument/2006/relationships/slide" Target="/ppt/slides/slide74.xml"/><Relationship Id="rId12" Type="http://schemas.openxmlformats.org/officeDocument/2006/relationships/slide" Target="/ppt/slides/slide73.xml"/><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57.xml"/><Relationship Id="rId5" Type="http://schemas.openxmlformats.org/officeDocument/2006/relationships/slide" Target="/ppt/slides/slide7.xml"/><Relationship Id="rId6" Type="http://schemas.openxmlformats.org/officeDocument/2006/relationships/slide" Target="/ppt/slides/slide10.xml"/><Relationship Id="rId7" Type="http://schemas.openxmlformats.org/officeDocument/2006/relationships/slide" Target="/ppt/slides/slide31.xml"/><Relationship Id="rId8" Type="http://schemas.openxmlformats.org/officeDocument/2006/relationships/slide" Target="/ppt/slides/slide44.xml"/></Relationships>
</file>

<file path=ppt/slides/_rels/slide9.xml.rels><?xml version="1.0" encoding="UTF-8" standalone="yes"?><Relationships xmlns="http://schemas.openxmlformats.org/package/2006/relationships"><Relationship Id="rId11" Type="http://schemas.openxmlformats.org/officeDocument/2006/relationships/slide" Target="/ppt/slides/slide57.xml"/><Relationship Id="rId10" Type="http://schemas.openxmlformats.org/officeDocument/2006/relationships/slide" Target="/ppt/slides/slide44.xml"/><Relationship Id="rId13" Type="http://schemas.openxmlformats.org/officeDocument/2006/relationships/slide" Target="/ppt/slides/slide71.xml"/><Relationship Id="rId12" Type="http://schemas.openxmlformats.org/officeDocument/2006/relationships/slide" Target="/ppt/slides/slide69.xml"/><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www.polioeradication.org/" TargetMode="External"/><Relationship Id="rId4" Type="http://schemas.openxmlformats.org/officeDocument/2006/relationships/hyperlink" Target="http://www.bbc.co.uk/history/british/empire_seapower/smallpox_01.shtml" TargetMode="External"/><Relationship Id="rId9" Type="http://schemas.openxmlformats.org/officeDocument/2006/relationships/slide" Target="/ppt/slides/slide31.xml"/><Relationship Id="rId15" Type="http://schemas.openxmlformats.org/officeDocument/2006/relationships/slide" Target="/ppt/slides/slide74.xml"/><Relationship Id="rId14" Type="http://schemas.openxmlformats.org/officeDocument/2006/relationships/slide" Target="/ppt/slides/slide73.xml"/><Relationship Id="rId5" Type="http://schemas.openxmlformats.org/officeDocument/2006/relationships/slide" Target="/ppt/slides/slide3.xml"/><Relationship Id="rId6" Type="http://schemas.openxmlformats.org/officeDocument/2006/relationships/slide" Target="/ppt/slides/slide4.xml"/><Relationship Id="rId7" Type="http://schemas.openxmlformats.org/officeDocument/2006/relationships/slide" Target="/ppt/slides/slide7.xml"/><Relationship Id="rId8" Type="http://schemas.openxmlformats.org/officeDocument/2006/relationships/slide" Target="/ppt/slides/slide10.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a:off x="2608911" y="978737"/>
            <a:ext cx="635274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7200" u="none" cap="none" strike="noStrike">
                <a:solidFill>
                  <a:schemeClr val="accent3"/>
                </a:solidFill>
                <a:latin typeface="Calibri"/>
                <a:ea typeface="Calibri"/>
                <a:cs typeface="Calibri"/>
                <a:sym typeface="Calibri"/>
              </a:rPr>
              <a:t>Organ Systems</a:t>
            </a:r>
            <a:endParaRPr/>
          </a:p>
        </p:txBody>
      </p:sp>
      <p:sp>
        <p:nvSpPr>
          <p:cNvPr id="85" name="Google Shape;85;p1"/>
          <p:cNvSpPr/>
          <p:nvPr/>
        </p:nvSpPr>
        <p:spPr>
          <a:xfrm>
            <a:off x="4170259" y="2736516"/>
            <a:ext cx="323005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rgbClr val="FFFFFF"/>
                </a:solidFill>
                <a:latin typeface="Calibri"/>
                <a:ea typeface="Calibri"/>
                <a:cs typeface="Calibri"/>
                <a:sym typeface="Calibri"/>
              </a:rPr>
              <a:t>Bodily Defenses</a:t>
            </a:r>
            <a:endParaRPr b="1" i="0" sz="3600" u="none" cap="none" strike="noStrik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0"/>
          <p:cNvSpPr/>
          <p:nvPr/>
        </p:nvSpPr>
        <p:spPr>
          <a:xfrm>
            <a:off x="3502180" y="2967335"/>
            <a:ext cx="518763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8EECB"/>
                </a:solidFill>
                <a:latin typeface="Calibri"/>
                <a:ea typeface="Calibri"/>
                <a:cs typeface="Calibri"/>
                <a:sym typeface="Calibri"/>
              </a:rPr>
              <a:t>What We Know</a:t>
            </a:r>
            <a:endParaRPr/>
          </a:p>
        </p:txBody>
      </p:sp>
      <p:sp>
        <p:nvSpPr>
          <p:cNvPr id="163" name="Google Shape;163;p10"/>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graphicFrame>
        <p:nvGraphicFramePr>
          <p:cNvPr id="164" name="Google Shape;164;p10"/>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1"/>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170" name="Google Shape;170;p11"/>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171" name="Google Shape;171;p11"/>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Structure and Function of the Skin</a:t>
            </a:r>
            <a:endParaRPr sz="3800">
              <a:solidFill>
                <a:schemeClr val="dk1"/>
              </a:solidFill>
              <a:latin typeface="Calibri"/>
              <a:ea typeface="Calibri"/>
              <a:cs typeface="Calibri"/>
              <a:sym typeface="Calibri"/>
            </a:endParaRPr>
          </a:p>
        </p:txBody>
      </p:sp>
      <p:sp>
        <p:nvSpPr>
          <p:cNvPr id="172" name="Google Shape;172;p11"/>
          <p:cNvSpPr/>
          <p:nvPr/>
        </p:nvSpPr>
        <p:spPr>
          <a:xfrm>
            <a:off x="2446421" y="1643317"/>
            <a:ext cx="7331242"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The body must protect its cells from harm. To do harm, chemicals and other damaging substances have to get inside the body. The first line of defense is the skin, which is part of the </a:t>
            </a:r>
            <a:r>
              <a:rPr b="1" lang="en-US" sz="1600" u="sng">
                <a:solidFill>
                  <a:srgbClr val="A18416"/>
                </a:solidFill>
                <a:latin typeface="Verdana"/>
                <a:ea typeface="Verdana"/>
                <a:cs typeface="Verdana"/>
                <a:sym typeface="Verdana"/>
                <a:hlinkClick action="ppaction://hlinksldjump" r:id="rId3">
                  <a:extLst>
                    <a:ext uri="{A12FA001-AC4F-418D-AE19-62706E023703}">
                      <ahyp:hlinkClr val="tx"/>
                    </a:ext>
                  </a:extLst>
                </a:hlinkClick>
              </a:rPr>
              <a:t>integumentary system</a:t>
            </a:r>
            <a:r>
              <a:rPr lang="en-US" sz="1600">
                <a:solidFill>
                  <a:schemeClr val="dk1"/>
                </a:solidFill>
                <a:latin typeface="Verdana"/>
                <a:ea typeface="Verdana"/>
                <a:cs typeface="Verdana"/>
                <a:sym typeface="Verdana"/>
              </a:rPr>
              <a:t>. Skin forms the body’s outer covering and forms a barrier to protect the body from chemicals, disease, UV light, and physical damage. It prevents many (but not all) harmful substances from entering the body.</a:t>
            </a:r>
            <a:endParaRPr/>
          </a:p>
        </p:txBody>
      </p:sp>
      <p:sp>
        <p:nvSpPr>
          <p:cNvPr id="173" name="Google Shape;173;p11"/>
          <p:cNvSpPr/>
          <p:nvPr/>
        </p:nvSpPr>
        <p:spPr>
          <a:xfrm>
            <a:off x="2446421" y="3485955"/>
            <a:ext cx="44294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18E78"/>
                </a:solidFill>
                <a:latin typeface="Arial"/>
                <a:ea typeface="Arial"/>
                <a:cs typeface="Arial"/>
                <a:sym typeface="Arial"/>
              </a:rPr>
              <a:t>The distinct properties of skin include:</a:t>
            </a:r>
            <a:endParaRPr sz="1800">
              <a:solidFill>
                <a:srgbClr val="318E78"/>
              </a:solidFill>
              <a:latin typeface="Calibri"/>
              <a:ea typeface="Calibri"/>
              <a:cs typeface="Calibri"/>
              <a:sym typeface="Calibri"/>
            </a:endParaRPr>
          </a:p>
        </p:txBody>
      </p:sp>
      <p:sp>
        <p:nvSpPr>
          <p:cNvPr id="174" name="Google Shape;174;p11"/>
          <p:cNvSpPr/>
          <p:nvPr/>
        </p:nvSpPr>
        <p:spPr>
          <a:xfrm>
            <a:off x="2446421" y="3804028"/>
            <a:ext cx="7980947" cy="2426305"/>
          </a:xfrm>
          <a:prstGeom prst="rect">
            <a:avLst/>
          </a:prstGeom>
          <a:noFill/>
          <a:ln>
            <a:noFill/>
          </a:ln>
        </p:spPr>
        <p:txBody>
          <a:bodyPr anchorCtr="0" anchor="t" bIns="45700" lIns="91425" spcFirstLastPara="1" rIns="91425" wrap="square" tIns="45700">
            <a:spAutoFit/>
          </a:bodyPr>
          <a:lstStyle/>
          <a:p>
            <a:pPr indent="-285750" lvl="1" marL="742950" marR="0" rtl="0" algn="l">
              <a:lnSpc>
                <a:spcPct val="107000"/>
              </a:lnSpc>
              <a:spcBef>
                <a:spcPts val="0"/>
              </a:spcBef>
              <a:spcAft>
                <a:spcPts val="0"/>
              </a:spcAft>
              <a:buClr>
                <a:schemeClr val="dk1"/>
              </a:buClr>
              <a:buSzPts val="1600"/>
              <a:buFont typeface="Arial"/>
              <a:buChar char="•"/>
            </a:pPr>
            <a:r>
              <a:rPr b="0" i="0" lang="en-US" sz="1600" u="none" cap="none" strike="noStrike">
                <a:solidFill>
                  <a:schemeClr val="dk1"/>
                </a:solidFill>
                <a:latin typeface="Verdana"/>
                <a:ea typeface="Verdana"/>
                <a:cs typeface="Verdana"/>
                <a:sym typeface="Verdana"/>
              </a:rPr>
              <a:t>creates a mechanical barrier</a:t>
            </a:r>
            <a:endParaRPr/>
          </a:p>
          <a:p>
            <a:pPr indent="-285750" lvl="1" marL="742950" marR="0" rtl="0" algn="l">
              <a:lnSpc>
                <a:spcPct val="107000"/>
              </a:lnSpc>
              <a:spcBef>
                <a:spcPts val="800"/>
              </a:spcBef>
              <a:spcAft>
                <a:spcPts val="0"/>
              </a:spcAft>
              <a:buClr>
                <a:schemeClr val="dk1"/>
              </a:buClr>
              <a:buSzPts val="1600"/>
              <a:buFont typeface="Arial"/>
              <a:buChar char="•"/>
            </a:pPr>
            <a:r>
              <a:rPr b="0" i="0" lang="en-US" sz="1600" u="none" cap="none" strike="noStrike">
                <a:solidFill>
                  <a:schemeClr val="dk1"/>
                </a:solidFill>
                <a:latin typeface="Verdana"/>
                <a:ea typeface="Verdana"/>
                <a:cs typeface="Verdana"/>
                <a:sym typeface="Verdana"/>
              </a:rPr>
              <a:t>has several layers of cells, packed together </a:t>
            </a:r>
            <a:endParaRPr/>
          </a:p>
          <a:p>
            <a:pPr indent="-285750" lvl="1" marL="742950" marR="0" rtl="0" algn="l">
              <a:lnSpc>
                <a:spcPct val="107000"/>
              </a:lnSpc>
              <a:spcBef>
                <a:spcPts val="800"/>
              </a:spcBef>
              <a:spcAft>
                <a:spcPts val="0"/>
              </a:spcAft>
              <a:buClr>
                <a:schemeClr val="dk1"/>
              </a:buClr>
              <a:buSzPts val="1600"/>
              <a:buFont typeface="Arial"/>
              <a:buChar char="•"/>
            </a:pPr>
            <a:r>
              <a:rPr b="0" i="0" lang="en-US" sz="1600" u="none" cap="none" strike="noStrike">
                <a:solidFill>
                  <a:schemeClr val="dk1"/>
                </a:solidFill>
                <a:latin typeface="Verdana"/>
                <a:ea typeface="Verdana"/>
                <a:cs typeface="Verdana"/>
                <a:sym typeface="Verdana"/>
              </a:rPr>
              <a:t>has an outer layer of dead and dying cells</a:t>
            </a:r>
            <a:endParaRPr/>
          </a:p>
          <a:p>
            <a:pPr indent="-285750" lvl="1" marL="742950" marR="0" rtl="0" algn="l">
              <a:lnSpc>
                <a:spcPct val="107000"/>
              </a:lnSpc>
              <a:spcBef>
                <a:spcPts val="800"/>
              </a:spcBef>
              <a:spcAft>
                <a:spcPts val="0"/>
              </a:spcAft>
              <a:buClr>
                <a:schemeClr val="dk1"/>
              </a:buClr>
              <a:buSzPts val="1600"/>
              <a:buFont typeface="Arial"/>
              <a:buChar char="•"/>
            </a:pPr>
            <a:r>
              <a:rPr b="0" i="0" lang="en-US" sz="1600" u="none" cap="none" strike="noStrike">
                <a:solidFill>
                  <a:schemeClr val="dk1"/>
                </a:solidFill>
                <a:latin typeface="Verdana"/>
                <a:ea typeface="Verdana"/>
                <a:cs typeface="Verdana"/>
                <a:sym typeface="Verdana"/>
              </a:rPr>
              <a:t>has an inner layer of regenerating cells</a:t>
            </a:r>
            <a:endParaRPr/>
          </a:p>
          <a:p>
            <a:pPr indent="-285750" lvl="1" marL="742950" marR="0" rtl="0" algn="l">
              <a:lnSpc>
                <a:spcPct val="107000"/>
              </a:lnSpc>
              <a:spcBef>
                <a:spcPts val="800"/>
              </a:spcBef>
              <a:spcAft>
                <a:spcPts val="0"/>
              </a:spcAft>
              <a:buClr>
                <a:schemeClr val="dk1"/>
              </a:buClr>
              <a:buSzPts val="1600"/>
              <a:buFont typeface="Arial"/>
              <a:buChar char="•"/>
            </a:pPr>
            <a:r>
              <a:rPr b="0" i="0" lang="en-US" sz="1600" u="none" cap="none" strike="noStrike">
                <a:solidFill>
                  <a:schemeClr val="dk1"/>
                </a:solidFill>
                <a:latin typeface="Verdana"/>
                <a:ea typeface="Verdana"/>
                <a:cs typeface="Verdana"/>
                <a:sym typeface="Verdana"/>
              </a:rPr>
              <a:t>contains nerve endings that register pain and modified neuronal cells that register cold, heat, and pressure</a:t>
            </a:r>
            <a:endParaRPr/>
          </a:p>
          <a:p>
            <a:pPr indent="-285750" lvl="1" marL="742950" marR="0" rtl="0" algn="l">
              <a:lnSpc>
                <a:spcPct val="107000"/>
              </a:lnSpc>
              <a:spcBef>
                <a:spcPts val="800"/>
              </a:spcBef>
              <a:spcAft>
                <a:spcPts val="0"/>
              </a:spcAft>
              <a:buClr>
                <a:schemeClr val="dk1"/>
              </a:buClr>
              <a:buSzPts val="1600"/>
              <a:buFont typeface="Arial"/>
              <a:buChar char="•"/>
            </a:pPr>
            <a:r>
              <a:rPr b="0" i="0" lang="en-US" sz="1600" u="none" cap="none" strike="noStrike">
                <a:solidFill>
                  <a:schemeClr val="dk1"/>
                </a:solidFill>
                <a:latin typeface="Verdana"/>
                <a:ea typeface="Verdana"/>
                <a:cs typeface="Verdana"/>
                <a:sym typeface="Verdana"/>
              </a:rPr>
              <a:t>contains blood vessels, especially in the innermost parts</a:t>
            </a:r>
            <a:endParaRPr b="0" i="0" sz="1600" u="none" cap="none" strike="noStrike">
              <a:solidFill>
                <a:schemeClr val="dk1"/>
              </a:solidFill>
              <a:latin typeface="Verdana"/>
              <a:ea typeface="Verdana"/>
              <a:cs typeface="Verdana"/>
              <a:sym typeface="Verdana"/>
            </a:endParaRPr>
          </a:p>
        </p:txBody>
      </p:sp>
      <p:graphicFrame>
        <p:nvGraphicFramePr>
          <p:cNvPr id="175" name="Google Shape;175;p11"/>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2"/>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181" name="Google Shape;181;p12"/>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182" name="Google Shape;182;p12"/>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Structure and Function of the Skin Cont’d</a:t>
            </a:r>
            <a:endParaRPr sz="3800">
              <a:solidFill>
                <a:schemeClr val="dk1"/>
              </a:solidFill>
              <a:latin typeface="Calibri"/>
              <a:ea typeface="Calibri"/>
              <a:cs typeface="Calibri"/>
              <a:sym typeface="Calibri"/>
            </a:endParaRPr>
          </a:p>
        </p:txBody>
      </p:sp>
      <p:pic>
        <p:nvPicPr>
          <p:cNvPr id="183" name="Google Shape;183;p12"/>
          <p:cNvPicPr preferRelativeResize="0"/>
          <p:nvPr/>
        </p:nvPicPr>
        <p:blipFill rotWithShape="1">
          <a:blip r:embed="rId3">
            <a:alphaModFix/>
          </a:blip>
          <a:srcRect b="0" l="0" r="0" t="0"/>
          <a:stretch/>
        </p:blipFill>
        <p:spPr>
          <a:xfrm>
            <a:off x="7612714" y="1287395"/>
            <a:ext cx="2750725" cy="2802009"/>
          </a:xfrm>
          <a:prstGeom prst="rect">
            <a:avLst/>
          </a:prstGeom>
          <a:noFill/>
          <a:ln>
            <a:noFill/>
          </a:ln>
        </p:spPr>
      </p:pic>
      <p:pic>
        <p:nvPicPr>
          <p:cNvPr id="184" name="Google Shape;184;p12"/>
          <p:cNvPicPr preferRelativeResize="0"/>
          <p:nvPr/>
        </p:nvPicPr>
        <p:blipFill rotWithShape="1">
          <a:blip r:embed="rId4">
            <a:alphaModFix/>
          </a:blip>
          <a:srcRect b="0" l="0" r="0" t="0"/>
          <a:stretch/>
        </p:blipFill>
        <p:spPr>
          <a:xfrm>
            <a:off x="2077214" y="1287395"/>
            <a:ext cx="2750725" cy="2773865"/>
          </a:xfrm>
          <a:prstGeom prst="rect">
            <a:avLst/>
          </a:prstGeom>
          <a:noFill/>
          <a:ln>
            <a:noFill/>
          </a:ln>
        </p:spPr>
      </p:pic>
      <p:sp>
        <p:nvSpPr>
          <p:cNvPr id="185" name="Google Shape;185;p12"/>
          <p:cNvSpPr/>
          <p:nvPr/>
        </p:nvSpPr>
        <p:spPr>
          <a:xfrm>
            <a:off x="4764268" y="1185783"/>
            <a:ext cx="1917270"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336666"/>
                </a:solidFill>
                <a:latin typeface="Times New Roman"/>
                <a:ea typeface="Times New Roman"/>
                <a:cs typeface="Times New Roman"/>
                <a:sym typeface="Times New Roman"/>
              </a:rPr>
              <a:t>1 = hair follicle </a:t>
            </a:r>
            <a:endParaRPr/>
          </a:p>
          <a:p>
            <a:pPr indent="0" lvl="0" marL="0" marR="0" rtl="0" algn="l">
              <a:spcBef>
                <a:spcPts val="0"/>
              </a:spcBef>
              <a:spcAft>
                <a:spcPts val="0"/>
              </a:spcAft>
              <a:buNone/>
            </a:pPr>
            <a:r>
              <a:rPr b="1" lang="en-US" sz="1400">
                <a:solidFill>
                  <a:srgbClr val="336666"/>
                </a:solidFill>
                <a:latin typeface="Times New Roman"/>
                <a:ea typeface="Times New Roman"/>
                <a:cs typeface="Times New Roman"/>
                <a:sym typeface="Times New Roman"/>
              </a:rPr>
              <a:t>2 = oil gland </a:t>
            </a:r>
            <a:endParaRPr/>
          </a:p>
          <a:p>
            <a:pPr indent="0" lvl="0" marL="0" marR="0" rtl="0" algn="l">
              <a:spcBef>
                <a:spcPts val="0"/>
              </a:spcBef>
              <a:spcAft>
                <a:spcPts val="0"/>
              </a:spcAft>
              <a:buNone/>
            </a:pPr>
            <a:r>
              <a:rPr b="1" lang="en-US" sz="1400">
                <a:solidFill>
                  <a:srgbClr val="336666"/>
                </a:solidFill>
                <a:latin typeface="Times New Roman"/>
                <a:ea typeface="Times New Roman"/>
                <a:cs typeface="Times New Roman"/>
                <a:sym typeface="Times New Roman"/>
              </a:rPr>
              <a:t>3 = connective tissue </a:t>
            </a:r>
            <a:endParaRPr b="1" sz="1400">
              <a:solidFill>
                <a:schemeClr val="dk1"/>
              </a:solidFill>
              <a:latin typeface="Times New Roman"/>
              <a:ea typeface="Times New Roman"/>
              <a:cs typeface="Times New Roman"/>
              <a:sym typeface="Times New Roman"/>
            </a:endParaRPr>
          </a:p>
        </p:txBody>
      </p:sp>
      <p:sp>
        <p:nvSpPr>
          <p:cNvPr id="186" name="Google Shape;186;p12"/>
          <p:cNvSpPr/>
          <p:nvPr/>
        </p:nvSpPr>
        <p:spPr>
          <a:xfrm>
            <a:off x="4827938" y="2151727"/>
            <a:ext cx="2784776" cy="12772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000000"/>
                </a:solidFill>
                <a:latin typeface="Times New Roman"/>
                <a:ea typeface="Times New Roman"/>
                <a:cs typeface="Times New Roman"/>
                <a:sym typeface="Times New Roman"/>
              </a:rPr>
              <a:t>The outermost layer at the top of the picture is what we usually think of as skin. Its surface is made up of dead cells, whereas new ones are continually being made and moving toward the surface. In other words, you are continually "shedding your skin," but it happens so slowly that it is not obvious.</a:t>
            </a:r>
            <a:endParaRPr sz="1100">
              <a:solidFill>
                <a:schemeClr val="dk1"/>
              </a:solidFill>
              <a:latin typeface="Times New Roman"/>
              <a:ea typeface="Times New Roman"/>
              <a:cs typeface="Times New Roman"/>
              <a:sym typeface="Times New Roman"/>
            </a:endParaRPr>
          </a:p>
        </p:txBody>
      </p:sp>
      <p:sp>
        <p:nvSpPr>
          <p:cNvPr id="187" name="Google Shape;187;p12"/>
          <p:cNvSpPr/>
          <p:nvPr/>
        </p:nvSpPr>
        <p:spPr>
          <a:xfrm>
            <a:off x="10363439" y="1293505"/>
            <a:ext cx="93044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000000"/>
                </a:solidFill>
                <a:latin typeface="Times New Roman"/>
                <a:ea typeface="Times New Roman"/>
                <a:cs typeface="Times New Roman"/>
                <a:sym typeface="Times New Roman"/>
              </a:rPr>
              <a:t>Source: NIH</a:t>
            </a:r>
            <a:endParaRPr sz="1100">
              <a:solidFill>
                <a:schemeClr val="dk1"/>
              </a:solidFill>
              <a:latin typeface="Times New Roman"/>
              <a:ea typeface="Times New Roman"/>
              <a:cs typeface="Times New Roman"/>
              <a:sym typeface="Times New Roman"/>
            </a:endParaRPr>
          </a:p>
        </p:txBody>
      </p:sp>
      <p:sp>
        <p:nvSpPr>
          <p:cNvPr id="188" name="Google Shape;188;p12"/>
          <p:cNvSpPr/>
          <p:nvPr/>
        </p:nvSpPr>
        <p:spPr>
          <a:xfrm>
            <a:off x="2077214" y="4117548"/>
            <a:ext cx="8350154"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Skin consists mostly of an outer zone of flat, dead cells and inner layers of dividing and growing cells. Like overlapping shingles on a roof, these cells form an effective barrier to protect the cells of other tissues beneath the skin. The barrier also helps to keep the body from losing water. </a:t>
            </a:r>
            <a:endParaRPr/>
          </a:p>
        </p:txBody>
      </p:sp>
      <p:sp>
        <p:nvSpPr>
          <p:cNvPr id="189" name="Google Shape;189;p12"/>
          <p:cNvSpPr/>
          <p:nvPr/>
        </p:nvSpPr>
        <p:spPr>
          <a:xfrm>
            <a:off x="2077213" y="5187667"/>
            <a:ext cx="8286225"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Skin also has blood vessels in its deeper parts (to nourish the dividing and growing cells) and various nerve fibers to register outside temperatures, touch and pressure stimulation of skin, and special types of nerve fibers that make you feel pain when you are injured.</a:t>
            </a:r>
            <a:endParaRPr/>
          </a:p>
        </p:txBody>
      </p:sp>
      <p:graphicFrame>
        <p:nvGraphicFramePr>
          <p:cNvPr id="190" name="Google Shape;190;p12"/>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9">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3"/>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196" name="Google Shape;196;p13"/>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197" name="Google Shape;197;p13"/>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Immune &amp; Lymphatic Systems</a:t>
            </a:r>
            <a:endParaRPr sz="3800">
              <a:solidFill>
                <a:schemeClr val="dk1"/>
              </a:solidFill>
              <a:latin typeface="Calibri"/>
              <a:ea typeface="Calibri"/>
              <a:cs typeface="Calibri"/>
              <a:sym typeface="Calibri"/>
            </a:endParaRPr>
          </a:p>
        </p:txBody>
      </p:sp>
      <p:sp>
        <p:nvSpPr>
          <p:cNvPr id="198" name="Google Shape;198;p13"/>
          <p:cNvSpPr/>
          <p:nvPr/>
        </p:nvSpPr>
        <p:spPr>
          <a:xfrm>
            <a:off x="2101516" y="1497702"/>
            <a:ext cx="4604084" cy="47705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Remember the example of the splinter from the introduction? The body considers a splinter (and the bacteria on it) as a foreign invader. When such invaders are detected, two body systems, the </a:t>
            </a:r>
            <a:r>
              <a:rPr b="1" lang="en-US" sz="1600" u="sng">
                <a:solidFill>
                  <a:srgbClr val="A18416"/>
                </a:solidFill>
                <a:latin typeface="Verdana"/>
                <a:ea typeface="Verdana"/>
                <a:cs typeface="Verdana"/>
                <a:sym typeface="Verdana"/>
                <a:hlinkClick action="ppaction://hlinksldjump" r:id="rId3">
                  <a:extLst>
                    <a:ext uri="{A12FA001-AC4F-418D-AE19-62706E023703}">
                      <ahyp:hlinkClr val="tx"/>
                    </a:ext>
                  </a:extLst>
                </a:hlinkClick>
              </a:rPr>
              <a:t>immune</a:t>
            </a:r>
            <a:r>
              <a:rPr lang="en-US" sz="1600">
                <a:solidFill>
                  <a:schemeClr val="dk1"/>
                </a:solidFill>
                <a:latin typeface="Verdana"/>
                <a:ea typeface="Verdana"/>
                <a:cs typeface="Verdana"/>
                <a:sym typeface="Verdana"/>
              </a:rPr>
              <a:t> and </a:t>
            </a:r>
            <a:r>
              <a:rPr b="1" lang="en-US" sz="1600" u="sng">
                <a:solidFill>
                  <a:srgbClr val="A18416"/>
                </a:solidFill>
                <a:latin typeface="Verdana"/>
                <a:ea typeface="Verdana"/>
                <a:cs typeface="Verdana"/>
                <a:sym typeface="Verdana"/>
                <a:hlinkClick action="ppaction://hlinksldjump" r:id="rId4">
                  <a:extLst>
                    <a:ext uri="{A12FA001-AC4F-418D-AE19-62706E023703}">
                      <ahyp:hlinkClr val="tx"/>
                    </a:ext>
                  </a:extLst>
                </a:hlinkClick>
              </a:rPr>
              <a:t>lymphatic systems</a:t>
            </a:r>
            <a:r>
              <a:rPr lang="en-US" sz="1600">
                <a:solidFill>
                  <a:schemeClr val="dk1"/>
                </a:solidFill>
                <a:latin typeface="Verdana"/>
                <a:ea typeface="Verdana"/>
                <a:cs typeface="Verdana"/>
                <a:sym typeface="Verdana"/>
              </a:rPr>
              <a:t>, are called into action. Specific defense cells are mobilized and travel through the blood and lymph vessels to seek out the invader and fight it. These cells are called </a:t>
            </a:r>
            <a:r>
              <a:rPr b="1" lang="en-US" sz="1600" u="sng">
                <a:solidFill>
                  <a:srgbClr val="A18416"/>
                </a:solidFill>
                <a:latin typeface="Verdana"/>
                <a:ea typeface="Verdana"/>
                <a:cs typeface="Verdana"/>
                <a:sym typeface="Verdana"/>
                <a:hlinkClick action="ppaction://hlinksldjump" r:id="rId5">
                  <a:extLst>
                    <a:ext uri="{A12FA001-AC4F-418D-AE19-62706E023703}">
                      <ahyp:hlinkClr val="tx"/>
                    </a:ext>
                  </a:extLst>
                </a:hlinkClick>
              </a:rPr>
              <a:t>white blood cells</a:t>
            </a:r>
            <a:r>
              <a:rPr lang="en-US" sz="1600">
                <a:solidFill>
                  <a:schemeClr val="dk1"/>
                </a:solidFill>
                <a:latin typeface="Verdana"/>
                <a:ea typeface="Verdana"/>
                <a:cs typeface="Verdana"/>
                <a:sym typeface="Verdana"/>
              </a:rPr>
              <a:t> because they are, in fact, white cells in the blood. One type of white cell is the </a:t>
            </a:r>
            <a:r>
              <a:rPr b="1" lang="en-US" sz="1600" u="sng">
                <a:solidFill>
                  <a:srgbClr val="A18416"/>
                </a:solidFill>
                <a:latin typeface="Verdana"/>
                <a:ea typeface="Verdana"/>
                <a:cs typeface="Verdana"/>
                <a:sym typeface="Verdana"/>
                <a:hlinkClick action="ppaction://hlinksldjump" r:id="rId6">
                  <a:extLst>
                    <a:ext uri="{A12FA001-AC4F-418D-AE19-62706E023703}">
                      <ahyp:hlinkClr val="tx"/>
                    </a:ext>
                  </a:extLst>
                </a:hlinkClick>
              </a:rPr>
              <a:t>lymphocyte</a:t>
            </a:r>
            <a:r>
              <a:rPr lang="en-US" sz="1600">
                <a:solidFill>
                  <a:schemeClr val="dk1"/>
                </a:solidFill>
                <a:latin typeface="Verdana"/>
                <a:ea typeface="Verdana"/>
                <a:cs typeface="Verdana"/>
                <a:sym typeface="Verdana"/>
              </a:rPr>
              <a:t>, which develop in many lymph nodes scattered throughout the body. Lymph nodes are connected together by way of their own system of vessels, which eventually drain into veins near the heart. Altogether, we refer to that as the lymphatic system. </a:t>
            </a:r>
            <a:endParaRPr sz="1600">
              <a:solidFill>
                <a:schemeClr val="dk1"/>
              </a:solidFill>
              <a:latin typeface="Verdana"/>
              <a:ea typeface="Verdana"/>
              <a:cs typeface="Verdana"/>
              <a:sym typeface="Verdana"/>
            </a:endParaRPr>
          </a:p>
        </p:txBody>
      </p:sp>
      <p:pic>
        <p:nvPicPr>
          <p:cNvPr descr="Diagram of the lymph system." id="199" name="Google Shape;199;p13"/>
          <p:cNvPicPr preferRelativeResize="0"/>
          <p:nvPr/>
        </p:nvPicPr>
        <p:blipFill rotWithShape="1">
          <a:blip r:embed="rId7">
            <a:alphaModFix/>
          </a:blip>
          <a:srcRect b="0" l="0" r="0" t="0"/>
          <a:stretch/>
        </p:blipFill>
        <p:spPr>
          <a:xfrm>
            <a:off x="7562177" y="1403923"/>
            <a:ext cx="2472159" cy="5189382"/>
          </a:xfrm>
          <a:prstGeom prst="rect">
            <a:avLst/>
          </a:prstGeom>
          <a:noFill/>
          <a:ln>
            <a:noFill/>
          </a:ln>
        </p:spPr>
      </p:pic>
      <p:sp>
        <p:nvSpPr>
          <p:cNvPr id="200" name="Google Shape;200;p13"/>
          <p:cNvSpPr/>
          <p:nvPr/>
        </p:nvSpPr>
        <p:spPr>
          <a:xfrm>
            <a:off x="10034336" y="1565702"/>
            <a:ext cx="1997242" cy="904543"/>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000">
                <a:solidFill>
                  <a:schemeClr val="dk1"/>
                </a:solidFill>
                <a:latin typeface="Times New Roman"/>
                <a:ea typeface="Times New Roman"/>
                <a:cs typeface="Times New Roman"/>
                <a:sym typeface="Times New Roman"/>
              </a:rPr>
              <a:t>Lymph nodes are located throughout your body. They drain lymph fluid from nearby organs or areas of your body.</a:t>
            </a:r>
            <a:endParaRPr/>
          </a:p>
          <a:p>
            <a:pPr indent="0" lvl="0" marL="0" marR="0" rtl="0" algn="l">
              <a:lnSpc>
                <a:spcPct val="107000"/>
              </a:lnSpc>
              <a:spcBef>
                <a:spcPts val="0"/>
              </a:spcBef>
              <a:spcAft>
                <a:spcPts val="0"/>
              </a:spcAft>
              <a:buNone/>
            </a:pPr>
            <a:r>
              <a:rPr lang="en-US" sz="1000">
                <a:solidFill>
                  <a:schemeClr val="dk1"/>
                </a:solidFill>
                <a:latin typeface="Times New Roman"/>
                <a:ea typeface="Times New Roman"/>
                <a:cs typeface="Times New Roman"/>
                <a:sym typeface="Times New Roman"/>
              </a:rPr>
              <a:t>Source: CDC</a:t>
            </a:r>
            <a:endParaRPr/>
          </a:p>
        </p:txBody>
      </p:sp>
      <p:graphicFrame>
        <p:nvGraphicFramePr>
          <p:cNvPr id="201" name="Google Shape;201;p13"/>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12">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6">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7">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8">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4"/>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207" name="Google Shape;207;p14"/>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208" name="Google Shape;208;p14"/>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Immune &amp; Lymphatic Systems Cont’d</a:t>
            </a:r>
            <a:endParaRPr sz="3800">
              <a:solidFill>
                <a:schemeClr val="dk1"/>
              </a:solidFill>
              <a:latin typeface="Calibri"/>
              <a:ea typeface="Calibri"/>
              <a:cs typeface="Calibri"/>
              <a:sym typeface="Calibri"/>
            </a:endParaRPr>
          </a:p>
        </p:txBody>
      </p:sp>
      <p:sp>
        <p:nvSpPr>
          <p:cNvPr id="209" name="Google Shape;209;p14"/>
          <p:cNvSpPr/>
          <p:nvPr/>
        </p:nvSpPr>
        <p:spPr>
          <a:xfrm>
            <a:off x="5686926" y="1555630"/>
            <a:ext cx="4612106"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The photos on the left show magnified views of slices of lymph node. The circular zones contain lymphocytes that have been stored by the lymph node. </a:t>
            </a:r>
            <a:endParaRPr/>
          </a:p>
        </p:txBody>
      </p:sp>
      <p:pic>
        <p:nvPicPr>
          <p:cNvPr id="210" name="Google Shape;210;p14"/>
          <p:cNvPicPr preferRelativeResize="0"/>
          <p:nvPr/>
        </p:nvPicPr>
        <p:blipFill rotWithShape="1">
          <a:blip r:embed="rId3">
            <a:alphaModFix/>
          </a:blip>
          <a:srcRect b="0" l="2803" r="0" t="0"/>
          <a:stretch/>
        </p:blipFill>
        <p:spPr>
          <a:xfrm>
            <a:off x="3609474" y="1483111"/>
            <a:ext cx="2061248" cy="2176814"/>
          </a:xfrm>
          <a:prstGeom prst="rect">
            <a:avLst/>
          </a:prstGeom>
          <a:noFill/>
          <a:ln>
            <a:noFill/>
          </a:ln>
        </p:spPr>
      </p:pic>
      <p:pic>
        <p:nvPicPr>
          <p:cNvPr descr="https://peer.tamu.edu/curriculum_modules/OrganSystems/images/lymphnode2.jpg" id="211" name="Google Shape;211;p14"/>
          <p:cNvPicPr preferRelativeResize="0"/>
          <p:nvPr/>
        </p:nvPicPr>
        <p:blipFill rotWithShape="1">
          <a:blip r:embed="rId4">
            <a:alphaModFix/>
          </a:blip>
          <a:srcRect b="0" l="0" r="0" t="0"/>
          <a:stretch/>
        </p:blipFill>
        <p:spPr>
          <a:xfrm rot="5400000">
            <a:off x="1588171" y="1822468"/>
            <a:ext cx="2214446" cy="1460472"/>
          </a:xfrm>
          <a:prstGeom prst="rect">
            <a:avLst/>
          </a:prstGeom>
          <a:noFill/>
          <a:ln>
            <a:noFill/>
          </a:ln>
        </p:spPr>
      </p:pic>
      <p:sp>
        <p:nvSpPr>
          <p:cNvPr id="212" name="Google Shape;212;p14"/>
          <p:cNvSpPr/>
          <p:nvPr/>
        </p:nvSpPr>
        <p:spPr>
          <a:xfrm>
            <a:off x="2206429" y="3988484"/>
            <a:ext cx="3673003" cy="217681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chemeClr val="dk1"/>
                </a:solidFill>
                <a:latin typeface="Verdana"/>
                <a:ea typeface="Verdana"/>
                <a:cs typeface="Verdana"/>
                <a:sym typeface="Verdana"/>
              </a:rPr>
              <a:t>The photos on the right show an even higher magnification of a lymph node. The black dots are tiny white blood cells, lymphocytes, and the clear areas are the blood and lymph vessels that will carry the lymphocytes to other parts of the body.</a:t>
            </a:r>
            <a:endParaRPr sz="1600">
              <a:solidFill>
                <a:schemeClr val="dk1"/>
              </a:solidFill>
              <a:latin typeface="Verdana"/>
              <a:ea typeface="Verdana"/>
              <a:cs typeface="Verdana"/>
              <a:sym typeface="Verdana"/>
            </a:endParaRPr>
          </a:p>
        </p:txBody>
      </p:sp>
      <p:pic>
        <p:nvPicPr>
          <p:cNvPr descr="https://peer.tamu.edu/curriculum_modules/OrganSystems/images/lymphnode.jpg" id="213" name="Google Shape;213;p14"/>
          <p:cNvPicPr preferRelativeResize="0"/>
          <p:nvPr/>
        </p:nvPicPr>
        <p:blipFill rotWithShape="1">
          <a:blip r:embed="rId5">
            <a:alphaModFix/>
          </a:blip>
          <a:srcRect b="0" l="0" r="0" t="0"/>
          <a:stretch/>
        </p:blipFill>
        <p:spPr>
          <a:xfrm>
            <a:off x="7047485" y="2632848"/>
            <a:ext cx="3251547" cy="2112639"/>
          </a:xfrm>
          <a:prstGeom prst="rect">
            <a:avLst/>
          </a:prstGeom>
          <a:noFill/>
          <a:ln>
            <a:noFill/>
          </a:ln>
        </p:spPr>
      </p:pic>
      <p:pic>
        <p:nvPicPr>
          <p:cNvPr id="214" name="Google Shape;214;p14"/>
          <p:cNvPicPr preferRelativeResize="0"/>
          <p:nvPr/>
        </p:nvPicPr>
        <p:blipFill rotWithShape="1">
          <a:blip r:embed="rId6">
            <a:alphaModFix/>
          </a:blip>
          <a:srcRect b="0" l="0" r="0" t="0"/>
          <a:stretch/>
        </p:blipFill>
        <p:spPr>
          <a:xfrm>
            <a:off x="7047485" y="4822994"/>
            <a:ext cx="3254409" cy="1909011"/>
          </a:xfrm>
          <a:prstGeom prst="rect">
            <a:avLst/>
          </a:prstGeom>
          <a:noFill/>
          <a:ln>
            <a:noFill/>
          </a:ln>
        </p:spPr>
      </p:pic>
      <p:sp>
        <p:nvSpPr>
          <p:cNvPr id="215" name="Google Shape;215;p14"/>
          <p:cNvSpPr/>
          <p:nvPr/>
        </p:nvSpPr>
        <p:spPr>
          <a:xfrm>
            <a:off x="4395537" y="2173705"/>
            <a:ext cx="689810" cy="729916"/>
          </a:xfrm>
          <a:prstGeom prst="ellipse">
            <a:avLst/>
          </a:prstGeom>
          <a:noFill/>
          <a:ln cap="flat" cmpd="sng" w="12700">
            <a:solidFill>
              <a:srgbClr val="318E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14"/>
          <p:cNvSpPr/>
          <p:nvPr/>
        </p:nvSpPr>
        <p:spPr>
          <a:xfrm>
            <a:off x="1909190" y="2173705"/>
            <a:ext cx="689810" cy="729916"/>
          </a:xfrm>
          <a:prstGeom prst="ellipse">
            <a:avLst/>
          </a:prstGeom>
          <a:noFill/>
          <a:ln cap="flat" cmpd="sng" w="12700">
            <a:solidFill>
              <a:srgbClr val="318E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17" name="Google Shape;217;p14"/>
          <p:cNvCxnSpPr/>
          <p:nvPr/>
        </p:nvCxnSpPr>
        <p:spPr>
          <a:xfrm>
            <a:off x="3673642" y="5414211"/>
            <a:ext cx="5269832" cy="882315"/>
          </a:xfrm>
          <a:prstGeom prst="straightConnector1">
            <a:avLst/>
          </a:prstGeom>
          <a:noFill/>
          <a:ln cap="flat" cmpd="sng" w="9525">
            <a:solidFill>
              <a:srgbClr val="318E78"/>
            </a:solidFill>
            <a:prstDash val="solid"/>
            <a:miter lim="800000"/>
            <a:headEnd len="sm" w="sm" type="none"/>
            <a:tailEnd len="med" w="med" type="triangle"/>
          </a:ln>
        </p:spPr>
      </p:cxnSp>
      <p:cxnSp>
        <p:nvCxnSpPr>
          <p:cNvPr id="218" name="Google Shape;218;p14"/>
          <p:cNvCxnSpPr/>
          <p:nvPr/>
        </p:nvCxnSpPr>
        <p:spPr>
          <a:xfrm flipH="1" rot="10800000">
            <a:off x="3659390" y="4182173"/>
            <a:ext cx="5415631" cy="1204136"/>
          </a:xfrm>
          <a:prstGeom prst="straightConnector1">
            <a:avLst/>
          </a:prstGeom>
          <a:noFill/>
          <a:ln cap="flat" cmpd="sng" w="9525">
            <a:solidFill>
              <a:srgbClr val="318E78"/>
            </a:solidFill>
            <a:prstDash val="solid"/>
            <a:miter lim="800000"/>
            <a:headEnd len="sm" w="sm" type="none"/>
            <a:tailEnd len="med" w="med" type="triangle"/>
          </a:ln>
        </p:spPr>
      </p:cxnSp>
      <p:graphicFrame>
        <p:nvGraphicFramePr>
          <p:cNvPr id="219" name="Google Shape;219;p14"/>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11">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6">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7">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5"/>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225" name="Google Shape;225;p15"/>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226" name="Google Shape;226;p15"/>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White Blood Cells</a:t>
            </a:r>
            <a:endParaRPr sz="3800">
              <a:solidFill>
                <a:schemeClr val="dk1"/>
              </a:solidFill>
              <a:latin typeface="Calibri"/>
              <a:ea typeface="Calibri"/>
              <a:cs typeface="Calibri"/>
              <a:sym typeface="Calibri"/>
            </a:endParaRPr>
          </a:p>
        </p:txBody>
      </p:sp>
      <p:pic>
        <p:nvPicPr>
          <p:cNvPr descr="https://www.cancer.gov/images/cdr/live/CDR503952-750.jpg" id="227" name="Google Shape;227;p15"/>
          <p:cNvPicPr preferRelativeResize="0"/>
          <p:nvPr/>
        </p:nvPicPr>
        <p:blipFill rotWithShape="1">
          <a:blip r:embed="rId3">
            <a:alphaModFix/>
          </a:blip>
          <a:srcRect b="45673" l="0" r="0" t="20192"/>
          <a:stretch/>
        </p:blipFill>
        <p:spPr>
          <a:xfrm>
            <a:off x="3124200" y="3931995"/>
            <a:ext cx="5943600" cy="1352550"/>
          </a:xfrm>
          <a:prstGeom prst="rect">
            <a:avLst/>
          </a:prstGeom>
          <a:noFill/>
          <a:ln>
            <a:noFill/>
          </a:ln>
        </p:spPr>
      </p:pic>
      <p:sp>
        <p:nvSpPr>
          <p:cNvPr id="228" name="Google Shape;228;p15"/>
          <p:cNvSpPr/>
          <p:nvPr/>
        </p:nvSpPr>
        <p:spPr>
          <a:xfrm>
            <a:off x="4508353" y="3429000"/>
            <a:ext cx="31752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Arial Rounded"/>
                <a:ea typeface="Arial Rounded"/>
                <a:cs typeface="Arial Rounded"/>
                <a:sym typeface="Arial Rounded"/>
              </a:rPr>
              <a:t>Types of White Blood Cells</a:t>
            </a:r>
            <a:endParaRPr sz="1800">
              <a:solidFill>
                <a:schemeClr val="dk1"/>
              </a:solidFill>
              <a:latin typeface="Calibri"/>
              <a:ea typeface="Calibri"/>
              <a:cs typeface="Calibri"/>
              <a:sym typeface="Calibri"/>
            </a:endParaRPr>
          </a:p>
        </p:txBody>
      </p:sp>
      <p:sp>
        <p:nvSpPr>
          <p:cNvPr id="229" name="Google Shape;229;p15"/>
          <p:cNvSpPr/>
          <p:nvPr/>
        </p:nvSpPr>
        <p:spPr>
          <a:xfrm>
            <a:off x="3810000" y="1833024"/>
            <a:ext cx="4612105"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While talking about the lymph node, we mentioned a type of white blood cell called a lymphocyte. There are actually several kinds of white blood cells and they each have unique structures and functions.</a:t>
            </a:r>
            <a:endParaRPr sz="1600">
              <a:solidFill>
                <a:schemeClr val="dk1"/>
              </a:solidFill>
              <a:latin typeface="Verdana"/>
              <a:ea typeface="Verdana"/>
              <a:cs typeface="Verdana"/>
              <a:sym typeface="Verdana"/>
            </a:endParaRPr>
          </a:p>
        </p:txBody>
      </p:sp>
      <p:graphicFrame>
        <p:nvGraphicFramePr>
          <p:cNvPr id="230" name="Google Shape;230;p15"/>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231" name="Google Shape;231;p15"/>
          <p:cNvSpPr txBox="1"/>
          <p:nvPr/>
        </p:nvSpPr>
        <p:spPr>
          <a:xfrm>
            <a:off x="3124200" y="5440680"/>
            <a:ext cx="594360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chemeClr val="dk1"/>
                </a:solidFill>
                <a:latin typeface="Times New Roman"/>
                <a:ea typeface="Times New Roman"/>
                <a:cs typeface="Times New Roman"/>
                <a:sym typeface="Times New Roman"/>
              </a:rPr>
              <a:t>Modified from: </a:t>
            </a:r>
            <a:r>
              <a:rPr lang="en-US" sz="1000" u="sng">
                <a:solidFill>
                  <a:srgbClr val="A18416"/>
                </a:solidFill>
                <a:latin typeface="Times New Roman"/>
                <a:ea typeface="Times New Roman"/>
                <a:cs typeface="Times New Roman"/>
                <a:sym typeface="Times New Roman"/>
                <a:hlinkClick r:id="rId15">
                  <a:extLst>
                    <a:ext uri="{A12FA001-AC4F-418D-AE19-62706E023703}">
                      <ahyp:hlinkClr val="tx"/>
                    </a:ext>
                  </a:extLst>
                </a:hlinkClick>
              </a:rPr>
              <a:t>https://www.cancer.gov/images/cdr/live/CDR503952-750.jpg</a:t>
            </a:r>
            <a:r>
              <a:rPr lang="en-US" sz="1000">
                <a:solidFill>
                  <a:srgbClr val="A18416"/>
                </a:solidFill>
                <a:latin typeface="Times New Roman"/>
                <a:ea typeface="Times New Roman"/>
                <a:cs typeface="Times New Roman"/>
                <a:sym typeface="Times New Roman"/>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6"/>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237" name="Google Shape;237;p16"/>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238" name="Google Shape;238;p16"/>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White Blood Cells: Neutrophils</a:t>
            </a:r>
            <a:endParaRPr sz="3800">
              <a:solidFill>
                <a:schemeClr val="dk1"/>
              </a:solidFill>
              <a:latin typeface="Calibri"/>
              <a:ea typeface="Calibri"/>
              <a:cs typeface="Calibri"/>
              <a:sym typeface="Calibri"/>
            </a:endParaRPr>
          </a:p>
        </p:txBody>
      </p:sp>
      <p:sp>
        <p:nvSpPr>
          <p:cNvPr id="239" name="Google Shape;239;p16"/>
          <p:cNvSpPr/>
          <p:nvPr/>
        </p:nvSpPr>
        <p:spPr>
          <a:xfrm>
            <a:off x="2101516" y="1485408"/>
            <a:ext cx="3649579"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There are five types of white blood cells, but only two are of importance in this discussion. One type is the </a:t>
            </a:r>
            <a:r>
              <a:rPr b="1" lang="en-US" sz="1600">
                <a:solidFill>
                  <a:srgbClr val="000000"/>
                </a:solidFill>
                <a:latin typeface="Verdana"/>
                <a:ea typeface="Verdana"/>
                <a:cs typeface="Verdana"/>
                <a:sym typeface="Verdana"/>
              </a:rPr>
              <a:t>neutrophil</a:t>
            </a:r>
            <a:r>
              <a:rPr lang="en-US" sz="1600">
                <a:solidFill>
                  <a:srgbClr val="000000"/>
                </a:solidFill>
                <a:latin typeface="Verdana"/>
                <a:ea typeface="Verdana"/>
                <a:cs typeface="Verdana"/>
                <a:sym typeface="Verdana"/>
              </a:rPr>
              <a:t>, which accounts for about 60% of all white cells. During infections, these cells divide and are dumped into the blood stream and lymph fluids to combat the infection. They fight invaders by "eating" bacteria and other foreign matter. The neutrophil membrane wraps around the invader and traps it inside the neutrophil. Once inside, digestive enzymes in the neutrophil destroy the invader. This process is called </a:t>
            </a:r>
            <a:r>
              <a:rPr lang="en-US" sz="1600" u="sng">
                <a:solidFill>
                  <a:srgbClr val="A18416"/>
                </a:solidFill>
                <a:latin typeface="Verdana"/>
                <a:ea typeface="Verdana"/>
                <a:cs typeface="Verdana"/>
                <a:sym typeface="Verdana"/>
                <a:hlinkClick action="ppaction://hlinksldjump" r:id="rId3">
                  <a:extLst>
                    <a:ext uri="{A12FA001-AC4F-418D-AE19-62706E023703}">
                      <ahyp:hlinkClr val="tx"/>
                    </a:ext>
                  </a:extLst>
                </a:hlinkClick>
              </a:rPr>
              <a:t>phagocytosis</a:t>
            </a:r>
            <a:r>
              <a:rPr lang="en-US" sz="1600">
                <a:solidFill>
                  <a:srgbClr val="000000"/>
                </a:solidFill>
                <a:latin typeface="Verdana"/>
                <a:ea typeface="Verdana"/>
                <a:cs typeface="Verdana"/>
                <a:sym typeface="Verdana"/>
              </a:rPr>
              <a:t>.</a:t>
            </a:r>
            <a:endParaRPr sz="1600">
              <a:solidFill>
                <a:schemeClr val="dk1"/>
              </a:solidFill>
              <a:latin typeface="Verdana"/>
              <a:ea typeface="Verdana"/>
              <a:cs typeface="Verdana"/>
              <a:sym typeface="Verdana"/>
            </a:endParaRPr>
          </a:p>
        </p:txBody>
      </p:sp>
      <p:pic>
        <p:nvPicPr>
          <p:cNvPr id="240" name="Google Shape;240;p16"/>
          <p:cNvPicPr preferRelativeResize="0"/>
          <p:nvPr/>
        </p:nvPicPr>
        <p:blipFill rotWithShape="1">
          <a:blip r:embed="rId4">
            <a:alphaModFix/>
          </a:blip>
          <a:srcRect b="0" l="0" r="0" t="0"/>
          <a:stretch/>
        </p:blipFill>
        <p:spPr>
          <a:xfrm>
            <a:off x="6332799" y="1485408"/>
            <a:ext cx="3757685" cy="4150895"/>
          </a:xfrm>
          <a:prstGeom prst="rect">
            <a:avLst/>
          </a:prstGeom>
          <a:noFill/>
          <a:ln>
            <a:noFill/>
          </a:ln>
        </p:spPr>
      </p:pic>
      <p:sp>
        <p:nvSpPr>
          <p:cNvPr id="241" name="Google Shape;241;p16"/>
          <p:cNvSpPr/>
          <p:nvPr/>
        </p:nvSpPr>
        <p:spPr>
          <a:xfrm>
            <a:off x="6569241" y="5636303"/>
            <a:ext cx="3284799" cy="739883"/>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lang="en-US" sz="1000">
                <a:solidFill>
                  <a:srgbClr val="212124"/>
                </a:solidFill>
                <a:latin typeface="Times New Roman"/>
                <a:ea typeface="Times New Roman"/>
                <a:cs typeface="Times New Roman"/>
                <a:sym typeface="Times New Roman"/>
              </a:rPr>
              <a:t>Yellow Streptococcus bacteria attached to a human neutrophil. This is one of the bacteria that cause “Strep throat.” Credit: National Institute of Allergy and Infectious Diseases, National Institutes of Health</a:t>
            </a:r>
            <a:endParaRPr sz="1000">
              <a:solidFill>
                <a:schemeClr val="dk1"/>
              </a:solidFill>
              <a:latin typeface="Times New Roman"/>
              <a:ea typeface="Times New Roman"/>
              <a:cs typeface="Times New Roman"/>
              <a:sym typeface="Times New Roman"/>
            </a:endParaRPr>
          </a:p>
        </p:txBody>
      </p:sp>
      <p:graphicFrame>
        <p:nvGraphicFramePr>
          <p:cNvPr id="242" name="Google Shape;242;p16"/>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9">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7"/>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248" name="Google Shape;248;p17"/>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249" name="Google Shape;249;p17"/>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White Blood Cells: Neutrophils</a:t>
            </a:r>
            <a:endParaRPr sz="3800">
              <a:solidFill>
                <a:schemeClr val="dk1"/>
              </a:solidFill>
              <a:latin typeface="Calibri"/>
              <a:ea typeface="Calibri"/>
              <a:cs typeface="Calibri"/>
              <a:sym typeface="Calibri"/>
            </a:endParaRPr>
          </a:p>
        </p:txBody>
      </p:sp>
      <p:pic>
        <p:nvPicPr>
          <p:cNvPr id="250" name="Google Shape;250;p17"/>
          <p:cNvPicPr preferRelativeResize="0"/>
          <p:nvPr/>
        </p:nvPicPr>
        <p:blipFill rotWithShape="1">
          <a:blip r:embed="rId3">
            <a:alphaModFix/>
          </a:blip>
          <a:srcRect b="0" l="25562" r="22345" t="0"/>
          <a:stretch/>
        </p:blipFill>
        <p:spPr>
          <a:xfrm rot="5400000">
            <a:off x="9395126" y="2278130"/>
            <a:ext cx="1735546" cy="2125501"/>
          </a:xfrm>
          <a:prstGeom prst="rect">
            <a:avLst/>
          </a:prstGeom>
          <a:noFill/>
          <a:ln>
            <a:noFill/>
          </a:ln>
        </p:spPr>
      </p:pic>
      <p:pic>
        <p:nvPicPr>
          <p:cNvPr id="251" name="Google Shape;251;p17"/>
          <p:cNvPicPr preferRelativeResize="0"/>
          <p:nvPr/>
        </p:nvPicPr>
        <p:blipFill rotWithShape="1">
          <a:blip r:embed="rId4">
            <a:alphaModFix/>
          </a:blip>
          <a:srcRect b="42969" l="25718" r="21792" t="0"/>
          <a:stretch/>
        </p:blipFill>
        <p:spPr>
          <a:xfrm rot="5400000">
            <a:off x="1532021" y="2929308"/>
            <a:ext cx="3785937" cy="2625354"/>
          </a:xfrm>
          <a:prstGeom prst="rect">
            <a:avLst/>
          </a:prstGeom>
          <a:noFill/>
          <a:ln>
            <a:noFill/>
          </a:ln>
        </p:spPr>
      </p:pic>
      <p:sp>
        <p:nvSpPr>
          <p:cNvPr id="252" name="Google Shape;252;p17"/>
          <p:cNvSpPr/>
          <p:nvPr/>
        </p:nvSpPr>
        <p:spPr>
          <a:xfrm>
            <a:off x="2085474" y="1518019"/>
            <a:ext cx="904774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The cell nucleus in new, young neutrophils tends to break into pieces as they age. Thus, by counting the percentage of neutrophils that have a single, intact nucleus, a doctor can know that the body is responding as expected to an infection.</a:t>
            </a:r>
            <a:endParaRPr sz="1600">
              <a:solidFill>
                <a:schemeClr val="dk1"/>
              </a:solidFill>
              <a:latin typeface="Verdana"/>
              <a:ea typeface="Verdana"/>
              <a:cs typeface="Verdana"/>
              <a:sym typeface="Verdana"/>
            </a:endParaRPr>
          </a:p>
        </p:txBody>
      </p:sp>
      <p:pic>
        <p:nvPicPr>
          <p:cNvPr descr="https://peer.tamu.edu/curriculum_modules/OrganSystems/images/wbc.jpg" id="253" name="Google Shape;253;p17"/>
          <p:cNvPicPr preferRelativeResize="0"/>
          <p:nvPr/>
        </p:nvPicPr>
        <p:blipFill rotWithShape="1">
          <a:blip r:embed="rId5">
            <a:alphaModFix/>
          </a:blip>
          <a:srcRect b="0" l="0" r="0" t="0"/>
          <a:stretch/>
        </p:blipFill>
        <p:spPr>
          <a:xfrm>
            <a:off x="9200148" y="4208653"/>
            <a:ext cx="2125502" cy="1493996"/>
          </a:xfrm>
          <a:prstGeom prst="rect">
            <a:avLst/>
          </a:prstGeom>
          <a:noFill/>
          <a:ln>
            <a:noFill/>
          </a:ln>
        </p:spPr>
      </p:pic>
      <p:sp>
        <p:nvSpPr>
          <p:cNvPr id="254" name="Google Shape;254;p17"/>
          <p:cNvSpPr/>
          <p:nvPr/>
        </p:nvSpPr>
        <p:spPr>
          <a:xfrm>
            <a:off x="7066549" y="3744905"/>
            <a:ext cx="2406317"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On the right, two white blood cells surrounded by red blood cells. The one indicated by the arrow is a mature neutrophil. The one just to the left is a lymphocyte.</a:t>
            </a:r>
            <a:endParaRPr sz="1000">
              <a:solidFill>
                <a:schemeClr val="dk1"/>
              </a:solidFill>
              <a:latin typeface="Times New Roman"/>
              <a:ea typeface="Times New Roman"/>
              <a:cs typeface="Times New Roman"/>
              <a:sym typeface="Times New Roman"/>
            </a:endParaRPr>
          </a:p>
        </p:txBody>
      </p:sp>
      <p:pic>
        <p:nvPicPr>
          <p:cNvPr descr="https://peer.tamu.edu/curriculum_modules/OrganSystems/images/monocyte.jpg" id="255" name="Google Shape;255;p17"/>
          <p:cNvPicPr preferRelativeResize="0"/>
          <p:nvPr/>
        </p:nvPicPr>
        <p:blipFill rotWithShape="1">
          <a:blip r:embed="rId6">
            <a:alphaModFix/>
          </a:blip>
          <a:srcRect b="0" l="0" r="0" t="0"/>
          <a:stretch/>
        </p:blipFill>
        <p:spPr>
          <a:xfrm>
            <a:off x="4710830" y="5250309"/>
            <a:ext cx="1734303" cy="1570347"/>
          </a:xfrm>
          <a:prstGeom prst="rect">
            <a:avLst/>
          </a:prstGeom>
          <a:noFill/>
          <a:ln>
            <a:noFill/>
          </a:ln>
        </p:spPr>
      </p:pic>
      <p:sp>
        <p:nvSpPr>
          <p:cNvPr id="256" name="Google Shape;256;p17"/>
          <p:cNvSpPr/>
          <p:nvPr/>
        </p:nvSpPr>
        <p:spPr>
          <a:xfrm>
            <a:off x="4764505" y="4320751"/>
            <a:ext cx="221345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On the left, three mature neutrophils at the bottom, a lymphocyte near the top, and a monocyte (arrow). The monocyte matures into a large macrophage cell.</a:t>
            </a:r>
            <a:endParaRPr sz="1000">
              <a:solidFill>
                <a:schemeClr val="dk1"/>
              </a:solidFill>
              <a:latin typeface="Times New Roman"/>
              <a:ea typeface="Times New Roman"/>
              <a:cs typeface="Times New Roman"/>
              <a:sym typeface="Times New Roman"/>
            </a:endParaRPr>
          </a:p>
        </p:txBody>
      </p:sp>
      <p:cxnSp>
        <p:nvCxnSpPr>
          <p:cNvPr id="257" name="Google Shape;257;p17"/>
          <p:cNvCxnSpPr/>
          <p:nvPr/>
        </p:nvCxnSpPr>
        <p:spPr>
          <a:xfrm rot="10800000">
            <a:off x="2342147" y="5125453"/>
            <a:ext cx="1224399" cy="124856"/>
          </a:xfrm>
          <a:prstGeom prst="straightConnector1">
            <a:avLst/>
          </a:prstGeom>
          <a:noFill/>
          <a:ln cap="flat" cmpd="sng" w="9525">
            <a:solidFill>
              <a:schemeClr val="accent2"/>
            </a:solidFill>
            <a:prstDash val="solid"/>
            <a:miter lim="800000"/>
            <a:headEnd len="sm" w="sm" type="none"/>
            <a:tailEnd len="med" w="med" type="triangle"/>
          </a:ln>
        </p:spPr>
      </p:cxnSp>
      <p:cxnSp>
        <p:nvCxnSpPr>
          <p:cNvPr id="258" name="Google Shape;258;p17"/>
          <p:cNvCxnSpPr/>
          <p:nvPr/>
        </p:nvCxnSpPr>
        <p:spPr>
          <a:xfrm rot="10800000">
            <a:off x="2488640" y="5250309"/>
            <a:ext cx="1144978" cy="0"/>
          </a:xfrm>
          <a:prstGeom prst="straightConnector1">
            <a:avLst/>
          </a:prstGeom>
          <a:noFill/>
          <a:ln cap="flat" cmpd="sng" w="9525">
            <a:solidFill>
              <a:schemeClr val="accent2"/>
            </a:solidFill>
            <a:prstDash val="solid"/>
            <a:miter lim="800000"/>
            <a:headEnd len="sm" w="sm" type="none"/>
            <a:tailEnd len="med" w="med" type="triangle"/>
          </a:ln>
        </p:spPr>
      </p:cxnSp>
      <p:cxnSp>
        <p:nvCxnSpPr>
          <p:cNvPr id="259" name="Google Shape;259;p17"/>
          <p:cNvCxnSpPr/>
          <p:nvPr/>
        </p:nvCxnSpPr>
        <p:spPr>
          <a:xfrm flipH="1">
            <a:off x="2558716" y="5273551"/>
            <a:ext cx="1074902" cy="501607"/>
          </a:xfrm>
          <a:prstGeom prst="straightConnector1">
            <a:avLst/>
          </a:prstGeom>
          <a:noFill/>
          <a:ln cap="flat" cmpd="sng" w="9525">
            <a:solidFill>
              <a:schemeClr val="accent2"/>
            </a:solidFill>
            <a:prstDash val="solid"/>
            <a:miter lim="800000"/>
            <a:headEnd len="sm" w="sm" type="none"/>
            <a:tailEnd len="med" w="med" type="triangle"/>
          </a:ln>
        </p:spPr>
      </p:cxnSp>
      <p:sp>
        <p:nvSpPr>
          <p:cNvPr id="260" name="Google Shape;260;p17"/>
          <p:cNvSpPr txBox="1"/>
          <p:nvPr/>
        </p:nvSpPr>
        <p:spPr>
          <a:xfrm>
            <a:off x="3604184" y="5138820"/>
            <a:ext cx="81152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neutrophils</a:t>
            </a:r>
            <a:endParaRPr/>
          </a:p>
        </p:txBody>
      </p:sp>
      <p:cxnSp>
        <p:nvCxnSpPr>
          <p:cNvPr id="261" name="Google Shape;261;p17"/>
          <p:cNvCxnSpPr/>
          <p:nvPr/>
        </p:nvCxnSpPr>
        <p:spPr>
          <a:xfrm>
            <a:off x="4211053" y="5396662"/>
            <a:ext cx="1002631" cy="980075"/>
          </a:xfrm>
          <a:prstGeom prst="straightConnector1">
            <a:avLst/>
          </a:prstGeom>
          <a:noFill/>
          <a:ln cap="flat" cmpd="sng" w="9525">
            <a:solidFill>
              <a:srgbClr val="318E78"/>
            </a:solidFill>
            <a:prstDash val="solid"/>
            <a:miter lim="800000"/>
            <a:headEnd len="sm" w="sm" type="none"/>
            <a:tailEnd len="med" w="med" type="triangle"/>
          </a:ln>
        </p:spPr>
      </p:cxnSp>
      <p:cxnSp>
        <p:nvCxnSpPr>
          <p:cNvPr id="262" name="Google Shape;262;p17"/>
          <p:cNvCxnSpPr/>
          <p:nvPr/>
        </p:nvCxnSpPr>
        <p:spPr>
          <a:xfrm>
            <a:off x="4249771" y="5396662"/>
            <a:ext cx="1364088" cy="1116433"/>
          </a:xfrm>
          <a:prstGeom prst="straightConnector1">
            <a:avLst/>
          </a:prstGeom>
          <a:noFill/>
          <a:ln cap="flat" cmpd="sng" w="9525">
            <a:solidFill>
              <a:srgbClr val="318E78"/>
            </a:solidFill>
            <a:prstDash val="solid"/>
            <a:miter lim="800000"/>
            <a:headEnd len="sm" w="sm" type="none"/>
            <a:tailEnd len="med" w="med" type="triangle"/>
          </a:ln>
        </p:spPr>
      </p:cxnSp>
      <p:cxnSp>
        <p:nvCxnSpPr>
          <p:cNvPr id="263" name="Google Shape;263;p17"/>
          <p:cNvCxnSpPr/>
          <p:nvPr/>
        </p:nvCxnSpPr>
        <p:spPr>
          <a:xfrm>
            <a:off x="4249771" y="5385041"/>
            <a:ext cx="1621460" cy="991696"/>
          </a:xfrm>
          <a:prstGeom prst="straightConnector1">
            <a:avLst/>
          </a:prstGeom>
          <a:noFill/>
          <a:ln cap="flat" cmpd="sng" w="9525">
            <a:solidFill>
              <a:srgbClr val="318E78"/>
            </a:solidFill>
            <a:prstDash val="solid"/>
            <a:miter lim="800000"/>
            <a:headEnd len="sm" w="sm" type="none"/>
            <a:tailEnd len="med" w="med" type="triangle"/>
          </a:ln>
        </p:spPr>
      </p:cxnSp>
      <p:sp>
        <p:nvSpPr>
          <p:cNvPr id="264" name="Google Shape;264;p17"/>
          <p:cNvSpPr txBox="1"/>
          <p:nvPr/>
        </p:nvSpPr>
        <p:spPr>
          <a:xfrm>
            <a:off x="3160784" y="4502482"/>
            <a:ext cx="92193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lymphocytes</a:t>
            </a:r>
            <a:endParaRPr/>
          </a:p>
        </p:txBody>
      </p:sp>
      <p:cxnSp>
        <p:nvCxnSpPr>
          <p:cNvPr id="265" name="Google Shape;265;p17"/>
          <p:cNvCxnSpPr>
            <a:stCxn id="264" idx="3"/>
          </p:cNvCxnSpPr>
          <p:nvPr/>
        </p:nvCxnSpPr>
        <p:spPr>
          <a:xfrm flipH="1" rot="10800000">
            <a:off x="4082716" y="4502593"/>
            <a:ext cx="167100" cy="123000"/>
          </a:xfrm>
          <a:prstGeom prst="straightConnector1">
            <a:avLst/>
          </a:prstGeom>
          <a:noFill/>
          <a:ln cap="flat" cmpd="sng" w="9525">
            <a:solidFill>
              <a:schemeClr val="accent2"/>
            </a:solidFill>
            <a:prstDash val="solid"/>
            <a:miter lim="800000"/>
            <a:headEnd len="sm" w="sm" type="none"/>
            <a:tailEnd len="med" w="med" type="triangle"/>
          </a:ln>
        </p:spPr>
      </p:cxnSp>
      <p:cxnSp>
        <p:nvCxnSpPr>
          <p:cNvPr id="266" name="Google Shape;266;p17"/>
          <p:cNvCxnSpPr/>
          <p:nvPr/>
        </p:nvCxnSpPr>
        <p:spPr>
          <a:xfrm>
            <a:off x="4009946" y="4748703"/>
            <a:ext cx="1603913" cy="647959"/>
          </a:xfrm>
          <a:prstGeom prst="straightConnector1">
            <a:avLst/>
          </a:prstGeom>
          <a:noFill/>
          <a:ln cap="flat" cmpd="sng" w="9525">
            <a:solidFill>
              <a:schemeClr val="accent2"/>
            </a:solidFill>
            <a:prstDash val="solid"/>
            <a:miter lim="800000"/>
            <a:headEnd len="sm" w="sm" type="none"/>
            <a:tailEnd len="med" w="med" type="triangle"/>
          </a:ln>
        </p:spPr>
      </p:cxnSp>
      <p:cxnSp>
        <p:nvCxnSpPr>
          <p:cNvPr id="267" name="Google Shape;267;p17"/>
          <p:cNvCxnSpPr>
            <a:stCxn id="264" idx="1"/>
          </p:cNvCxnSpPr>
          <p:nvPr/>
        </p:nvCxnSpPr>
        <p:spPr>
          <a:xfrm flipH="1">
            <a:off x="2399984" y="4625593"/>
            <a:ext cx="760800" cy="355500"/>
          </a:xfrm>
          <a:prstGeom prst="straightConnector1">
            <a:avLst/>
          </a:prstGeom>
          <a:noFill/>
          <a:ln cap="flat" cmpd="sng" w="9525">
            <a:solidFill>
              <a:schemeClr val="accent2"/>
            </a:solidFill>
            <a:prstDash val="solid"/>
            <a:miter lim="800000"/>
            <a:headEnd len="sm" w="sm" type="none"/>
            <a:tailEnd len="med" w="med" type="triangle"/>
          </a:ln>
        </p:spPr>
      </p:cxnSp>
      <p:sp>
        <p:nvSpPr>
          <p:cNvPr id="268" name="Google Shape;268;p17"/>
          <p:cNvSpPr txBox="1"/>
          <p:nvPr/>
        </p:nvSpPr>
        <p:spPr>
          <a:xfrm>
            <a:off x="5923168" y="5478451"/>
            <a:ext cx="81152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monocyte</a:t>
            </a:r>
            <a:endParaRPr/>
          </a:p>
        </p:txBody>
      </p:sp>
      <p:sp>
        <p:nvSpPr>
          <p:cNvPr id="269" name="Google Shape;269;p17"/>
          <p:cNvSpPr txBox="1"/>
          <p:nvPr/>
        </p:nvSpPr>
        <p:spPr>
          <a:xfrm>
            <a:off x="2714782" y="2530107"/>
            <a:ext cx="74749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monocyte</a:t>
            </a:r>
            <a:endParaRPr/>
          </a:p>
        </p:txBody>
      </p:sp>
      <p:cxnSp>
        <p:nvCxnSpPr>
          <p:cNvPr id="270" name="Google Shape;270;p17"/>
          <p:cNvCxnSpPr>
            <a:stCxn id="269" idx="3"/>
          </p:cNvCxnSpPr>
          <p:nvPr/>
        </p:nvCxnSpPr>
        <p:spPr>
          <a:xfrm>
            <a:off x="3462272" y="2653218"/>
            <a:ext cx="347700" cy="0"/>
          </a:xfrm>
          <a:prstGeom prst="straightConnector1">
            <a:avLst/>
          </a:prstGeom>
          <a:noFill/>
          <a:ln cap="flat" cmpd="sng" w="9525">
            <a:solidFill>
              <a:srgbClr val="318E78"/>
            </a:solidFill>
            <a:prstDash val="solid"/>
            <a:miter lim="800000"/>
            <a:headEnd len="sm" w="sm" type="none"/>
            <a:tailEnd len="med" w="med" type="triangle"/>
          </a:ln>
        </p:spPr>
      </p:cxnSp>
      <p:sp>
        <p:nvSpPr>
          <p:cNvPr id="271" name="Google Shape;271;p17"/>
          <p:cNvSpPr/>
          <p:nvPr/>
        </p:nvSpPr>
        <p:spPr>
          <a:xfrm rot="4446587">
            <a:off x="10643937" y="3096126"/>
            <a:ext cx="433136" cy="208548"/>
          </a:xfrm>
          <a:prstGeom prst="rightArrow">
            <a:avLst>
              <a:gd fmla="val 50000" name="adj1"/>
              <a:gd fmla="val 50000" name="adj2"/>
            </a:avLst>
          </a:prstGeom>
          <a:solidFill>
            <a:schemeClr val="accent1"/>
          </a:solidFill>
          <a:ln cap="flat" cmpd="sng" w="12700">
            <a:solidFill>
              <a:srgbClr val="5F9A8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aphicFrame>
        <p:nvGraphicFramePr>
          <p:cNvPr id="272" name="Google Shape;272;p17"/>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11">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6">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7">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8"/>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278" name="Google Shape;278;p18"/>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279" name="Google Shape;279;p18"/>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White Blood Cells: Lymphocytes</a:t>
            </a:r>
            <a:endParaRPr sz="3800">
              <a:solidFill>
                <a:schemeClr val="dk1"/>
              </a:solidFill>
              <a:latin typeface="Calibri"/>
              <a:ea typeface="Calibri"/>
              <a:cs typeface="Calibri"/>
              <a:sym typeface="Calibri"/>
            </a:endParaRPr>
          </a:p>
        </p:txBody>
      </p:sp>
      <p:sp>
        <p:nvSpPr>
          <p:cNvPr id="280" name="Google Shape;280;p18"/>
          <p:cNvSpPr/>
          <p:nvPr/>
        </p:nvSpPr>
        <p:spPr>
          <a:xfrm>
            <a:off x="3380397" y="2059223"/>
            <a:ext cx="5458803" cy="85946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rgbClr val="000000"/>
                </a:solidFill>
                <a:latin typeface="Verdana"/>
                <a:ea typeface="Verdana"/>
                <a:cs typeface="Verdana"/>
                <a:sym typeface="Verdana"/>
              </a:rPr>
              <a:t>The other important type of white cell is the </a:t>
            </a:r>
            <a:r>
              <a:rPr b="1" lang="en-US" sz="1600">
                <a:solidFill>
                  <a:srgbClr val="000000"/>
                </a:solidFill>
                <a:latin typeface="Verdana"/>
                <a:ea typeface="Verdana"/>
                <a:cs typeface="Verdana"/>
                <a:sym typeface="Verdana"/>
              </a:rPr>
              <a:t>lymphocyte</a:t>
            </a:r>
            <a:r>
              <a:rPr lang="en-US" sz="1600">
                <a:solidFill>
                  <a:srgbClr val="000000"/>
                </a:solidFill>
                <a:latin typeface="Verdana"/>
                <a:ea typeface="Verdana"/>
                <a:cs typeface="Verdana"/>
                <a:sym typeface="Verdana"/>
              </a:rPr>
              <a:t>, which comes in two forms, a T-type and a B-type.</a:t>
            </a:r>
            <a:endParaRPr sz="1600">
              <a:solidFill>
                <a:schemeClr val="dk1"/>
              </a:solidFill>
              <a:latin typeface="Verdana"/>
              <a:ea typeface="Verdana"/>
              <a:cs typeface="Verdana"/>
              <a:sym typeface="Verdana"/>
            </a:endParaRPr>
          </a:p>
        </p:txBody>
      </p:sp>
      <p:sp>
        <p:nvSpPr>
          <p:cNvPr id="281" name="Google Shape;281;p18"/>
          <p:cNvSpPr/>
          <p:nvPr/>
        </p:nvSpPr>
        <p:spPr>
          <a:xfrm>
            <a:off x="3380397" y="2918689"/>
            <a:ext cx="5458803"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One of the T-type lymphocytes is called a Killer T-cell. Killer T-cells either kill foreign cells on contact or help by releasing chemicals called cytotoxins (“cyto”- cell, “</a:t>
            </a:r>
            <a:r>
              <a:rPr lang="en-US" sz="1600" u="sng">
                <a:solidFill>
                  <a:srgbClr val="A18416"/>
                </a:solidFill>
                <a:latin typeface="Verdana"/>
                <a:ea typeface="Verdana"/>
                <a:cs typeface="Verdana"/>
                <a:sym typeface="Verdana"/>
                <a:hlinkClick action="ppaction://hlinksldjump" r:id="rId3">
                  <a:extLst>
                    <a:ext uri="{A12FA001-AC4F-418D-AE19-62706E023703}">
                      <ahyp:hlinkClr val="tx"/>
                    </a:ext>
                  </a:extLst>
                </a:hlinkClick>
              </a:rPr>
              <a:t>toxin</a:t>
            </a:r>
            <a:r>
              <a:rPr lang="en-US" sz="1600">
                <a:solidFill>
                  <a:srgbClr val="000000"/>
                </a:solidFill>
                <a:latin typeface="Verdana"/>
                <a:ea typeface="Verdana"/>
                <a:cs typeface="Verdana"/>
                <a:sym typeface="Verdana"/>
              </a:rPr>
              <a:t>”- poison) that assist in killing invaders. Cytotoxins are the chemical weapons that Killer T-cells use to destroy infected cells. Viruses are harmful invaders that take over healthy cells and direct them to make many more viruses. When those new viruses get out of the cell, they can infect even more healthy cells. By killing infected cells before these viruses get out, cytotoxins protect healthy cells.</a:t>
            </a:r>
            <a:endParaRPr sz="1600">
              <a:solidFill>
                <a:schemeClr val="dk1"/>
              </a:solidFill>
              <a:latin typeface="Verdana"/>
              <a:ea typeface="Verdana"/>
              <a:cs typeface="Verdana"/>
              <a:sym typeface="Verdana"/>
            </a:endParaRPr>
          </a:p>
        </p:txBody>
      </p:sp>
      <p:graphicFrame>
        <p:nvGraphicFramePr>
          <p:cNvPr id="282" name="Google Shape;282;p18"/>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9"/>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288" name="Google Shape;288;p19"/>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289" name="Google Shape;289;p19"/>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White Blood Cells: Lymphocytes Cont’d</a:t>
            </a:r>
            <a:endParaRPr sz="3800">
              <a:solidFill>
                <a:schemeClr val="dk1"/>
              </a:solidFill>
              <a:latin typeface="Calibri"/>
              <a:ea typeface="Calibri"/>
              <a:cs typeface="Calibri"/>
              <a:sym typeface="Calibri"/>
            </a:endParaRPr>
          </a:p>
        </p:txBody>
      </p:sp>
      <p:sp>
        <p:nvSpPr>
          <p:cNvPr id="290" name="Google Shape;290;p19"/>
          <p:cNvSpPr/>
          <p:nvPr/>
        </p:nvSpPr>
        <p:spPr>
          <a:xfrm>
            <a:off x="2109537" y="1259251"/>
            <a:ext cx="7996989" cy="167315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rgbClr val="000000"/>
                </a:solidFill>
                <a:latin typeface="Verdana"/>
                <a:ea typeface="Verdana"/>
                <a:cs typeface="Verdana"/>
                <a:sym typeface="Verdana"/>
              </a:rPr>
              <a:t>Different kinds of cytotoxins work in different ways. Some cytotoxins make holes in the cell membrane, so the inside of the cell is not protected from the outside. Without a full membrane, the cell dies. Cell death because of this kind of break in the cell membrane is called lysis.</a:t>
            </a:r>
            <a:r>
              <a:rPr b="1" lang="en-US" sz="1600">
                <a:solidFill>
                  <a:srgbClr val="000000"/>
                </a:solidFill>
                <a:latin typeface="Verdana"/>
                <a:ea typeface="Verdana"/>
                <a:cs typeface="Verdana"/>
                <a:sym typeface="Verdana"/>
              </a:rPr>
              <a:t> </a:t>
            </a:r>
            <a:r>
              <a:rPr lang="en-US" sz="1600">
                <a:solidFill>
                  <a:srgbClr val="000000"/>
                </a:solidFill>
                <a:latin typeface="Verdana"/>
                <a:ea typeface="Verdana"/>
                <a:cs typeface="Verdana"/>
                <a:sym typeface="Verdana"/>
              </a:rPr>
              <a:t>Killer T-cells recognize the surface proteins on other cells, and when they come in contact with an infected cell, it is killed. </a:t>
            </a:r>
            <a:endParaRPr sz="1600">
              <a:solidFill>
                <a:schemeClr val="dk1"/>
              </a:solidFill>
              <a:latin typeface="Verdana"/>
              <a:ea typeface="Verdana"/>
              <a:cs typeface="Verdana"/>
              <a:sym typeface="Verdana"/>
            </a:endParaRPr>
          </a:p>
        </p:txBody>
      </p:sp>
      <p:sp>
        <p:nvSpPr>
          <p:cNvPr id="291" name="Google Shape;291;p19"/>
          <p:cNvSpPr/>
          <p:nvPr/>
        </p:nvSpPr>
        <p:spPr>
          <a:xfrm>
            <a:off x="2109538" y="2909126"/>
            <a:ext cx="5670883" cy="2440283"/>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rgbClr val="000000"/>
                </a:solidFill>
                <a:latin typeface="Verdana"/>
                <a:ea typeface="Verdana"/>
                <a:cs typeface="Verdana"/>
                <a:sym typeface="Verdana"/>
              </a:rPr>
              <a:t>These Killer T-cell lymphocytes are made in a gland at the base of the neck, called the thymus. This gland is very large in young people but almost disappears in old age. Production of T-cells can be reactivated at any time if a foreign antigen is presented. T-cells also play a role in the rejection of transplanted tissue and in fighting cancer. For a fun way to learn the immune system, </a:t>
            </a:r>
            <a:r>
              <a:rPr lang="en-US" sz="1600" u="sng">
                <a:solidFill>
                  <a:srgbClr val="A18416"/>
                </a:solidFill>
                <a:latin typeface="Verdana"/>
                <a:ea typeface="Verdana"/>
                <a:cs typeface="Verdana"/>
                <a:sym typeface="Verdana"/>
                <a:hlinkClick r:id="rId3">
                  <a:extLst>
                    <a:ext uri="{A12FA001-AC4F-418D-AE19-62706E023703}">
                      <ahyp:hlinkClr val="tx"/>
                    </a:ext>
                  </a:extLst>
                </a:hlinkClick>
              </a:rPr>
              <a:t>click here</a:t>
            </a:r>
            <a:r>
              <a:rPr lang="en-US" sz="1600">
                <a:solidFill>
                  <a:srgbClr val="A18416"/>
                </a:solidFill>
                <a:latin typeface="Verdana"/>
                <a:ea typeface="Verdana"/>
                <a:cs typeface="Verdana"/>
                <a:sym typeface="Verdana"/>
              </a:rPr>
              <a:t> </a:t>
            </a:r>
            <a:r>
              <a:rPr lang="en-US" sz="1600">
                <a:solidFill>
                  <a:srgbClr val="000000"/>
                </a:solidFill>
                <a:latin typeface="Verdana"/>
                <a:ea typeface="Verdana"/>
                <a:cs typeface="Verdana"/>
                <a:sym typeface="Verdana"/>
              </a:rPr>
              <a:t>for a comic book version!</a:t>
            </a:r>
            <a:endParaRPr sz="1600">
              <a:solidFill>
                <a:schemeClr val="dk1"/>
              </a:solidFill>
              <a:latin typeface="Verdana"/>
              <a:ea typeface="Verdana"/>
              <a:cs typeface="Verdana"/>
              <a:sym typeface="Verdana"/>
            </a:endParaRPr>
          </a:p>
        </p:txBody>
      </p:sp>
      <p:pic>
        <p:nvPicPr>
          <p:cNvPr descr="https://upload.wikimedia.org/wikipedia/commons/a/aa/Killer_T_cells_surround_a_cancer_cell.png" id="292" name="Google Shape;292;p19"/>
          <p:cNvPicPr preferRelativeResize="0"/>
          <p:nvPr/>
        </p:nvPicPr>
        <p:blipFill rotWithShape="1">
          <a:blip r:embed="rId4">
            <a:alphaModFix/>
          </a:blip>
          <a:srcRect b="0" l="0" r="0" t="0"/>
          <a:stretch/>
        </p:blipFill>
        <p:spPr>
          <a:xfrm>
            <a:off x="7652084" y="2698311"/>
            <a:ext cx="4353678" cy="2900438"/>
          </a:xfrm>
          <a:prstGeom prst="rect">
            <a:avLst/>
          </a:prstGeom>
          <a:noFill/>
          <a:ln>
            <a:noFill/>
          </a:ln>
        </p:spPr>
      </p:pic>
      <p:sp>
        <p:nvSpPr>
          <p:cNvPr id="293" name="Google Shape;293;p19"/>
          <p:cNvSpPr/>
          <p:nvPr/>
        </p:nvSpPr>
        <p:spPr>
          <a:xfrm>
            <a:off x="7587565" y="5598749"/>
            <a:ext cx="4418197" cy="245901"/>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lang="en-US" sz="1000">
                <a:solidFill>
                  <a:srgbClr val="222222"/>
                </a:solidFill>
                <a:latin typeface="Times New Roman"/>
                <a:ea typeface="Times New Roman"/>
                <a:cs typeface="Times New Roman"/>
                <a:sym typeface="Times New Roman"/>
              </a:rPr>
              <a:t>Image of a group of T-cells surrounding a cancer cell. Source: NIH Image Gallery</a:t>
            </a:r>
            <a:endParaRPr sz="1000">
              <a:solidFill>
                <a:schemeClr val="dk1"/>
              </a:solidFill>
              <a:latin typeface="Times New Roman"/>
              <a:ea typeface="Times New Roman"/>
              <a:cs typeface="Times New Roman"/>
              <a:sym typeface="Times New Roman"/>
            </a:endParaRPr>
          </a:p>
        </p:txBody>
      </p:sp>
      <p:sp>
        <p:nvSpPr>
          <p:cNvPr id="294" name="Google Shape;294;p19"/>
          <p:cNvSpPr/>
          <p:nvPr/>
        </p:nvSpPr>
        <p:spPr>
          <a:xfrm>
            <a:off x="2109537" y="5352527"/>
            <a:ext cx="458177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But how do the lymphocytes even know that there is an invader that they need to fight? Let’s find out!</a:t>
            </a:r>
            <a:endParaRPr/>
          </a:p>
        </p:txBody>
      </p:sp>
      <p:graphicFrame>
        <p:nvGraphicFramePr>
          <p:cNvPr id="295" name="Google Shape;295;p19"/>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9">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2"/>
          <p:cNvSpPr txBox="1"/>
          <p:nvPr>
            <p:ph type="title"/>
          </p:nvPr>
        </p:nvSpPr>
        <p:spPr>
          <a:xfrm>
            <a:off x="1143001" y="304513"/>
            <a:ext cx="9905998" cy="147857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Options for navigation Table</a:t>
            </a:r>
            <a:endParaRPr/>
          </a:p>
        </p:txBody>
      </p:sp>
      <p:sp>
        <p:nvSpPr>
          <p:cNvPr id="91" name="Google Shape;91;p2"/>
          <p:cNvSpPr/>
          <p:nvPr/>
        </p:nvSpPr>
        <p:spPr>
          <a:xfrm>
            <a:off x="1062361" y="2225336"/>
            <a:ext cx="1305018" cy="28926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 name="Google Shape;92;p2"/>
          <p:cNvSpPr/>
          <p:nvPr/>
        </p:nvSpPr>
        <p:spPr>
          <a:xfrm>
            <a:off x="1214761" y="2377736"/>
            <a:ext cx="1305018" cy="28926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2"/>
          <p:cNvSpPr/>
          <p:nvPr/>
        </p:nvSpPr>
        <p:spPr>
          <a:xfrm>
            <a:off x="1367161" y="2530136"/>
            <a:ext cx="1305018" cy="28926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aphicFrame>
        <p:nvGraphicFramePr>
          <p:cNvPr id="94" name="Google Shape;94;p2"/>
          <p:cNvGraphicFramePr/>
          <p:nvPr/>
        </p:nvGraphicFramePr>
        <p:xfrm>
          <a:off x="3978214" y="1362249"/>
          <a:ext cx="3000000" cy="3000000"/>
        </p:xfrm>
        <a:graphic>
          <a:graphicData uri="http://schemas.openxmlformats.org/drawingml/2006/table">
            <a:tbl>
              <a:tblPr bandRow="1" firstRow="1">
                <a:noFill/>
                <a:tableStyleId>{4661B8B4-D321-4E20-A078-1FAA391C8086}</a:tableStyleId>
              </a:tblPr>
              <a:tblGrid>
                <a:gridCol w="4460925"/>
              </a:tblGrid>
              <a:tr h="841375">
                <a:tc>
                  <a:txBody>
                    <a:bodyPr/>
                    <a:lstStyle/>
                    <a:p>
                      <a:pPr indent="0" lvl="0" marL="0" marR="0" rtl="0" algn="ctr">
                        <a:spcBef>
                          <a:spcPts val="0"/>
                        </a:spcBef>
                        <a:spcAft>
                          <a:spcPts val="0"/>
                        </a:spcAft>
                        <a:buNone/>
                      </a:pPr>
                      <a:r>
                        <a:rPr lang="en-US" sz="24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chemeClr val="lt2"/>
                          </a:solidFill>
                          <a:hlinkClick action="ppaction://hlinksldjump" r:id="rId9">
                            <a:extLst>
                              <a:ext uri="{A12FA001-AC4F-418D-AE19-62706E023703}">
                                <ahyp:hlinkClr val="tx"/>
                              </a:ext>
                            </a:extLst>
                          </a:hlinkClick>
                        </a:rPr>
                        <a:t>Common Hazards</a:t>
                      </a:r>
                      <a:endParaRPr sz="1800" u="none" cap="none" strike="noStrike">
                        <a:solidFill>
                          <a:schemeClr val="lt2"/>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0"/>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301" name="Google Shape;301;p20"/>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302" name="Google Shape;302;p20"/>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White Blood Cells: Lymphocytes</a:t>
            </a:r>
            <a:endParaRPr sz="3800">
              <a:solidFill>
                <a:schemeClr val="dk1"/>
              </a:solidFill>
              <a:latin typeface="Calibri"/>
              <a:ea typeface="Calibri"/>
              <a:cs typeface="Calibri"/>
              <a:sym typeface="Calibri"/>
            </a:endParaRPr>
          </a:p>
        </p:txBody>
      </p:sp>
      <p:sp>
        <p:nvSpPr>
          <p:cNvPr id="303" name="Google Shape;303;p20"/>
          <p:cNvSpPr/>
          <p:nvPr/>
        </p:nvSpPr>
        <p:spPr>
          <a:xfrm>
            <a:off x="2438400" y="1599670"/>
            <a:ext cx="7315199" cy="2440283"/>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rgbClr val="000000"/>
                </a:solidFill>
                <a:latin typeface="Verdana"/>
                <a:ea typeface="Verdana"/>
                <a:cs typeface="Verdana"/>
                <a:sym typeface="Verdana"/>
              </a:rPr>
              <a:t>B-type lymphocytes make circulating antibodies. The B-type is made in bone marrow and matures in the lymph nodes. When a B-cell is activated by binding to an antigen or by signals from other immune cells, it becomes activated and proliferates (multiplies) and differentiates (specializes). B-cells can turn into memory B-cells which stay in the body long-term and recognize and quickly respond to repeat infections. They can also turn into plasma cells which secrete proteins called antibodies that travel through blood and tissue and bind to and inactivate antigens.</a:t>
            </a:r>
            <a:endParaRPr sz="1600">
              <a:solidFill>
                <a:schemeClr val="dk1"/>
              </a:solidFill>
              <a:latin typeface="Verdana"/>
              <a:ea typeface="Verdana"/>
              <a:cs typeface="Verdana"/>
              <a:sym typeface="Verdana"/>
            </a:endParaRPr>
          </a:p>
        </p:txBody>
      </p:sp>
      <p:pic>
        <p:nvPicPr>
          <p:cNvPr descr="B-Cell maturation" id="304" name="Google Shape;304;p20"/>
          <p:cNvPicPr preferRelativeResize="0"/>
          <p:nvPr/>
        </p:nvPicPr>
        <p:blipFill rotWithShape="1">
          <a:blip r:embed="rId3">
            <a:alphaModFix/>
          </a:blip>
          <a:srcRect b="0" l="0" r="0" t="0"/>
          <a:stretch/>
        </p:blipFill>
        <p:spPr>
          <a:xfrm>
            <a:off x="2911484" y="4114829"/>
            <a:ext cx="6369030" cy="2170188"/>
          </a:xfrm>
          <a:prstGeom prst="rect">
            <a:avLst/>
          </a:prstGeom>
          <a:noFill/>
          <a:ln>
            <a:noFill/>
          </a:ln>
        </p:spPr>
      </p:pic>
      <p:sp>
        <p:nvSpPr>
          <p:cNvPr id="305" name="Google Shape;305;p20"/>
          <p:cNvSpPr/>
          <p:nvPr/>
        </p:nvSpPr>
        <p:spPr>
          <a:xfrm>
            <a:off x="3148284" y="6285017"/>
            <a:ext cx="6369030" cy="51315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000">
                <a:solidFill>
                  <a:schemeClr val="dk1"/>
                </a:solidFill>
                <a:latin typeface="Times New Roman"/>
                <a:ea typeface="Times New Roman"/>
                <a:cs typeface="Times New Roman"/>
                <a:sym typeface="Times New Roman"/>
              </a:rPr>
              <a:t>Diagram of B-cell activation and differentiation into a plasma cell. </a:t>
            </a:r>
            <a:endParaRPr/>
          </a:p>
          <a:p>
            <a:pPr indent="0" lvl="0" marL="0" marR="0" rtl="0" algn="l">
              <a:lnSpc>
                <a:spcPct val="107000"/>
              </a:lnSpc>
              <a:spcBef>
                <a:spcPts val="800"/>
              </a:spcBef>
              <a:spcAft>
                <a:spcPts val="0"/>
              </a:spcAft>
              <a:buNone/>
            </a:pPr>
            <a:r>
              <a:rPr lang="en-US" sz="1000">
                <a:solidFill>
                  <a:schemeClr val="dk1"/>
                </a:solidFill>
                <a:latin typeface="Times New Roman"/>
                <a:ea typeface="Times New Roman"/>
                <a:cs typeface="Times New Roman"/>
                <a:sym typeface="Times New Roman"/>
              </a:rPr>
              <a:t>Source: © Arizona Board of Regents / ASU Ask A Biologist.</a:t>
            </a:r>
            <a:endParaRPr sz="1000">
              <a:solidFill>
                <a:schemeClr val="dk1"/>
              </a:solidFill>
              <a:latin typeface="Times New Roman"/>
              <a:ea typeface="Times New Roman"/>
              <a:cs typeface="Times New Roman"/>
              <a:sym typeface="Times New Roman"/>
            </a:endParaRPr>
          </a:p>
        </p:txBody>
      </p:sp>
      <p:graphicFrame>
        <p:nvGraphicFramePr>
          <p:cNvPr id="306" name="Google Shape;306;p20"/>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1"/>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312" name="Google Shape;312;p21"/>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313" name="Google Shape;313;p21"/>
          <p:cNvSpPr txBox="1"/>
          <p:nvPr/>
        </p:nvSpPr>
        <p:spPr>
          <a:xfrm>
            <a:off x="1719956" y="674476"/>
            <a:ext cx="9982759"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What is an Antibody?</a:t>
            </a:r>
            <a:endParaRPr/>
          </a:p>
        </p:txBody>
      </p:sp>
      <p:sp>
        <p:nvSpPr>
          <p:cNvPr id="314" name="Google Shape;314;p21"/>
          <p:cNvSpPr/>
          <p:nvPr/>
        </p:nvSpPr>
        <p:spPr>
          <a:xfrm>
            <a:off x="2109537" y="1320807"/>
            <a:ext cx="797292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An </a:t>
            </a:r>
            <a:r>
              <a:rPr lang="en-US" sz="1600" u="sng">
                <a:solidFill>
                  <a:srgbClr val="A18416"/>
                </a:solidFill>
                <a:latin typeface="Verdana"/>
                <a:ea typeface="Verdana"/>
                <a:cs typeface="Verdana"/>
                <a:sym typeface="Verdana"/>
                <a:hlinkClick action="ppaction://hlinksldjump" r:id="rId3">
                  <a:extLst>
                    <a:ext uri="{A12FA001-AC4F-418D-AE19-62706E023703}">
                      <ahyp:hlinkClr val="tx"/>
                    </a:ext>
                  </a:extLst>
                </a:hlinkClick>
              </a:rPr>
              <a:t>antibody</a:t>
            </a:r>
            <a:r>
              <a:rPr lang="en-US" sz="1600">
                <a:solidFill>
                  <a:schemeClr val="dk1"/>
                </a:solidFill>
                <a:latin typeface="Verdana"/>
                <a:ea typeface="Verdana"/>
                <a:cs typeface="Verdana"/>
                <a:sym typeface="Verdana"/>
              </a:rPr>
              <a:t> is a Y-shaped protein. It contains two light chains of amino acids and two heavy chains (there is more about this in the Cells Are Us module).</a:t>
            </a:r>
            <a:endParaRPr/>
          </a:p>
        </p:txBody>
      </p:sp>
      <p:sp>
        <p:nvSpPr>
          <p:cNvPr id="315" name="Google Shape;315;p21"/>
          <p:cNvSpPr/>
          <p:nvPr/>
        </p:nvSpPr>
        <p:spPr>
          <a:xfrm>
            <a:off x="2109536" y="2151804"/>
            <a:ext cx="7972925" cy="191334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chemeClr val="dk1"/>
                </a:solidFill>
                <a:latin typeface="Verdana"/>
                <a:ea typeface="Verdana"/>
                <a:cs typeface="Verdana"/>
                <a:sym typeface="Verdana"/>
              </a:rPr>
              <a:t>In theory, there could be some 10</a:t>
            </a:r>
            <a:r>
              <a:rPr baseline="30000" lang="en-US" sz="1600">
                <a:solidFill>
                  <a:schemeClr val="dk1"/>
                </a:solidFill>
                <a:latin typeface="Verdana"/>
                <a:ea typeface="Verdana"/>
                <a:cs typeface="Verdana"/>
                <a:sym typeface="Verdana"/>
              </a:rPr>
              <a:t>30</a:t>
            </a:r>
            <a:r>
              <a:rPr lang="en-US" sz="1600">
                <a:solidFill>
                  <a:schemeClr val="dk1"/>
                </a:solidFill>
                <a:latin typeface="Verdana"/>
                <a:ea typeface="Verdana"/>
                <a:cs typeface="Verdana"/>
                <a:sym typeface="Verdana"/>
              </a:rPr>
              <a:t> antibodies, one for each of the multitude of potential</a:t>
            </a:r>
            <a:r>
              <a:rPr lang="en-US" sz="1600">
                <a:solidFill>
                  <a:srgbClr val="A18416"/>
                </a:solidFill>
                <a:latin typeface="Verdana"/>
                <a:ea typeface="Verdana"/>
                <a:cs typeface="Verdana"/>
                <a:sym typeface="Verdana"/>
              </a:rPr>
              <a:t> </a:t>
            </a:r>
            <a:r>
              <a:rPr lang="en-US" sz="1600" u="sng">
                <a:solidFill>
                  <a:srgbClr val="A18416"/>
                </a:solidFill>
                <a:latin typeface="Verdana"/>
                <a:ea typeface="Verdana"/>
                <a:cs typeface="Verdana"/>
                <a:sym typeface="Verdana"/>
                <a:hlinkClick action="ppaction://hlinksldjump" r:id="rId4">
                  <a:extLst>
                    <a:ext uri="{A12FA001-AC4F-418D-AE19-62706E023703}">
                      <ahyp:hlinkClr val="tx"/>
                    </a:ext>
                  </a:extLst>
                </a:hlinkClick>
              </a:rPr>
              <a:t>antigens</a:t>
            </a:r>
            <a:r>
              <a:rPr lang="en-US" sz="1600">
                <a:solidFill>
                  <a:schemeClr val="dk1"/>
                </a:solidFill>
                <a:latin typeface="Verdana"/>
                <a:ea typeface="Verdana"/>
                <a:cs typeface="Verdana"/>
                <a:sym typeface="Verdana"/>
              </a:rPr>
              <a:t> that our bodies might be exposed to. But if we only have about 30,000 genes, how could our body make so many antibodies? The answer is that most of every antibody is the same, with only the extremities of the molecule being variable. And, genes on three chromosomes work together in various ways to make an antibody. The "one gene-one protein" idea does not apply to antibodies.</a:t>
            </a:r>
            <a:endParaRPr sz="1600">
              <a:solidFill>
                <a:schemeClr val="dk1"/>
              </a:solidFill>
              <a:latin typeface="Verdana"/>
              <a:ea typeface="Verdana"/>
              <a:cs typeface="Verdana"/>
              <a:sym typeface="Verdana"/>
            </a:endParaRPr>
          </a:p>
        </p:txBody>
      </p:sp>
      <p:pic>
        <p:nvPicPr>
          <p:cNvPr descr="Related image" id="316" name="Google Shape;316;p21"/>
          <p:cNvPicPr preferRelativeResize="0"/>
          <p:nvPr/>
        </p:nvPicPr>
        <p:blipFill rotWithShape="1">
          <a:blip r:embed="rId5">
            <a:alphaModFix/>
          </a:blip>
          <a:srcRect b="0" l="0" r="0" t="0"/>
          <a:stretch/>
        </p:blipFill>
        <p:spPr>
          <a:xfrm>
            <a:off x="3771646" y="4081464"/>
            <a:ext cx="4786817" cy="2739192"/>
          </a:xfrm>
          <a:prstGeom prst="rect">
            <a:avLst/>
          </a:prstGeom>
          <a:noFill/>
          <a:ln>
            <a:noFill/>
          </a:ln>
        </p:spPr>
      </p:pic>
      <p:graphicFrame>
        <p:nvGraphicFramePr>
          <p:cNvPr id="317" name="Google Shape;317;p21"/>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10">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6">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2"/>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323" name="Google Shape;323;p22"/>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324" name="Google Shape;324;p22"/>
          <p:cNvSpPr txBox="1"/>
          <p:nvPr/>
        </p:nvSpPr>
        <p:spPr>
          <a:xfrm>
            <a:off x="1719956" y="674476"/>
            <a:ext cx="9982759"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What is an Antibody? Cont’d</a:t>
            </a:r>
            <a:endParaRPr/>
          </a:p>
        </p:txBody>
      </p:sp>
      <p:pic>
        <p:nvPicPr>
          <p:cNvPr id="325" name="Google Shape;325;p22"/>
          <p:cNvPicPr preferRelativeResize="0"/>
          <p:nvPr/>
        </p:nvPicPr>
        <p:blipFill rotWithShape="1">
          <a:blip r:embed="rId3">
            <a:alphaModFix/>
          </a:blip>
          <a:srcRect b="32379" l="27066" r="21217" t="0"/>
          <a:stretch/>
        </p:blipFill>
        <p:spPr>
          <a:xfrm>
            <a:off x="6822569" y="2029324"/>
            <a:ext cx="4880147" cy="3368135"/>
          </a:xfrm>
          <a:prstGeom prst="rect">
            <a:avLst/>
          </a:prstGeom>
          <a:noFill/>
          <a:ln>
            <a:noFill/>
          </a:ln>
        </p:spPr>
      </p:pic>
      <p:sp>
        <p:nvSpPr>
          <p:cNvPr id="326" name="Google Shape;326;p22"/>
          <p:cNvSpPr/>
          <p:nvPr/>
        </p:nvSpPr>
        <p:spPr>
          <a:xfrm>
            <a:off x="2109536" y="2000695"/>
            <a:ext cx="4451685"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Circulating antibodies are actually manufactured and released by a so-called "B-cell" white blood cell. These cells are made in the bone marrow and migrate out into blood and lymph (a </a:t>
            </a:r>
            <a:r>
              <a:rPr lang="en-US" sz="1600" u="sng">
                <a:solidFill>
                  <a:srgbClr val="A18416"/>
                </a:solidFill>
                <a:latin typeface="Verdana"/>
                <a:ea typeface="Verdana"/>
                <a:cs typeface="Verdana"/>
                <a:sym typeface="Verdana"/>
                <a:hlinkClick action="ppaction://hlinksldjump" r:id="rId4">
                  <a:extLst>
                    <a:ext uri="{A12FA001-AC4F-418D-AE19-62706E023703}">
                      <ahyp:hlinkClr val="tx"/>
                    </a:ext>
                  </a:extLst>
                </a:hlinkClick>
              </a:rPr>
              <a:t>filtrate</a:t>
            </a:r>
            <a:r>
              <a:rPr lang="en-US" sz="1600">
                <a:solidFill>
                  <a:schemeClr val="dk1"/>
                </a:solidFill>
                <a:latin typeface="Verdana"/>
                <a:ea typeface="Verdana"/>
                <a:cs typeface="Verdana"/>
                <a:sym typeface="Verdana"/>
              </a:rPr>
              <a:t> of blood that has its own circulatory system, moving through lymph nodes). The antibodies released by B-cells find circulating proteins from bacteria, fungi, or viruses and inactivate them.</a:t>
            </a:r>
            <a:endParaRPr/>
          </a:p>
        </p:txBody>
      </p:sp>
      <p:sp>
        <p:nvSpPr>
          <p:cNvPr id="327" name="Google Shape;327;p22"/>
          <p:cNvSpPr/>
          <p:nvPr/>
        </p:nvSpPr>
        <p:spPr>
          <a:xfrm>
            <a:off x="2109536" y="4801462"/>
            <a:ext cx="4451684" cy="595997"/>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chemeClr val="dk1"/>
                </a:solidFill>
                <a:latin typeface="Verdana"/>
                <a:ea typeface="Verdana"/>
                <a:cs typeface="Verdana"/>
                <a:sym typeface="Verdana"/>
              </a:rPr>
              <a:t>Once antibodies are triggered, it is time for the </a:t>
            </a:r>
            <a:r>
              <a:rPr b="1" lang="en-US" sz="1600">
                <a:solidFill>
                  <a:schemeClr val="dk1"/>
                </a:solidFill>
                <a:latin typeface="Verdana"/>
                <a:ea typeface="Verdana"/>
                <a:cs typeface="Verdana"/>
                <a:sym typeface="Verdana"/>
              </a:rPr>
              <a:t>white blood cells</a:t>
            </a:r>
            <a:r>
              <a:rPr lang="en-US" sz="1600">
                <a:solidFill>
                  <a:schemeClr val="dk1"/>
                </a:solidFill>
                <a:latin typeface="Verdana"/>
                <a:ea typeface="Verdana"/>
                <a:cs typeface="Verdana"/>
                <a:sym typeface="Verdana"/>
              </a:rPr>
              <a:t> to move in.</a:t>
            </a:r>
            <a:endParaRPr sz="1600">
              <a:solidFill>
                <a:schemeClr val="dk1"/>
              </a:solidFill>
              <a:latin typeface="Verdana"/>
              <a:ea typeface="Verdana"/>
              <a:cs typeface="Verdana"/>
              <a:sym typeface="Verdana"/>
            </a:endParaRPr>
          </a:p>
        </p:txBody>
      </p:sp>
      <p:graphicFrame>
        <p:nvGraphicFramePr>
          <p:cNvPr id="328" name="Google Shape;328;p22"/>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9">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3"/>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334" name="Google Shape;334;p23"/>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335" name="Google Shape;335;p23"/>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Invaders!</a:t>
            </a:r>
            <a:endParaRPr sz="3800">
              <a:solidFill>
                <a:schemeClr val="dk1"/>
              </a:solidFill>
              <a:latin typeface="Calibri"/>
              <a:ea typeface="Calibri"/>
              <a:cs typeface="Calibri"/>
              <a:sym typeface="Calibri"/>
            </a:endParaRPr>
          </a:p>
        </p:txBody>
      </p:sp>
      <p:sp>
        <p:nvSpPr>
          <p:cNvPr id="336" name="Google Shape;336;p23"/>
          <p:cNvSpPr/>
          <p:nvPr/>
        </p:nvSpPr>
        <p:spPr>
          <a:xfrm>
            <a:off x="2446420" y="1259251"/>
            <a:ext cx="730717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When there is an invader in the body, like the bacteria on the splinter, the first challenge for the </a:t>
            </a:r>
            <a:r>
              <a:rPr b="1" lang="en-US" sz="1600">
                <a:solidFill>
                  <a:schemeClr val="dk1"/>
                </a:solidFill>
                <a:latin typeface="Verdana"/>
                <a:ea typeface="Verdana"/>
                <a:cs typeface="Verdana"/>
                <a:sym typeface="Verdana"/>
              </a:rPr>
              <a:t>immune system</a:t>
            </a:r>
            <a:r>
              <a:rPr lang="en-US" sz="1600">
                <a:solidFill>
                  <a:schemeClr val="dk1"/>
                </a:solidFill>
                <a:latin typeface="Verdana"/>
                <a:ea typeface="Verdana"/>
                <a:cs typeface="Verdana"/>
                <a:sym typeface="Verdana"/>
              </a:rPr>
              <a:t> is to know that the skin's first line of defense has been penetrated so the white blood cells can be sent to the location. So how does the immune system know that an invasion has occurred and that invaders have penetrated the skin? </a:t>
            </a:r>
            <a:endParaRPr/>
          </a:p>
        </p:txBody>
      </p:sp>
      <p:pic>
        <p:nvPicPr>
          <p:cNvPr descr="https://microbiologyonline.org/file/large/d3064d861a8dcceba2758ba6619a43da.jpeg" id="337" name="Google Shape;337;p23"/>
          <p:cNvPicPr preferRelativeResize="0"/>
          <p:nvPr/>
        </p:nvPicPr>
        <p:blipFill rotWithShape="1">
          <a:blip r:embed="rId3">
            <a:alphaModFix/>
          </a:blip>
          <a:srcRect b="0" l="0" r="0" t="0"/>
          <a:stretch/>
        </p:blipFill>
        <p:spPr>
          <a:xfrm>
            <a:off x="3471110" y="2828911"/>
            <a:ext cx="5249779" cy="3372234"/>
          </a:xfrm>
          <a:prstGeom prst="rect">
            <a:avLst/>
          </a:prstGeom>
          <a:noFill/>
          <a:ln>
            <a:noFill/>
          </a:ln>
        </p:spPr>
      </p:pic>
      <p:sp>
        <p:nvSpPr>
          <p:cNvPr id="338" name="Google Shape;338;p23"/>
          <p:cNvSpPr/>
          <p:nvPr/>
        </p:nvSpPr>
        <p:spPr>
          <a:xfrm>
            <a:off x="3471110" y="6285017"/>
            <a:ext cx="5249779" cy="413511"/>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000">
                <a:solidFill>
                  <a:schemeClr val="dk1"/>
                </a:solidFill>
                <a:latin typeface="Times New Roman"/>
                <a:ea typeface="Times New Roman"/>
                <a:cs typeface="Times New Roman"/>
                <a:sym typeface="Times New Roman"/>
              </a:rPr>
              <a:t>Computer Artwork of bacteria (blue and green) on human skin. How does the body know if bacteria make it past the barrier of the skin? Photo courtesy of </a:t>
            </a:r>
            <a:r>
              <a:rPr lang="en-US" sz="1000" u="sng">
                <a:solidFill>
                  <a:srgbClr val="A18416"/>
                </a:solidFill>
                <a:latin typeface="Times New Roman"/>
                <a:ea typeface="Times New Roman"/>
                <a:cs typeface="Times New Roman"/>
                <a:sym typeface="Times New Roman"/>
                <a:hlinkClick r:id="rId4">
                  <a:extLst>
                    <a:ext uri="{A12FA001-AC4F-418D-AE19-62706E023703}">
                      <ahyp:hlinkClr val="tx"/>
                    </a:ext>
                  </a:extLst>
                </a:hlinkClick>
              </a:rPr>
              <a:t>https://microbiologyonline.org/</a:t>
            </a:r>
            <a:endParaRPr sz="1000">
              <a:solidFill>
                <a:srgbClr val="A18416"/>
              </a:solidFill>
              <a:latin typeface="Times New Roman"/>
              <a:ea typeface="Times New Roman"/>
              <a:cs typeface="Times New Roman"/>
              <a:sym typeface="Times New Roman"/>
            </a:endParaRPr>
          </a:p>
        </p:txBody>
      </p:sp>
      <p:graphicFrame>
        <p:nvGraphicFramePr>
          <p:cNvPr id="339" name="Google Shape;339;p23"/>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9">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4"/>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345" name="Google Shape;345;p24"/>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346" name="Google Shape;346;p24"/>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Invaders! Cont’d</a:t>
            </a:r>
            <a:endParaRPr sz="3800">
              <a:solidFill>
                <a:schemeClr val="dk1"/>
              </a:solidFill>
              <a:latin typeface="Calibri"/>
              <a:ea typeface="Calibri"/>
              <a:cs typeface="Calibri"/>
              <a:sym typeface="Calibri"/>
            </a:endParaRPr>
          </a:p>
        </p:txBody>
      </p:sp>
      <p:sp>
        <p:nvSpPr>
          <p:cNvPr id="347" name="Google Shape;347;p24"/>
          <p:cNvSpPr/>
          <p:nvPr/>
        </p:nvSpPr>
        <p:spPr>
          <a:xfrm>
            <a:off x="2089485" y="1259251"/>
            <a:ext cx="5386136"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The answer is that certain cells of the immune system recognize that molecules on the surface of the bacteria and other foreign bodies are not native to the body. These substances that cause an immune response are called </a:t>
            </a:r>
            <a:r>
              <a:rPr b="1" lang="en-US" sz="1600">
                <a:solidFill>
                  <a:schemeClr val="dk1"/>
                </a:solidFill>
                <a:latin typeface="Verdana"/>
                <a:ea typeface="Verdana"/>
                <a:cs typeface="Verdana"/>
                <a:sym typeface="Verdana"/>
              </a:rPr>
              <a:t>antigens</a:t>
            </a:r>
            <a:r>
              <a:rPr lang="en-US" sz="1600">
                <a:solidFill>
                  <a:schemeClr val="dk1"/>
                </a:solidFill>
                <a:latin typeface="Verdana"/>
                <a:ea typeface="Verdana"/>
                <a:cs typeface="Verdana"/>
                <a:sym typeface="Verdana"/>
              </a:rPr>
              <a:t>. Cells of your body have </a:t>
            </a:r>
            <a:r>
              <a:rPr lang="en-US" sz="1600" u="sng">
                <a:solidFill>
                  <a:srgbClr val="A18416"/>
                </a:solidFill>
                <a:latin typeface="Verdana"/>
                <a:ea typeface="Verdana"/>
                <a:cs typeface="Verdana"/>
                <a:sym typeface="Verdana"/>
                <a:hlinkClick action="ppaction://hlinksldjump" r:id="rId3">
                  <a:extLst>
                    <a:ext uri="{A12FA001-AC4F-418D-AE19-62706E023703}">
                      <ahyp:hlinkClr val="tx"/>
                    </a:ext>
                  </a:extLst>
                </a:hlinkClick>
              </a:rPr>
              <a:t>proteins</a:t>
            </a:r>
            <a:r>
              <a:rPr lang="en-US" sz="1600">
                <a:solidFill>
                  <a:schemeClr val="dk1"/>
                </a:solidFill>
                <a:latin typeface="Verdana"/>
                <a:ea typeface="Verdana"/>
                <a:cs typeface="Verdana"/>
                <a:sym typeface="Verdana"/>
              </a:rPr>
              <a:t>, as well as </a:t>
            </a:r>
            <a:r>
              <a:rPr lang="en-US" sz="1600" u="sng">
                <a:solidFill>
                  <a:srgbClr val="A18416"/>
                </a:solidFill>
                <a:latin typeface="Verdana"/>
                <a:ea typeface="Verdana"/>
                <a:cs typeface="Verdana"/>
                <a:sym typeface="Verdana"/>
                <a:hlinkClick action="ppaction://hlinksldjump" r:id="rId4">
                  <a:extLst>
                    <a:ext uri="{A12FA001-AC4F-418D-AE19-62706E023703}">
                      <ahyp:hlinkClr val="tx"/>
                    </a:ext>
                  </a:extLst>
                </a:hlinkClick>
              </a:rPr>
              <a:t>carbohydrates</a:t>
            </a:r>
            <a:r>
              <a:rPr lang="en-US" sz="1600">
                <a:solidFill>
                  <a:schemeClr val="dk1"/>
                </a:solidFill>
                <a:latin typeface="Verdana"/>
                <a:ea typeface="Verdana"/>
                <a:cs typeface="Verdana"/>
                <a:sym typeface="Verdana"/>
              </a:rPr>
              <a:t> and </a:t>
            </a:r>
            <a:r>
              <a:rPr lang="en-US" sz="1600" u="sng">
                <a:solidFill>
                  <a:srgbClr val="A18416"/>
                </a:solidFill>
                <a:latin typeface="Verdana"/>
                <a:ea typeface="Verdana"/>
                <a:cs typeface="Verdana"/>
                <a:sym typeface="Verdana"/>
                <a:hlinkClick action="ppaction://hlinksldjump" r:id="rId5">
                  <a:extLst>
                    <a:ext uri="{A12FA001-AC4F-418D-AE19-62706E023703}">
                      <ahyp:hlinkClr val="tx"/>
                    </a:ext>
                  </a:extLst>
                </a:hlinkClick>
              </a:rPr>
              <a:t>lipids</a:t>
            </a:r>
            <a:r>
              <a:rPr lang="en-US" sz="1600">
                <a:solidFill>
                  <a:schemeClr val="dk1"/>
                </a:solidFill>
                <a:latin typeface="Verdana"/>
                <a:ea typeface="Verdana"/>
                <a:cs typeface="Verdana"/>
                <a:sym typeface="Verdana"/>
              </a:rPr>
              <a:t> (fats), on their surface that the immune system recognizes and leaves alone. But substances that are not recognized stimulate the immune system to make antibodies, which are proteins that attach to the foreign bodies and make them inactive. Many antibodies circulate in the blood, while others are anchored in cells. The free-circulating antibodies can be transferred from one individual to another by blood transfusions or from mother to newborn via the milk for the first day or two after birth. The antibodies attached to cells can only be transferred by transferring the entire cell, which is makes them less transferable since the recipient's own immune system would attack the "foreign" cells. </a:t>
            </a:r>
            <a:endParaRPr sz="1600">
              <a:solidFill>
                <a:schemeClr val="dk1"/>
              </a:solidFill>
              <a:latin typeface="Verdana"/>
              <a:ea typeface="Verdana"/>
              <a:cs typeface="Verdana"/>
              <a:sym typeface="Verdana"/>
            </a:endParaRPr>
          </a:p>
        </p:txBody>
      </p:sp>
      <p:pic>
        <p:nvPicPr>
          <p:cNvPr descr="https://cdn.britannica.com/s:1500x700,q:85/94/20894-004-FE30F7F9/region-antibody-molecule-antigen-determinants-surface-antigens.jpg" id="348" name="Google Shape;348;p24"/>
          <p:cNvPicPr preferRelativeResize="0"/>
          <p:nvPr/>
        </p:nvPicPr>
        <p:blipFill rotWithShape="1">
          <a:blip r:embed="rId6">
            <a:alphaModFix/>
          </a:blip>
          <a:srcRect b="0" l="0" r="0" t="0"/>
          <a:stretch/>
        </p:blipFill>
        <p:spPr>
          <a:xfrm>
            <a:off x="7724274" y="2249876"/>
            <a:ext cx="4009022" cy="2358248"/>
          </a:xfrm>
          <a:prstGeom prst="rect">
            <a:avLst/>
          </a:prstGeom>
          <a:noFill/>
          <a:ln>
            <a:noFill/>
          </a:ln>
        </p:spPr>
      </p:pic>
      <p:sp>
        <p:nvSpPr>
          <p:cNvPr id="349" name="Google Shape;349;p24"/>
          <p:cNvSpPr txBox="1"/>
          <p:nvPr/>
        </p:nvSpPr>
        <p:spPr>
          <a:xfrm>
            <a:off x="7724274" y="4608124"/>
            <a:ext cx="4009022"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chemeClr val="dk1"/>
                </a:solidFill>
                <a:latin typeface="Times New Roman"/>
                <a:ea typeface="Times New Roman"/>
                <a:cs typeface="Times New Roman"/>
                <a:sym typeface="Times New Roman"/>
              </a:rPr>
              <a:t>Image from </a:t>
            </a:r>
            <a:r>
              <a:rPr lang="en-US" sz="1000" u="sng">
                <a:solidFill>
                  <a:srgbClr val="A18416"/>
                </a:solidFill>
                <a:latin typeface="Times New Roman"/>
                <a:ea typeface="Times New Roman"/>
                <a:cs typeface="Times New Roman"/>
                <a:sym typeface="Times New Roman"/>
                <a:hlinkClick r:id="rId7">
                  <a:extLst>
                    <a:ext uri="{A12FA001-AC4F-418D-AE19-62706E023703}">
                      <ahyp:hlinkClr val="tx"/>
                    </a:ext>
                  </a:extLst>
                </a:hlinkClick>
              </a:rPr>
              <a:t>Encyclopedia Britannica </a:t>
            </a:r>
            <a:endParaRPr sz="1000">
              <a:solidFill>
                <a:srgbClr val="A18416"/>
              </a:solidFill>
              <a:latin typeface="Times New Roman"/>
              <a:ea typeface="Times New Roman"/>
              <a:cs typeface="Times New Roman"/>
              <a:sym typeface="Times New Roman"/>
            </a:endParaRPr>
          </a:p>
        </p:txBody>
      </p:sp>
      <p:graphicFrame>
        <p:nvGraphicFramePr>
          <p:cNvPr id="350" name="Google Shape;350;p24"/>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12">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6">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7">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8">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5"/>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356" name="Google Shape;356;p25"/>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357" name="Google Shape;357;p25"/>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Fighting the Invaders!</a:t>
            </a:r>
            <a:endParaRPr sz="3800">
              <a:solidFill>
                <a:schemeClr val="dk1"/>
              </a:solidFill>
              <a:latin typeface="Calibri"/>
              <a:ea typeface="Calibri"/>
              <a:cs typeface="Calibri"/>
              <a:sym typeface="Calibri"/>
            </a:endParaRPr>
          </a:p>
        </p:txBody>
      </p:sp>
      <p:sp>
        <p:nvSpPr>
          <p:cNvPr id="358" name="Google Shape;358;p25"/>
          <p:cNvSpPr/>
          <p:nvPr/>
        </p:nvSpPr>
        <p:spPr>
          <a:xfrm>
            <a:off x="2109537" y="1453499"/>
            <a:ext cx="800501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Now that the body knows that there is an invader, the </a:t>
            </a:r>
            <a:r>
              <a:rPr b="1" lang="en-US" sz="1600">
                <a:solidFill>
                  <a:srgbClr val="000000"/>
                </a:solidFill>
                <a:latin typeface="Verdana"/>
                <a:ea typeface="Verdana"/>
                <a:cs typeface="Verdana"/>
                <a:sym typeface="Verdana"/>
              </a:rPr>
              <a:t>immune system</a:t>
            </a:r>
            <a:r>
              <a:rPr lang="en-US" sz="1600">
                <a:solidFill>
                  <a:srgbClr val="000000"/>
                </a:solidFill>
                <a:latin typeface="Verdana"/>
                <a:ea typeface="Verdana"/>
                <a:cs typeface="Verdana"/>
                <a:sym typeface="Verdana"/>
              </a:rPr>
              <a:t> has two approaches to attacking that invader:</a:t>
            </a:r>
            <a:endParaRPr sz="1600">
              <a:solidFill>
                <a:schemeClr val="dk1"/>
              </a:solidFill>
              <a:latin typeface="Verdana"/>
              <a:ea typeface="Verdana"/>
              <a:cs typeface="Verdana"/>
              <a:sym typeface="Verdana"/>
            </a:endParaRPr>
          </a:p>
        </p:txBody>
      </p:sp>
      <p:sp>
        <p:nvSpPr>
          <p:cNvPr id="359" name="Google Shape;359;p25"/>
          <p:cNvSpPr/>
          <p:nvPr/>
        </p:nvSpPr>
        <p:spPr>
          <a:xfrm>
            <a:off x="2109537" y="2038274"/>
            <a:ext cx="398646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C7F6B"/>
                </a:solidFill>
                <a:latin typeface="Verdana"/>
                <a:ea typeface="Verdana"/>
                <a:cs typeface="Verdana"/>
                <a:sym typeface="Verdana"/>
              </a:rPr>
              <a:t>1. Ingestion by certain migrating blood cells, such as macrophages and a type of white cell known as neutrophils.</a:t>
            </a:r>
            <a:endParaRPr sz="1600">
              <a:solidFill>
                <a:srgbClr val="2C7F6B"/>
              </a:solidFill>
              <a:latin typeface="Verdana"/>
              <a:ea typeface="Verdana"/>
              <a:cs typeface="Verdana"/>
              <a:sym typeface="Verdana"/>
            </a:endParaRPr>
          </a:p>
        </p:txBody>
      </p:sp>
      <p:sp>
        <p:nvSpPr>
          <p:cNvPr id="360" name="Google Shape;360;p25"/>
          <p:cNvSpPr/>
          <p:nvPr/>
        </p:nvSpPr>
        <p:spPr>
          <a:xfrm>
            <a:off x="2109537" y="3115492"/>
            <a:ext cx="4018547"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These cells are like an amoeba. They move around the body and actually "eat" germs. Once inside the white cell, enzymes break down and destroy the invader. Cancer cells, which the immune system recognizes as foreign, are also combated in this way. For information on how the body’s immune system can be used to treat cancer, </a:t>
            </a:r>
            <a:r>
              <a:rPr lang="en-US" sz="1600" u="sng">
                <a:solidFill>
                  <a:srgbClr val="A18416"/>
                </a:solidFill>
                <a:latin typeface="Verdana"/>
                <a:ea typeface="Verdana"/>
                <a:cs typeface="Verdana"/>
                <a:sym typeface="Verdana"/>
                <a:hlinkClick r:id="rId3">
                  <a:extLst>
                    <a:ext uri="{A12FA001-AC4F-418D-AE19-62706E023703}">
                      <ahyp:hlinkClr val="tx"/>
                    </a:ext>
                  </a:extLst>
                </a:hlinkClick>
              </a:rPr>
              <a:t>click here</a:t>
            </a:r>
            <a:r>
              <a:rPr lang="en-US" sz="1600">
                <a:solidFill>
                  <a:srgbClr val="000000"/>
                </a:solidFill>
                <a:latin typeface="Verdana"/>
                <a:ea typeface="Verdana"/>
                <a:cs typeface="Verdana"/>
                <a:sym typeface="Verdana"/>
              </a:rPr>
              <a:t>.</a:t>
            </a:r>
            <a:endParaRPr sz="1600">
              <a:solidFill>
                <a:schemeClr val="dk1"/>
              </a:solidFill>
              <a:latin typeface="Verdana"/>
              <a:ea typeface="Verdana"/>
              <a:cs typeface="Verdana"/>
              <a:sym typeface="Verdana"/>
            </a:endParaRPr>
          </a:p>
        </p:txBody>
      </p:sp>
      <p:pic>
        <p:nvPicPr>
          <p:cNvPr descr="https://www.cancer.gov/images/cdr/live/CDR503952-750.jpg" id="361" name="Google Shape;361;p25"/>
          <p:cNvPicPr preferRelativeResize="0"/>
          <p:nvPr/>
        </p:nvPicPr>
        <p:blipFill rotWithShape="1">
          <a:blip r:embed="rId4">
            <a:alphaModFix/>
          </a:blip>
          <a:srcRect b="0" l="0" r="0" t="0"/>
          <a:stretch/>
        </p:blipFill>
        <p:spPr>
          <a:xfrm>
            <a:off x="6344654" y="2576883"/>
            <a:ext cx="4732420" cy="3046988"/>
          </a:xfrm>
          <a:prstGeom prst="rect">
            <a:avLst/>
          </a:prstGeom>
          <a:noFill/>
          <a:ln>
            <a:noFill/>
          </a:ln>
        </p:spPr>
      </p:pic>
      <p:graphicFrame>
        <p:nvGraphicFramePr>
          <p:cNvPr id="362" name="Google Shape;362;p25"/>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9">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363" name="Google Shape;363;p25"/>
          <p:cNvSpPr/>
          <p:nvPr/>
        </p:nvSpPr>
        <p:spPr>
          <a:xfrm>
            <a:off x="6344654" y="5623871"/>
            <a:ext cx="4732419"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chemeClr val="dk1"/>
                </a:solidFill>
                <a:latin typeface="Times New Roman"/>
                <a:ea typeface="Times New Roman"/>
                <a:cs typeface="Times New Roman"/>
                <a:sym typeface="Times New Roman"/>
              </a:rPr>
              <a:t>Source: </a:t>
            </a:r>
            <a:r>
              <a:rPr lang="en-US" sz="1000" u="sng">
                <a:solidFill>
                  <a:srgbClr val="A18416"/>
                </a:solidFill>
                <a:latin typeface="Times New Roman"/>
                <a:ea typeface="Times New Roman"/>
                <a:cs typeface="Times New Roman"/>
                <a:sym typeface="Times New Roman"/>
                <a:hlinkClick r:id="rId16">
                  <a:extLst>
                    <a:ext uri="{A12FA001-AC4F-418D-AE19-62706E023703}">
                      <ahyp:hlinkClr val="tx"/>
                    </a:ext>
                  </a:extLst>
                </a:hlinkClick>
              </a:rPr>
              <a:t>https://www.cancer.gov/images/cdr/live/CDR503952-750.jpg</a:t>
            </a:r>
            <a:r>
              <a:rPr lang="en-US" sz="1000">
                <a:solidFill>
                  <a:srgbClr val="A18416"/>
                </a:solidFill>
                <a:latin typeface="Times New Roman"/>
                <a:ea typeface="Times New Roman"/>
                <a:cs typeface="Times New Roman"/>
                <a:sym typeface="Times New Roman"/>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6"/>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369" name="Google Shape;369;p26"/>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370" name="Google Shape;370;p26"/>
          <p:cNvSpPr txBox="1"/>
          <p:nvPr/>
        </p:nvSpPr>
        <p:spPr>
          <a:xfrm>
            <a:off x="1719957" y="674476"/>
            <a:ext cx="935711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800"/>
              <a:buFont typeface="Calibri"/>
              <a:buNone/>
            </a:pPr>
            <a:r>
              <a:rPr b="1" lang="en-US" sz="3800">
                <a:solidFill>
                  <a:schemeClr val="dk1"/>
                </a:solidFill>
                <a:latin typeface="Calibri"/>
                <a:ea typeface="Calibri"/>
                <a:cs typeface="Calibri"/>
                <a:sym typeface="Calibri"/>
              </a:rPr>
              <a:t>Fighting the Invaders! Cont’d</a:t>
            </a:r>
            <a:endParaRPr sz="3800">
              <a:solidFill>
                <a:schemeClr val="dk1"/>
              </a:solidFill>
              <a:latin typeface="Calibri"/>
              <a:ea typeface="Calibri"/>
              <a:cs typeface="Calibri"/>
              <a:sym typeface="Calibri"/>
            </a:endParaRPr>
          </a:p>
          <a:p>
            <a:pPr indent="0" lvl="0" marL="0" marR="0" rtl="0" algn="l">
              <a:spcBef>
                <a:spcPts val="0"/>
              </a:spcBef>
              <a:spcAft>
                <a:spcPts val="0"/>
              </a:spcAft>
              <a:buClr>
                <a:srgbClr val="262626"/>
              </a:buClr>
              <a:buSzPts val="3800"/>
              <a:buFont typeface="Calibri"/>
              <a:buNone/>
            </a:pPr>
            <a:r>
              <a:t/>
            </a:r>
            <a:endParaRPr sz="3800">
              <a:solidFill>
                <a:schemeClr val="dk1"/>
              </a:solidFill>
              <a:latin typeface="Calibri"/>
              <a:ea typeface="Calibri"/>
              <a:cs typeface="Calibri"/>
              <a:sym typeface="Calibri"/>
            </a:endParaRPr>
          </a:p>
        </p:txBody>
      </p:sp>
      <p:sp>
        <p:nvSpPr>
          <p:cNvPr id="371" name="Google Shape;371;p26"/>
          <p:cNvSpPr/>
          <p:nvPr/>
        </p:nvSpPr>
        <p:spPr>
          <a:xfrm>
            <a:off x="2101516" y="1839351"/>
            <a:ext cx="399448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2. Binding and inactivation by protective molecules, called antibodies.</a:t>
            </a:r>
            <a:endParaRPr sz="1800">
              <a:solidFill>
                <a:srgbClr val="2C7F6B"/>
              </a:solidFill>
              <a:latin typeface="Verdana"/>
              <a:ea typeface="Verdana"/>
              <a:cs typeface="Verdana"/>
              <a:sym typeface="Verdana"/>
            </a:endParaRPr>
          </a:p>
        </p:txBody>
      </p:sp>
      <p:sp>
        <p:nvSpPr>
          <p:cNvPr id="372" name="Google Shape;372;p26"/>
          <p:cNvSpPr/>
          <p:nvPr/>
        </p:nvSpPr>
        <p:spPr>
          <a:xfrm>
            <a:off x="2101516" y="2762681"/>
            <a:ext cx="3994484"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These either circulate in blood and lymph vessels or are attached to membranes of cell surfaces, as described previously. When they bind to foreign molecules, they make it easier for the invaders to be broken down. In the case of viruses, the binding can also stop the division of the virus.</a:t>
            </a:r>
            <a:endParaRPr sz="1600">
              <a:solidFill>
                <a:schemeClr val="dk1"/>
              </a:solidFill>
              <a:latin typeface="Verdana"/>
              <a:ea typeface="Verdana"/>
              <a:cs typeface="Verdana"/>
              <a:sym typeface="Verdana"/>
            </a:endParaRPr>
          </a:p>
        </p:txBody>
      </p:sp>
      <p:pic>
        <p:nvPicPr>
          <p:cNvPr descr="https://www.genome.gov/sites/default/files/tg/en/illustration/antibody.jpg" id="373" name="Google Shape;373;p26"/>
          <p:cNvPicPr preferRelativeResize="0"/>
          <p:nvPr/>
        </p:nvPicPr>
        <p:blipFill rotWithShape="1">
          <a:blip r:embed="rId3">
            <a:alphaModFix/>
          </a:blip>
          <a:srcRect b="0" l="0" r="0" t="0"/>
          <a:stretch/>
        </p:blipFill>
        <p:spPr>
          <a:xfrm>
            <a:off x="6832634" y="1279057"/>
            <a:ext cx="4141470" cy="4051300"/>
          </a:xfrm>
          <a:prstGeom prst="rect">
            <a:avLst/>
          </a:prstGeom>
          <a:noFill/>
          <a:ln>
            <a:noFill/>
          </a:ln>
        </p:spPr>
      </p:pic>
      <p:sp>
        <p:nvSpPr>
          <p:cNvPr id="374" name="Google Shape;374;p26"/>
          <p:cNvSpPr/>
          <p:nvPr/>
        </p:nvSpPr>
        <p:spPr>
          <a:xfrm>
            <a:off x="6832633" y="5383457"/>
            <a:ext cx="4141471"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0A0A0A"/>
                </a:solidFill>
                <a:latin typeface="Times New Roman"/>
                <a:ea typeface="Times New Roman"/>
                <a:cs typeface="Times New Roman"/>
                <a:sym typeface="Times New Roman"/>
              </a:rPr>
              <a:t>An antibody is a protein component of the immune system that circulates in the blood, recognizes foreign substances like bacteria and viruses, and neutralizes them. After exposure to a foreign substance, called an antigen, antibodies continue to circulate in the blood, providing protection against future exposures to that antigen.</a:t>
            </a:r>
            <a:endParaRPr/>
          </a:p>
          <a:p>
            <a:pPr indent="0" lvl="0" marL="0" marR="0" rtl="0" algn="l">
              <a:spcBef>
                <a:spcPts val="0"/>
              </a:spcBef>
              <a:spcAft>
                <a:spcPts val="0"/>
              </a:spcAft>
              <a:buNone/>
            </a:pPr>
            <a:r>
              <a:rPr lang="en-US" sz="1000">
                <a:solidFill>
                  <a:srgbClr val="0A0A0A"/>
                </a:solidFill>
                <a:latin typeface="Times New Roman"/>
                <a:ea typeface="Times New Roman"/>
                <a:cs typeface="Times New Roman"/>
                <a:sym typeface="Times New Roman"/>
              </a:rPr>
              <a:t>Source: </a:t>
            </a:r>
            <a:r>
              <a:rPr lang="en-US" sz="1000" u="sng">
                <a:solidFill>
                  <a:srgbClr val="A18416"/>
                </a:solidFill>
                <a:latin typeface="Calibri"/>
                <a:ea typeface="Calibri"/>
                <a:cs typeface="Calibri"/>
                <a:sym typeface="Calibri"/>
                <a:hlinkClick r:id="rId4">
                  <a:extLst>
                    <a:ext uri="{A12FA001-AC4F-418D-AE19-62706E023703}">
                      <ahyp:hlinkClr val="tx"/>
                    </a:ext>
                  </a:extLst>
                </a:hlinkClick>
              </a:rPr>
              <a:t>https://www.genome.gov/genetics-glossary/Antibody</a:t>
            </a:r>
            <a:endParaRPr sz="1000">
              <a:solidFill>
                <a:srgbClr val="A18416"/>
              </a:solidFill>
              <a:latin typeface="Times New Roman"/>
              <a:ea typeface="Times New Roman"/>
              <a:cs typeface="Times New Roman"/>
              <a:sym typeface="Times New Roman"/>
            </a:endParaRPr>
          </a:p>
        </p:txBody>
      </p:sp>
      <p:graphicFrame>
        <p:nvGraphicFramePr>
          <p:cNvPr id="375" name="Google Shape;375;p26"/>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9">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7"/>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381" name="Google Shape;381;p27"/>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382" name="Google Shape;382;p27"/>
          <p:cNvSpPr txBox="1"/>
          <p:nvPr/>
        </p:nvSpPr>
        <p:spPr>
          <a:xfrm>
            <a:off x="1719956" y="674476"/>
            <a:ext cx="9982759" cy="5687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Calibri"/>
              <a:buNone/>
            </a:pPr>
            <a:r>
              <a:rPr b="1" lang="en-US" sz="3200">
                <a:solidFill>
                  <a:schemeClr val="dk1"/>
                </a:solidFill>
                <a:latin typeface="Calibri"/>
                <a:ea typeface="Calibri"/>
                <a:cs typeface="Calibri"/>
                <a:sym typeface="Calibri"/>
              </a:rPr>
              <a:t>There are Two Types of Immunity</a:t>
            </a:r>
            <a:endParaRPr/>
          </a:p>
        </p:txBody>
      </p:sp>
      <p:sp>
        <p:nvSpPr>
          <p:cNvPr id="383" name="Google Shape;383;p27"/>
          <p:cNvSpPr/>
          <p:nvPr/>
        </p:nvSpPr>
        <p:spPr>
          <a:xfrm>
            <a:off x="1918505" y="1271408"/>
            <a:ext cx="244971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C7F6B"/>
                </a:solidFill>
                <a:latin typeface="Verdana"/>
                <a:ea typeface="Verdana"/>
                <a:cs typeface="Verdana"/>
                <a:sym typeface="Verdana"/>
              </a:rPr>
              <a:t>1. Innate Immunity</a:t>
            </a:r>
            <a:endParaRPr sz="1600">
              <a:solidFill>
                <a:srgbClr val="2C7F6B"/>
              </a:solidFill>
              <a:latin typeface="Verdana"/>
              <a:ea typeface="Verdana"/>
              <a:cs typeface="Verdana"/>
              <a:sym typeface="Verdana"/>
            </a:endParaRPr>
          </a:p>
        </p:txBody>
      </p:sp>
      <p:sp>
        <p:nvSpPr>
          <p:cNvPr id="384" name="Google Shape;384;p27"/>
          <p:cNvSpPr/>
          <p:nvPr/>
        </p:nvSpPr>
        <p:spPr>
          <a:xfrm>
            <a:off x="1918505" y="1640740"/>
            <a:ext cx="4177495" cy="47705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Innate immunity is the immunity that an organism is born with. It is mediated (carried out) by the innate immune system. The innate immune system is made up of certain physical barriers, such as skin and mucous membranes, and fast-acting immune cells, such as neutrophils, macrophages, eosinophils, basophils, monocytes, and natural killer cells. The innate immune system responds quickly and nonspecifically. In other words, it always reacts in the same manner no matter what kind of invader it is fighting off. Consequently, it is not always the most efficient way to get rid of a foreign body. There are differences in immunity among species.</a:t>
            </a:r>
            <a:endParaRPr sz="1600">
              <a:solidFill>
                <a:schemeClr val="dk1"/>
              </a:solidFill>
              <a:latin typeface="Verdana"/>
              <a:ea typeface="Verdana"/>
              <a:cs typeface="Verdana"/>
              <a:sym typeface="Verdana"/>
            </a:endParaRPr>
          </a:p>
        </p:txBody>
      </p:sp>
      <p:pic>
        <p:nvPicPr>
          <p:cNvPr descr="https://cdn.britannica.com/s:1500x700,q:85/33/94933-004-7EE5BA10/cells-antibodies-antigens-B.jpg" id="385" name="Google Shape;385;p27"/>
          <p:cNvPicPr preferRelativeResize="0"/>
          <p:nvPr/>
        </p:nvPicPr>
        <p:blipFill rotWithShape="1">
          <a:blip r:embed="rId3">
            <a:alphaModFix/>
          </a:blip>
          <a:srcRect b="0" l="0" r="0" t="0"/>
          <a:stretch/>
        </p:blipFill>
        <p:spPr>
          <a:xfrm>
            <a:off x="6289970" y="2055964"/>
            <a:ext cx="4769440" cy="3197826"/>
          </a:xfrm>
          <a:prstGeom prst="rect">
            <a:avLst/>
          </a:prstGeom>
          <a:noFill/>
          <a:ln>
            <a:noFill/>
          </a:ln>
        </p:spPr>
      </p:pic>
      <p:graphicFrame>
        <p:nvGraphicFramePr>
          <p:cNvPr id="386" name="Google Shape;386;p27"/>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387" name="Google Shape;387;p27"/>
          <p:cNvSpPr txBox="1"/>
          <p:nvPr/>
        </p:nvSpPr>
        <p:spPr>
          <a:xfrm>
            <a:off x="6289970" y="5253790"/>
            <a:ext cx="476944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chemeClr val="dk1"/>
                </a:solidFill>
                <a:latin typeface="Times New Roman"/>
                <a:ea typeface="Times New Roman"/>
                <a:cs typeface="Times New Roman"/>
                <a:sym typeface="Times New Roman"/>
              </a:rPr>
              <a:t>Image from </a:t>
            </a:r>
            <a:r>
              <a:rPr lang="en-US" sz="1000" u="sng">
                <a:solidFill>
                  <a:srgbClr val="A18416"/>
                </a:solidFill>
                <a:latin typeface="Times New Roman"/>
                <a:ea typeface="Times New Roman"/>
                <a:cs typeface="Times New Roman"/>
                <a:sym typeface="Times New Roman"/>
                <a:hlinkClick r:id="rId15">
                  <a:extLst>
                    <a:ext uri="{A12FA001-AC4F-418D-AE19-62706E023703}">
                      <ahyp:hlinkClr val="tx"/>
                    </a:ext>
                  </a:extLst>
                </a:hlinkClick>
              </a:rPr>
              <a:t>Encyclopedia Britannica </a:t>
            </a:r>
            <a:endParaRPr sz="1000">
              <a:solidFill>
                <a:srgbClr val="A18416"/>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28"/>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393" name="Google Shape;393;p28"/>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394" name="Google Shape;394;p28"/>
          <p:cNvSpPr txBox="1"/>
          <p:nvPr/>
        </p:nvSpPr>
        <p:spPr>
          <a:xfrm>
            <a:off x="1719956" y="674476"/>
            <a:ext cx="9982759" cy="5687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262626"/>
              </a:buClr>
              <a:buSzPts val="3600"/>
              <a:buFont typeface="Calibri"/>
              <a:buNone/>
            </a:pPr>
            <a:r>
              <a:rPr b="1" lang="en-US" sz="3600">
                <a:solidFill>
                  <a:srgbClr val="262626"/>
                </a:solidFill>
                <a:latin typeface="Calibri"/>
                <a:ea typeface="Calibri"/>
                <a:cs typeface="Calibri"/>
                <a:sym typeface="Calibri"/>
              </a:rPr>
              <a:t>There are two types of Immunity</a:t>
            </a:r>
            <a:endParaRPr sz="3200">
              <a:solidFill>
                <a:srgbClr val="262626"/>
              </a:solidFill>
              <a:latin typeface="Calibri"/>
              <a:ea typeface="Calibri"/>
              <a:cs typeface="Calibri"/>
              <a:sym typeface="Calibri"/>
            </a:endParaRPr>
          </a:p>
        </p:txBody>
      </p:sp>
      <p:sp>
        <p:nvSpPr>
          <p:cNvPr id="395" name="Google Shape;395;p28"/>
          <p:cNvSpPr/>
          <p:nvPr/>
        </p:nvSpPr>
        <p:spPr>
          <a:xfrm>
            <a:off x="3284207" y="1480646"/>
            <a:ext cx="56235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2. Acquired/Adaptive Immunity</a:t>
            </a:r>
            <a:endParaRPr sz="1800">
              <a:solidFill>
                <a:srgbClr val="2C7F6B"/>
              </a:solidFill>
              <a:latin typeface="Verdana"/>
              <a:ea typeface="Verdana"/>
              <a:cs typeface="Verdana"/>
              <a:sym typeface="Verdana"/>
            </a:endParaRPr>
          </a:p>
        </p:txBody>
      </p:sp>
      <p:sp>
        <p:nvSpPr>
          <p:cNvPr id="396" name="Google Shape;396;p28"/>
          <p:cNvSpPr/>
          <p:nvPr/>
        </p:nvSpPr>
        <p:spPr>
          <a:xfrm>
            <a:off x="3284207" y="1849978"/>
            <a:ext cx="5623586"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Acquired immunity is carried out by the adaptive immune system. It is “acquired” because it requires exposure to an antigen at some level before it develops, and it is called the “adaptive” immune system because the cells and proteins it produces can change and adapt to fight a given invader more effectively. Acquired immunity is slower but much more specific than innate immunity (mentioned previously). This specificity allows the acquired immunity to be more efficient at fighting off the exact antigen that is infecting the body. The adaptive immune system involves white blood cells called lymphocytes and proteins called antibodies. There are two ways to acquire immunity:</a:t>
            </a:r>
            <a:endParaRPr sz="1600">
              <a:solidFill>
                <a:schemeClr val="dk1"/>
              </a:solidFill>
              <a:latin typeface="Verdana"/>
              <a:ea typeface="Verdana"/>
              <a:cs typeface="Verdana"/>
              <a:sym typeface="Verdana"/>
            </a:endParaRPr>
          </a:p>
        </p:txBody>
      </p:sp>
      <p:graphicFrame>
        <p:nvGraphicFramePr>
          <p:cNvPr id="397" name="Google Shape;397;p28"/>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9"/>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403" name="Google Shape;403;p29"/>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404" name="Google Shape;404;p29"/>
          <p:cNvSpPr txBox="1"/>
          <p:nvPr/>
        </p:nvSpPr>
        <p:spPr>
          <a:xfrm>
            <a:off x="1719956" y="674476"/>
            <a:ext cx="9982759" cy="5687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262626"/>
              </a:buClr>
              <a:buSzPts val="3600"/>
              <a:buFont typeface="Calibri"/>
              <a:buNone/>
            </a:pPr>
            <a:r>
              <a:rPr b="1" lang="en-US" sz="3600">
                <a:solidFill>
                  <a:srgbClr val="262626"/>
                </a:solidFill>
                <a:latin typeface="Calibri"/>
                <a:ea typeface="Calibri"/>
                <a:cs typeface="Calibri"/>
                <a:sym typeface="Calibri"/>
              </a:rPr>
              <a:t>There are two types of Immunity</a:t>
            </a:r>
            <a:endParaRPr sz="3200">
              <a:solidFill>
                <a:srgbClr val="262626"/>
              </a:solidFill>
              <a:latin typeface="Calibri"/>
              <a:ea typeface="Calibri"/>
              <a:cs typeface="Calibri"/>
              <a:sym typeface="Calibri"/>
            </a:endParaRPr>
          </a:p>
          <a:p>
            <a:pPr indent="0" lvl="0" marL="0" marR="0" rtl="0" algn="l">
              <a:spcBef>
                <a:spcPts val="0"/>
              </a:spcBef>
              <a:spcAft>
                <a:spcPts val="0"/>
              </a:spcAft>
              <a:buClr>
                <a:srgbClr val="262626"/>
              </a:buClr>
              <a:buSzPts val="3200"/>
              <a:buFont typeface="Calibri"/>
              <a:buNone/>
            </a:pPr>
            <a:br>
              <a:rPr lang="en-US" sz="3200">
                <a:solidFill>
                  <a:srgbClr val="262626"/>
                </a:solidFill>
                <a:latin typeface="Calibri"/>
                <a:ea typeface="Calibri"/>
                <a:cs typeface="Calibri"/>
                <a:sym typeface="Calibri"/>
              </a:rPr>
            </a:br>
            <a:endParaRPr b="1" sz="3000">
              <a:solidFill>
                <a:schemeClr val="dk1"/>
              </a:solidFill>
              <a:latin typeface="Calibri"/>
              <a:ea typeface="Calibri"/>
              <a:cs typeface="Calibri"/>
              <a:sym typeface="Calibri"/>
            </a:endParaRPr>
          </a:p>
        </p:txBody>
      </p:sp>
      <p:sp>
        <p:nvSpPr>
          <p:cNvPr id="405" name="Google Shape;405;p29"/>
          <p:cNvSpPr/>
          <p:nvPr/>
        </p:nvSpPr>
        <p:spPr>
          <a:xfrm>
            <a:off x="2272369" y="1243263"/>
            <a:ext cx="4509431"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1. </a:t>
            </a:r>
            <a:r>
              <a:rPr b="1" lang="en-US" sz="1600">
                <a:solidFill>
                  <a:schemeClr val="dk1"/>
                </a:solidFill>
                <a:latin typeface="Verdana"/>
                <a:ea typeface="Verdana"/>
                <a:cs typeface="Verdana"/>
                <a:sym typeface="Verdana"/>
              </a:rPr>
              <a:t>Active immunity</a:t>
            </a:r>
            <a:r>
              <a:rPr lang="en-US" sz="1600">
                <a:solidFill>
                  <a:schemeClr val="dk1"/>
                </a:solidFill>
                <a:latin typeface="Verdana"/>
                <a:ea typeface="Verdana"/>
                <a:cs typeface="Verdana"/>
                <a:sym typeface="Verdana"/>
              </a:rPr>
              <a:t> develops after exposure to a disease-causing infectious microorganism or other foreign substance, such as following infection or vaccination. The active response takes several days to build up, but the protection may last several years or more. </a:t>
            </a:r>
            <a:endParaRPr/>
          </a:p>
        </p:txBody>
      </p:sp>
      <p:sp>
        <p:nvSpPr>
          <p:cNvPr id="406" name="Google Shape;406;p29"/>
          <p:cNvSpPr/>
          <p:nvPr/>
        </p:nvSpPr>
        <p:spPr>
          <a:xfrm>
            <a:off x="2272368" y="3305366"/>
            <a:ext cx="4509431" cy="32932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2. </a:t>
            </a:r>
            <a:r>
              <a:rPr b="1" lang="en-US" sz="1600">
                <a:solidFill>
                  <a:schemeClr val="dk1"/>
                </a:solidFill>
                <a:latin typeface="Verdana"/>
                <a:ea typeface="Verdana"/>
                <a:cs typeface="Verdana"/>
                <a:sym typeface="Verdana"/>
              </a:rPr>
              <a:t>Passive immunity</a:t>
            </a:r>
            <a:r>
              <a:rPr lang="en-US" sz="1600">
                <a:solidFill>
                  <a:schemeClr val="dk1"/>
                </a:solidFill>
                <a:latin typeface="Verdana"/>
                <a:ea typeface="Verdana"/>
                <a:cs typeface="Verdana"/>
                <a:sym typeface="Verdana"/>
              </a:rPr>
              <a:t> develops after an organism receives immune system components, most commonly antibodies, from another organism. Passive immunity can occur naturally, such as when an infant receives a mother's antibodies through the placenta or breast milk, or artificially, such as when an organism receives antibodies in the form of an injection (gamma globulin injection). Passive immunity provides immediate protection against an antigen, but does not provide long-lasting protection. </a:t>
            </a:r>
            <a:endParaRPr/>
          </a:p>
        </p:txBody>
      </p:sp>
      <p:pic>
        <p:nvPicPr>
          <p:cNvPr descr="Larger image" id="407" name="Google Shape;407;p29"/>
          <p:cNvPicPr preferRelativeResize="0"/>
          <p:nvPr/>
        </p:nvPicPr>
        <p:blipFill rotWithShape="1">
          <a:blip r:embed="rId3">
            <a:alphaModFix/>
          </a:blip>
          <a:srcRect b="0" l="0" r="0" t="0"/>
          <a:stretch/>
        </p:blipFill>
        <p:spPr>
          <a:xfrm>
            <a:off x="6952355" y="1359568"/>
            <a:ext cx="4405634" cy="4138863"/>
          </a:xfrm>
          <a:prstGeom prst="rect">
            <a:avLst/>
          </a:prstGeom>
          <a:noFill/>
          <a:ln>
            <a:noFill/>
          </a:ln>
        </p:spPr>
      </p:pic>
      <p:graphicFrame>
        <p:nvGraphicFramePr>
          <p:cNvPr id="408" name="Google Shape;408;p29"/>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409" name="Google Shape;409;p29"/>
          <p:cNvSpPr/>
          <p:nvPr/>
        </p:nvSpPr>
        <p:spPr>
          <a:xfrm>
            <a:off x="6952354" y="5565807"/>
            <a:ext cx="4405635"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chemeClr val="dk1"/>
                </a:solidFill>
                <a:latin typeface="Times New Roman"/>
                <a:ea typeface="Times New Roman"/>
                <a:cs typeface="Times New Roman"/>
                <a:sym typeface="Times New Roman"/>
              </a:rPr>
              <a:t>Source: </a:t>
            </a:r>
            <a:r>
              <a:rPr lang="en-US" sz="1000" u="sng">
                <a:solidFill>
                  <a:srgbClr val="A18416"/>
                </a:solidFill>
                <a:latin typeface="Times New Roman"/>
                <a:ea typeface="Times New Roman"/>
                <a:cs typeface="Times New Roman"/>
                <a:sym typeface="Times New Roman"/>
                <a:hlinkClick r:id="rId15">
                  <a:extLst>
                    <a:ext uri="{A12FA001-AC4F-418D-AE19-62706E023703}">
                      <ahyp:hlinkClr val="tx"/>
                    </a:ext>
                  </a:extLst>
                </a:hlinkClick>
              </a:rPr>
              <a:t>https://aidsinfo.nih.gov/understanding-hiv-aids/glossary/2/acquired-immunity</a:t>
            </a:r>
            <a:endParaRPr sz="1000">
              <a:solidFill>
                <a:srgbClr val="A18416"/>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3"/>
          <p:cNvSpPr/>
          <p:nvPr/>
        </p:nvSpPr>
        <p:spPr>
          <a:xfrm>
            <a:off x="4708440" y="591458"/>
            <a:ext cx="277512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5400" u="none" cap="none" strike="noStrike">
                <a:solidFill>
                  <a:srgbClr val="F8EECB"/>
                </a:solidFill>
                <a:latin typeface="Calibri"/>
                <a:ea typeface="Calibri"/>
                <a:cs typeface="Calibri"/>
                <a:sym typeface="Calibri"/>
              </a:rPr>
              <a:t>Pre-Test</a:t>
            </a:r>
            <a:endParaRPr/>
          </a:p>
        </p:txBody>
      </p:sp>
      <p:sp>
        <p:nvSpPr>
          <p:cNvPr id="100" name="Google Shape;100;p3"/>
          <p:cNvSpPr/>
          <p:nvPr/>
        </p:nvSpPr>
        <p:spPr>
          <a:xfrm>
            <a:off x="3048000" y="2382426"/>
            <a:ext cx="6096000"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Verdana"/>
                <a:ea typeface="Verdana"/>
                <a:cs typeface="Verdana"/>
                <a:sym typeface="Verdana"/>
              </a:rPr>
              <a:t>Click a link below to take the pre-test for this unit!</a:t>
            </a:r>
            <a:endParaRPr/>
          </a:p>
          <a:p>
            <a:pPr indent="0" lvl="0" marL="0" marR="0" rtl="0" algn="l">
              <a:spcBef>
                <a:spcPts val="0"/>
              </a:spcBef>
              <a:spcAft>
                <a:spcPts val="0"/>
              </a:spcAft>
              <a:buNone/>
            </a:pPr>
            <a:r>
              <a:t/>
            </a:r>
            <a:endParaRPr sz="1600">
              <a:solidFill>
                <a:srgbClr val="A18416"/>
              </a:solidFill>
              <a:latin typeface="Verdana"/>
              <a:ea typeface="Verdana"/>
              <a:cs typeface="Verdana"/>
              <a:sym typeface="Verdana"/>
            </a:endParaRPr>
          </a:p>
          <a:p>
            <a:pPr indent="-285750" lvl="1" marL="742950" marR="0" rtl="0" algn="just">
              <a:spcBef>
                <a:spcPts val="0"/>
              </a:spcBef>
              <a:spcAft>
                <a:spcPts val="0"/>
              </a:spcAft>
              <a:buClr>
                <a:srgbClr val="A18416"/>
              </a:buClr>
              <a:buSzPts val="1600"/>
              <a:buFont typeface="Arial"/>
              <a:buChar char="•"/>
            </a:pPr>
            <a:r>
              <a:rPr b="0" i="0" lang="en-US" sz="1600" u="sng" cap="none" strike="noStrike">
                <a:solidFill>
                  <a:srgbClr val="A18416"/>
                </a:solidFill>
                <a:latin typeface="Verdana"/>
                <a:ea typeface="Verdana"/>
                <a:cs typeface="Verdana"/>
                <a:sym typeface="Verdana"/>
                <a:hlinkClick r:id="rId3">
                  <a:extLst>
                    <a:ext uri="{A12FA001-AC4F-418D-AE19-62706E023703}">
                      <ahyp:hlinkClr val="tx"/>
                    </a:ext>
                  </a:extLst>
                </a:hlinkClick>
              </a:rPr>
              <a:t>Google assessment</a:t>
            </a:r>
            <a:endParaRPr b="0" i="0" sz="1600" u="none" cap="none" strike="noStrike">
              <a:solidFill>
                <a:srgbClr val="A18416"/>
              </a:solidFill>
              <a:latin typeface="Verdana"/>
              <a:ea typeface="Verdana"/>
              <a:cs typeface="Verdana"/>
              <a:sym typeface="Verdana"/>
            </a:endParaRPr>
          </a:p>
        </p:txBody>
      </p:sp>
      <p:sp>
        <p:nvSpPr>
          <p:cNvPr id="101" name="Google Shape;101;p3"/>
          <p:cNvSpPr/>
          <p:nvPr/>
        </p:nvSpPr>
        <p:spPr>
          <a:xfrm>
            <a:off x="1164341" y="193622"/>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graphicFrame>
        <p:nvGraphicFramePr>
          <p:cNvPr id="102" name="Google Shape;102;p3"/>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0"/>
          <p:cNvSpPr/>
          <p:nvPr/>
        </p:nvSpPr>
        <p:spPr>
          <a:xfrm>
            <a:off x="1164341" y="193005"/>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415" name="Google Shape;415;p30"/>
          <p:cNvSpPr/>
          <p:nvPr/>
        </p:nvSpPr>
        <p:spPr>
          <a:xfrm>
            <a:off x="8674690" y="0"/>
            <a:ext cx="35173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What We Know</a:t>
            </a:r>
            <a:endParaRPr/>
          </a:p>
        </p:txBody>
      </p:sp>
      <p:sp>
        <p:nvSpPr>
          <p:cNvPr id="416" name="Google Shape;416;p30"/>
          <p:cNvSpPr txBox="1"/>
          <p:nvPr/>
        </p:nvSpPr>
        <p:spPr>
          <a:xfrm>
            <a:off x="1719956" y="674476"/>
            <a:ext cx="9982759" cy="5687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262626"/>
              </a:buClr>
              <a:buSzPts val="3600"/>
              <a:buFont typeface="Calibri"/>
              <a:buNone/>
            </a:pPr>
            <a:r>
              <a:rPr b="1" lang="en-US" sz="3600">
                <a:solidFill>
                  <a:srgbClr val="262626"/>
                </a:solidFill>
                <a:latin typeface="Calibri"/>
                <a:ea typeface="Calibri"/>
                <a:cs typeface="Calibri"/>
                <a:sym typeface="Calibri"/>
              </a:rPr>
              <a:t>There are two types of Immunity</a:t>
            </a:r>
            <a:endParaRPr sz="3200">
              <a:solidFill>
                <a:srgbClr val="262626"/>
              </a:solidFill>
              <a:latin typeface="Calibri"/>
              <a:ea typeface="Calibri"/>
              <a:cs typeface="Calibri"/>
              <a:sym typeface="Calibri"/>
            </a:endParaRPr>
          </a:p>
        </p:txBody>
      </p:sp>
      <p:sp>
        <p:nvSpPr>
          <p:cNvPr id="417" name="Google Shape;417;p30"/>
          <p:cNvSpPr/>
          <p:nvPr/>
        </p:nvSpPr>
        <p:spPr>
          <a:xfrm>
            <a:off x="3380397" y="1993351"/>
            <a:ext cx="5473892"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336666"/>
                </a:solidFill>
                <a:latin typeface="Verdana"/>
                <a:ea typeface="Verdana"/>
                <a:cs typeface="Verdana"/>
                <a:sym typeface="Verdana"/>
              </a:rPr>
              <a:t>"Sneaky Pete" Organisms:</a:t>
            </a:r>
            <a:r>
              <a:rPr lang="en-US" sz="1600">
                <a:solidFill>
                  <a:srgbClr val="000000"/>
                </a:solidFill>
                <a:latin typeface="Verdana"/>
                <a:ea typeface="Verdana"/>
                <a:cs typeface="Verdana"/>
                <a:sym typeface="Verdana"/>
              </a:rPr>
              <a:t> some microbes hide from the body's defense system by inserting themselves into the cells. The parasite that causes malaria is a good example; it hides inside red blood cells.</a:t>
            </a:r>
            <a:endParaRPr sz="1600">
              <a:solidFill>
                <a:schemeClr val="dk1"/>
              </a:solidFill>
              <a:latin typeface="Verdana"/>
              <a:ea typeface="Verdana"/>
              <a:cs typeface="Verdana"/>
              <a:sym typeface="Verdana"/>
            </a:endParaRPr>
          </a:p>
        </p:txBody>
      </p:sp>
      <p:sp>
        <p:nvSpPr>
          <p:cNvPr id="418" name="Google Shape;418;p30"/>
          <p:cNvSpPr/>
          <p:nvPr/>
        </p:nvSpPr>
        <p:spPr>
          <a:xfrm>
            <a:off x="3380397" y="3541211"/>
            <a:ext cx="5473892" cy="595997"/>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chemeClr val="dk1"/>
                </a:solidFill>
                <a:latin typeface="Verdana"/>
                <a:ea typeface="Verdana"/>
                <a:cs typeface="Verdana"/>
                <a:sym typeface="Verdana"/>
              </a:rPr>
              <a:t>Let’s look at how we learned all of this about the immune system.</a:t>
            </a:r>
            <a:endParaRPr sz="1600">
              <a:solidFill>
                <a:schemeClr val="dk1"/>
              </a:solidFill>
              <a:latin typeface="Verdana"/>
              <a:ea typeface="Verdana"/>
              <a:cs typeface="Verdana"/>
              <a:sym typeface="Verdana"/>
            </a:endParaRPr>
          </a:p>
        </p:txBody>
      </p:sp>
      <p:graphicFrame>
        <p:nvGraphicFramePr>
          <p:cNvPr id="419" name="Google Shape;419;p30"/>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1"/>
          <p:cNvSpPr/>
          <p:nvPr/>
        </p:nvSpPr>
        <p:spPr>
          <a:xfrm>
            <a:off x="3893890" y="2967335"/>
            <a:ext cx="440421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8EECB"/>
                </a:solidFill>
                <a:latin typeface="Calibri"/>
                <a:ea typeface="Calibri"/>
                <a:cs typeface="Calibri"/>
                <a:sym typeface="Calibri"/>
              </a:rPr>
              <a:t>How We Know</a:t>
            </a:r>
            <a:endParaRPr/>
          </a:p>
        </p:txBody>
      </p:sp>
      <p:sp>
        <p:nvSpPr>
          <p:cNvPr id="425" name="Google Shape;425;p31"/>
          <p:cNvSpPr/>
          <p:nvPr/>
        </p:nvSpPr>
        <p:spPr>
          <a:xfrm>
            <a:off x="1844818" y="173199"/>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graphicFrame>
        <p:nvGraphicFramePr>
          <p:cNvPr id="426" name="Google Shape;426;p31"/>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2"/>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432" name="Google Shape;432;p32"/>
          <p:cNvSpPr/>
          <p:nvPr/>
        </p:nvSpPr>
        <p:spPr>
          <a:xfrm>
            <a:off x="9034951" y="-4083"/>
            <a:ext cx="300037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How We Know</a:t>
            </a:r>
            <a:endParaRPr/>
          </a:p>
        </p:txBody>
      </p:sp>
      <p:sp>
        <p:nvSpPr>
          <p:cNvPr id="433" name="Google Shape;433;p32"/>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The First Line of Defense: Skin</a:t>
            </a:r>
            <a:endParaRPr/>
          </a:p>
        </p:txBody>
      </p:sp>
      <p:sp>
        <p:nvSpPr>
          <p:cNvPr id="434" name="Google Shape;434;p32"/>
          <p:cNvSpPr/>
          <p:nvPr/>
        </p:nvSpPr>
        <p:spPr>
          <a:xfrm>
            <a:off x="4405287" y="1639299"/>
            <a:ext cx="3705725"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Careful observation is one way to learn about the skin. Look at your own skin. Describe it. How many words can you come up with to describe the surface of your skin?</a:t>
            </a:r>
            <a:endParaRPr/>
          </a:p>
        </p:txBody>
      </p:sp>
      <p:pic>
        <p:nvPicPr>
          <p:cNvPr descr="https://peer.tamu.edu/curriculum_modules/OrganSystems/images/skinsection.gif" id="435" name="Google Shape;435;p32"/>
          <p:cNvPicPr preferRelativeResize="0"/>
          <p:nvPr/>
        </p:nvPicPr>
        <p:blipFill rotWithShape="1">
          <a:blip r:embed="rId3">
            <a:alphaModFix/>
          </a:blip>
          <a:srcRect b="0" l="0" r="0" t="0"/>
          <a:stretch/>
        </p:blipFill>
        <p:spPr>
          <a:xfrm>
            <a:off x="4724320" y="3077995"/>
            <a:ext cx="3067658" cy="2971077"/>
          </a:xfrm>
          <a:prstGeom prst="rect">
            <a:avLst/>
          </a:prstGeom>
          <a:noFill/>
          <a:ln>
            <a:noFill/>
          </a:ln>
        </p:spPr>
      </p:pic>
      <p:sp>
        <p:nvSpPr>
          <p:cNvPr id="436" name="Google Shape;436;p32"/>
          <p:cNvSpPr/>
          <p:nvPr/>
        </p:nvSpPr>
        <p:spPr>
          <a:xfrm>
            <a:off x="5696159" y="6177506"/>
            <a:ext cx="141577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Diagram of skin section</a:t>
            </a:r>
            <a:endParaRPr sz="1000">
              <a:solidFill>
                <a:schemeClr val="dk1"/>
              </a:solidFill>
              <a:latin typeface="Calibri"/>
              <a:ea typeface="Calibri"/>
              <a:cs typeface="Calibri"/>
              <a:sym typeface="Calibri"/>
            </a:endParaRPr>
          </a:p>
        </p:txBody>
      </p:sp>
      <p:graphicFrame>
        <p:nvGraphicFramePr>
          <p:cNvPr id="437" name="Google Shape;437;p32"/>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33"/>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443" name="Google Shape;443;p33"/>
          <p:cNvSpPr/>
          <p:nvPr/>
        </p:nvSpPr>
        <p:spPr>
          <a:xfrm>
            <a:off x="9034951" y="-4083"/>
            <a:ext cx="300037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How We Know</a:t>
            </a:r>
            <a:endParaRPr/>
          </a:p>
        </p:txBody>
      </p:sp>
      <p:sp>
        <p:nvSpPr>
          <p:cNvPr id="444" name="Google Shape;444;p33"/>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The First Line of Defense: Skin Cont’d</a:t>
            </a:r>
            <a:endParaRPr/>
          </a:p>
        </p:txBody>
      </p:sp>
      <p:sp>
        <p:nvSpPr>
          <p:cNvPr id="445" name="Google Shape;445;p33"/>
          <p:cNvSpPr/>
          <p:nvPr/>
        </p:nvSpPr>
        <p:spPr>
          <a:xfrm>
            <a:off x="2109537" y="1302589"/>
            <a:ext cx="352051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C7F6B"/>
                </a:solidFill>
                <a:latin typeface="Verdana"/>
                <a:ea typeface="Verdana"/>
                <a:cs typeface="Verdana"/>
                <a:sym typeface="Verdana"/>
              </a:rPr>
              <a:t>Observing and Studying Skin</a:t>
            </a:r>
            <a:endParaRPr sz="1600">
              <a:solidFill>
                <a:srgbClr val="2C7F6B"/>
              </a:solidFill>
              <a:latin typeface="Verdana"/>
              <a:ea typeface="Verdana"/>
              <a:cs typeface="Verdana"/>
              <a:sym typeface="Verdana"/>
            </a:endParaRPr>
          </a:p>
        </p:txBody>
      </p:sp>
      <p:sp>
        <p:nvSpPr>
          <p:cNvPr id="446" name="Google Shape;446;p33"/>
          <p:cNvSpPr/>
          <p:nvPr/>
        </p:nvSpPr>
        <p:spPr>
          <a:xfrm>
            <a:off x="2109537" y="1641143"/>
            <a:ext cx="5862544"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You can't really see how skin acts as a barrier by only superficial observation. To look closer, we need to examine skin under a microscope. To do this, a piece of skin is needed and a series of steps that make the cells visible under a microscope need to be completed.</a:t>
            </a:r>
            <a:br>
              <a:rPr lang="en-US" sz="1600">
                <a:solidFill>
                  <a:schemeClr val="dk1"/>
                </a:solidFill>
                <a:latin typeface="Verdana"/>
                <a:ea typeface="Verdana"/>
                <a:cs typeface="Verdana"/>
                <a:sym typeface="Verdana"/>
              </a:rPr>
            </a:br>
            <a:r>
              <a:rPr lang="en-US" sz="1600">
                <a:solidFill>
                  <a:schemeClr val="dk1"/>
                </a:solidFill>
                <a:latin typeface="Verdana"/>
                <a:ea typeface="Verdana"/>
                <a:cs typeface="Verdana"/>
                <a:sym typeface="Verdana"/>
              </a:rPr>
              <a:t>The steps to examine skin under a microscope are:</a:t>
            </a:r>
            <a:endParaRPr/>
          </a:p>
        </p:txBody>
      </p:sp>
      <p:sp>
        <p:nvSpPr>
          <p:cNvPr id="447" name="Google Shape;447;p33"/>
          <p:cNvSpPr/>
          <p:nvPr/>
        </p:nvSpPr>
        <p:spPr>
          <a:xfrm>
            <a:off x="2109537" y="3210803"/>
            <a:ext cx="5815513" cy="2308324"/>
          </a:xfrm>
          <a:prstGeom prst="rect">
            <a:avLst/>
          </a:prstGeom>
          <a:noFill/>
          <a:ln>
            <a:noFill/>
          </a:ln>
        </p:spPr>
        <p:txBody>
          <a:bodyPr anchorCtr="0" anchor="t" bIns="45700" lIns="91425" spcFirstLastPara="1" rIns="91425" wrap="square" tIns="45700">
            <a:spAutoFit/>
          </a:bodyPr>
          <a:lstStyle/>
          <a:p>
            <a:pPr indent="-342900" lvl="1" marL="800100" marR="0" rtl="0" algn="l">
              <a:spcBef>
                <a:spcPts val="0"/>
              </a:spcBef>
              <a:spcAft>
                <a:spcPts val="0"/>
              </a:spcAft>
              <a:buClr>
                <a:srgbClr val="215E50"/>
              </a:buClr>
              <a:buSzPts val="1600"/>
              <a:buFont typeface="Calibri"/>
              <a:buAutoNum type="arabicPeriod"/>
            </a:pPr>
            <a:r>
              <a:rPr b="0" i="0" lang="en-US" sz="1600" u="none" cap="none" strike="noStrike">
                <a:solidFill>
                  <a:srgbClr val="215E50"/>
                </a:solidFill>
                <a:latin typeface="Verdana"/>
                <a:ea typeface="Verdana"/>
                <a:cs typeface="Verdana"/>
                <a:sym typeface="Verdana"/>
              </a:rPr>
              <a:t>The skin sample is sliced very thin, so that the sample is translucent (light can be seen through it).</a:t>
            </a:r>
            <a:br>
              <a:rPr b="0" i="0" lang="en-US" sz="1600" u="none" cap="none" strike="noStrike">
                <a:solidFill>
                  <a:srgbClr val="215E50"/>
                </a:solidFill>
                <a:latin typeface="Verdana"/>
                <a:ea typeface="Verdana"/>
                <a:cs typeface="Verdana"/>
                <a:sym typeface="Verdana"/>
              </a:rPr>
            </a:br>
            <a:endParaRPr b="0" i="0" sz="1600" u="none" cap="none" strike="noStrike">
              <a:solidFill>
                <a:srgbClr val="215E50"/>
              </a:solidFill>
              <a:latin typeface="Verdana"/>
              <a:ea typeface="Verdana"/>
              <a:cs typeface="Verdana"/>
              <a:sym typeface="Verdana"/>
            </a:endParaRPr>
          </a:p>
          <a:p>
            <a:pPr indent="-342900" lvl="1" marL="800100" marR="0" rtl="0" algn="l">
              <a:spcBef>
                <a:spcPts val="0"/>
              </a:spcBef>
              <a:spcAft>
                <a:spcPts val="0"/>
              </a:spcAft>
              <a:buClr>
                <a:srgbClr val="215E50"/>
              </a:buClr>
              <a:buSzPts val="1600"/>
              <a:buFont typeface="Calibri"/>
              <a:buAutoNum type="arabicPeriod"/>
            </a:pPr>
            <a:r>
              <a:rPr b="0" i="0" lang="en-US" sz="1600" u="none" cap="none" strike="noStrike">
                <a:solidFill>
                  <a:srgbClr val="215E50"/>
                </a:solidFill>
                <a:latin typeface="Verdana"/>
                <a:ea typeface="Verdana"/>
                <a:cs typeface="Verdana"/>
                <a:sym typeface="Verdana"/>
              </a:rPr>
              <a:t>The skin sample is placed on a microscope slide.</a:t>
            </a:r>
            <a:br>
              <a:rPr b="0" i="0" lang="en-US" sz="1600" u="none" cap="none" strike="noStrike">
                <a:solidFill>
                  <a:srgbClr val="215E50"/>
                </a:solidFill>
                <a:latin typeface="Verdana"/>
                <a:ea typeface="Verdana"/>
                <a:cs typeface="Verdana"/>
                <a:sym typeface="Verdana"/>
              </a:rPr>
            </a:br>
            <a:endParaRPr b="0" i="0" sz="1600" u="none" cap="none" strike="noStrike">
              <a:solidFill>
                <a:srgbClr val="215E50"/>
              </a:solidFill>
              <a:latin typeface="Verdana"/>
              <a:ea typeface="Verdana"/>
              <a:cs typeface="Verdana"/>
              <a:sym typeface="Verdana"/>
            </a:endParaRPr>
          </a:p>
          <a:p>
            <a:pPr indent="-342900" lvl="1" marL="800100" marR="0" rtl="0" algn="l">
              <a:spcBef>
                <a:spcPts val="0"/>
              </a:spcBef>
              <a:spcAft>
                <a:spcPts val="0"/>
              </a:spcAft>
              <a:buClr>
                <a:srgbClr val="215E50"/>
              </a:buClr>
              <a:buSzPts val="1600"/>
              <a:buFont typeface="Calibri"/>
              <a:buAutoNum type="arabicPeriod"/>
            </a:pPr>
            <a:r>
              <a:rPr b="0" i="0" lang="en-US" sz="1600" u="none" cap="none" strike="noStrike">
                <a:solidFill>
                  <a:srgbClr val="215E50"/>
                </a:solidFill>
                <a:latin typeface="Verdana"/>
                <a:ea typeface="Verdana"/>
                <a:cs typeface="Verdana"/>
                <a:sym typeface="Verdana"/>
              </a:rPr>
              <a:t>The skin is stained with a dye so that cell parts become visible.</a:t>
            </a:r>
            <a:endParaRPr/>
          </a:p>
        </p:txBody>
      </p:sp>
      <p:pic>
        <p:nvPicPr>
          <p:cNvPr id="448" name="Google Shape;448;p33"/>
          <p:cNvPicPr preferRelativeResize="0"/>
          <p:nvPr/>
        </p:nvPicPr>
        <p:blipFill rotWithShape="1">
          <a:blip r:embed="rId3">
            <a:alphaModFix/>
          </a:blip>
          <a:srcRect b="0" l="0" r="0" t="0"/>
          <a:stretch/>
        </p:blipFill>
        <p:spPr>
          <a:xfrm>
            <a:off x="8108620" y="2425973"/>
            <a:ext cx="3582063" cy="2302755"/>
          </a:xfrm>
          <a:prstGeom prst="rect">
            <a:avLst/>
          </a:prstGeom>
          <a:noFill/>
          <a:ln>
            <a:noFill/>
          </a:ln>
        </p:spPr>
      </p:pic>
      <p:sp>
        <p:nvSpPr>
          <p:cNvPr id="449" name="Google Shape;449;p33"/>
          <p:cNvSpPr/>
          <p:nvPr/>
        </p:nvSpPr>
        <p:spPr>
          <a:xfrm>
            <a:off x="2109537" y="5519127"/>
            <a:ext cx="8694821"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Once these steps are completed, skin cells will be visible, as shown in the photo on the right. A slide of skin cells can also be made by gently scraping the inside of your cheek with a toothpick and rubbing the toothpick on a slide. The skin cells will have to be stained to be visible.</a:t>
            </a:r>
            <a:endParaRPr/>
          </a:p>
        </p:txBody>
      </p:sp>
      <p:graphicFrame>
        <p:nvGraphicFramePr>
          <p:cNvPr id="450" name="Google Shape;450;p33"/>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34"/>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456" name="Google Shape;456;p34"/>
          <p:cNvSpPr/>
          <p:nvPr/>
        </p:nvSpPr>
        <p:spPr>
          <a:xfrm>
            <a:off x="9034951" y="-4083"/>
            <a:ext cx="300037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How We Know</a:t>
            </a:r>
            <a:endParaRPr/>
          </a:p>
        </p:txBody>
      </p:sp>
      <p:sp>
        <p:nvSpPr>
          <p:cNvPr id="457" name="Google Shape;457;p34"/>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The First Line of Defense: Skin Cont’d</a:t>
            </a:r>
            <a:endParaRPr sz="3800"/>
          </a:p>
        </p:txBody>
      </p:sp>
      <p:sp>
        <p:nvSpPr>
          <p:cNvPr id="458" name="Google Shape;458;p34"/>
          <p:cNvSpPr/>
          <p:nvPr/>
        </p:nvSpPr>
        <p:spPr>
          <a:xfrm>
            <a:off x="3048000" y="1985551"/>
            <a:ext cx="609600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To learn about the chemical properties of skin, various substances can be placed on the outer surface of the skin and observations can be made. Some substances just stay on the surface, while other substances disappear (absorb) into the skin. Can you think of some substances that are absorbed into the skin? What are some other conditions or situations that can impact your skin?</a:t>
            </a:r>
            <a:endParaRPr/>
          </a:p>
        </p:txBody>
      </p:sp>
      <p:sp>
        <p:nvSpPr>
          <p:cNvPr id="459" name="Google Shape;459;p34"/>
          <p:cNvSpPr/>
          <p:nvPr/>
        </p:nvSpPr>
        <p:spPr>
          <a:xfrm>
            <a:off x="3048000" y="3801433"/>
            <a:ext cx="6096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What happens when infection gets beneath the skin and breaks through the first line of defense? Your body relies on its second line of defense - the immune system.</a:t>
            </a:r>
            <a:endParaRPr/>
          </a:p>
        </p:txBody>
      </p:sp>
      <p:graphicFrame>
        <p:nvGraphicFramePr>
          <p:cNvPr id="460" name="Google Shape;460;p34"/>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5"/>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466" name="Google Shape;466;p35"/>
          <p:cNvSpPr/>
          <p:nvPr/>
        </p:nvSpPr>
        <p:spPr>
          <a:xfrm>
            <a:off x="9034951" y="-4083"/>
            <a:ext cx="300037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How We Know</a:t>
            </a:r>
            <a:endParaRPr/>
          </a:p>
        </p:txBody>
      </p:sp>
      <p:sp>
        <p:nvSpPr>
          <p:cNvPr id="467" name="Google Shape;467;p35"/>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The Second Line of Defense: The Immune System</a:t>
            </a:r>
            <a:endParaRPr/>
          </a:p>
        </p:txBody>
      </p:sp>
      <p:sp>
        <p:nvSpPr>
          <p:cNvPr id="468" name="Google Shape;468;p35"/>
          <p:cNvSpPr/>
          <p:nvPr/>
        </p:nvSpPr>
        <p:spPr>
          <a:xfrm>
            <a:off x="2109537" y="1302589"/>
            <a:ext cx="800501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Before the immune system was discovered, how do you suppose scientists knew to even look for such a system?</a:t>
            </a:r>
            <a:endParaRPr/>
          </a:p>
        </p:txBody>
      </p:sp>
      <p:sp>
        <p:nvSpPr>
          <p:cNvPr id="469" name="Google Shape;469;p35"/>
          <p:cNvSpPr/>
          <p:nvPr/>
        </p:nvSpPr>
        <p:spPr>
          <a:xfrm>
            <a:off x="2109537" y="1887364"/>
            <a:ext cx="609600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History provides many examples of disease outbreaks that affected some people but not others. Even in the days before we knew about infection, during the black plague of the Middle Ages, for example, thousands of people died, but many others got sick and did not die. This was explained through superstitious myths about good spirits and bad spirits.</a:t>
            </a:r>
            <a:endParaRPr/>
          </a:p>
        </p:txBody>
      </p:sp>
      <p:pic>
        <p:nvPicPr>
          <p:cNvPr descr="https://peer.tamu.edu/curriculum_modules/OrganSystems/images/plague.jpg" id="470" name="Google Shape;470;p35"/>
          <p:cNvPicPr preferRelativeResize="0"/>
          <p:nvPr/>
        </p:nvPicPr>
        <p:blipFill rotWithShape="1">
          <a:blip r:embed="rId3">
            <a:alphaModFix/>
          </a:blip>
          <a:srcRect b="0" l="0" r="0" t="0"/>
          <a:stretch/>
        </p:blipFill>
        <p:spPr>
          <a:xfrm>
            <a:off x="8638674" y="1887364"/>
            <a:ext cx="1267326" cy="1815882"/>
          </a:xfrm>
          <a:prstGeom prst="rect">
            <a:avLst/>
          </a:prstGeom>
          <a:noFill/>
          <a:ln>
            <a:noFill/>
          </a:ln>
        </p:spPr>
      </p:pic>
      <p:sp>
        <p:nvSpPr>
          <p:cNvPr id="471" name="Google Shape;471;p35"/>
          <p:cNvSpPr/>
          <p:nvPr/>
        </p:nvSpPr>
        <p:spPr>
          <a:xfrm>
            <a:off x="2109537" y="3703246"/>
            <a:ext cx="800501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When the age of science dawned, it was only natural to want to investigate why some people did not catch certain diseases. How did scientists go about answering this question?</a:t>
            </a:r>
            <a:endParaRPr/>
          </a:p>
        </p:txBody>
      </p:sp>
      <p:sp>
        <p:nvSpPr>
          <p:cNvPr id="472" name="Google Shape;472;p35"/>
          <p:cNvSpPr/>
          <p:nvPr/>
        </p:nvSpPr>
        <p:spPr>
          <a:xfrm>
            <a:off x="2109536" y="4534243"/>
            <a:ext cx="8005010" cy="85946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chemeClr val="dk1"/>
                </a:solidFill>
                <a:latin typeface="Verdana"/>
                <a:ea typeface="Verdana"/>
                <a:cs typeface="Verdana"/>
                <a:sym typeface="Verdana"/>
              </a:rPr>
              <a:t>One clue emerged when scientists saw that boils or pustules would develop in the skin as a response to localized injuries, such as splinters in the skin. It was as if something about the injury triggered the formation of pus.</a:t>
            </a:r>
            <a:endParaRPr sz="1600">
              <a:solidFill>
                <a:schemeClr val="dk1"/>
              </a:solidFill>
              <a:latin typeface="Verdana"/>
              <a:ea typeface="Verdana"/>
              <a:cs typeface="Verdana"/>
              <a:sym typeface="Verdana"/>
            </a:endParaRPr>
          </a:p>
        </p:txBody>
      </p:sp>
      <p:sp>
        <p:nvSpPr>
          <p:cNvPr id="473" name="Google Shape;473;p35"/>
          <p:cNvSpPr/>
          <p:nvPr/>
        </p:nvSpPr>
        <p:spPr>
          <a:xfrm>
            <a:off x="2109536" y="5393709"/>
            <a:ext cx="800500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Ever have zits? The next page shows how zits can tell us about the immune system.</a:t>
            </a:r>
            <a:endParaRPr/>
          </a:p>
        </p:txBody>
      </p:sp>
      <p:graphicFrame>
        <p:nvGraphicFramePr>
          <p:cNvPr id="474" name="Google Shape;474;p35"/>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36"/>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480" name="Google Shape;480;p36"/>
          <p:cNvSpPr/>
          <p:nvPr/>
        </p:nvSpPr>
        <p:spPr>
          <a:xfrm>
            <a:off x="9034951" y="-4083"/>
            <a:ext cx="300037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How We Know</a:t>
            </a:r>
            <a:endParaRPr/>
          </a:p>
        </p:txBody>
      </p:sp>
      <p:sp>
        <p:nvSpPr>
          <p:cNvPr id="481" name="Google Shape;481;p36"/>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Oh No, Zits!</a:t>
            </a:r>
            <a:endParaRPr/>
          </a:p>
        </p:txBody>
      </p:sp>
      <p:sp>
        <p:nvSpPr>
          <p:cNvPr id="482" name="Google Shape;482;p36"/>
          <p:cNvSpPr/>
          <p:nvPr/>
        </p:nvSpPr>
        <p:spPr>
          <a:xfrm>
            <a:off x="2109537" y="1302589"/>
            <a:ext cx="799698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Many teenagers have a frustrating time dealing with the little bumps on their face called "pimples". Instead of focusing on how to treat them, let's discuss why the small pustules (zits) typically appear as white bumps.</a:t>
            </a:r>
            <a:endParaRPr/>
          </a:p>
        </p:txBody>
      </p:sp>
      <p:sp>
        <p:nvSpPr>
          <p:cNvPr id="483" name="Google Shape;483;p36"/>
          <p:cNvSpPr/>
          <p:nvPr/>
        </p:nvSpPr>
        <p:spPr>
          <a:xfrm>
            <a:off x="2109537" y="2133586"/>
            <a:ext cx="5574631"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Why are they white? It is because of the white blood cells (see the photo of a white blood cell on the right). If you smeared the pustule on a glass slide, stained the slide, and looked at it under a microscope you would actually be able to see the white blood cells! The white blood cells are attracted to </a:t>
            </a:r>
            <a:r>
              <a:rPr lang="en-US" sz="1600" u="sng">
                <a:solidFill>
                  <a:srgbClr val="A18416"/>
                </a:solidFill>
                <a:latin typeface="Verdana"/>
                <a:ea typeface="Verdana"/>
                <a:cs typeface="Verdana"/>
                <a:sym typeface="Verdana"/>
                <a:hlinkClick action="ppaction://hlinksldjump" r:id="rId3">
                  <a:extLst>
                    <a:ext uri="{A12FA001-AC4F-418D-AE19-62706E023703}">
                      <ahyp:hlinkClr val="tx"/>
                    </a:ext>
                  </a:extLst>
                </a:hlinkClick>
              </a:rPr>
              <a:t>bacteria</a:t>
            </a:r>
            <a:r>
              <a:rPr lang="en-US" sz="1600">
                <a:solidFill>
                  <a:schemeClr val="dk1"/>
                </a:solidFill>
                <a:latin typeface="Verdana"/>
                <a:ea typeface="Verdana"/>
                <a:cs typeface="Verdana"/>
                <a:sym typeface="Verdana"/>
              </a:rPr>
              <a:t> under your skin. Why?</a:t>
            </a:r>
            <a:endParaRPr/>
          </a:p>
        </p:txBody>
      </p:sp>
      <p:pic>
        <p:nvPicPr>
          <p:cNvPr descr="https://peer.tamu.edu/curriculum_modules/OrganSystems/module_1/wbc.jpg" id="484" name="Google Shape;484;p36"/>
          <p:cNvPicPr preferRelativeResize="0"/>
          <p:nvPr/>
        </p:nvPicPr>
        <p:blipFill rotWithShape="1">
          <a:blip r:embed="rId4">
            <a:alphaModFix/>
          </a:blip>
          <a:srcRect b="0" l="0" r="0" t="0"/>
          <a:stretch/>
        </p:blipFill>
        <p:spPr>
          <a:xfrm>
            <a:off x="7836568" y="2236640"/>
            <a:ext cx="1989972" cy="1609773"/>
          </a:xfrm>
          <a:prstGeom prst="rect">
            <a:avLst/>
          </a:prstGeom>
          <a:noFill/>
          <a:ln>
            <a:noFill/>
          </a:ln>
        </p:spPr>
      </p:pic>
      <p:sp>
        <p:nvSpPr>
          <p:cNvPr id="485" name="Google Shape;485;p36"/>
          <p:cNvSpPr/>
          <p:nvPr/>
        </p:nvSpPr>
        <p:spPr>
          <a:xfrm>
            <a:off x="2109536" y="3949467"/>
            <a:ext cx="7996989"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Remember the description of a splinter from the introduction to the unit? The splinter and the bacteria on it crossed the first line of defense, the skin. The second line of defense is the </a:t>
            </a:r>
            <a:r>
              <a:rPr lang="en-US" sz="1600" u="sng">
                <a:solidFill>
                  <a:srgbClr val="A18416"/>
                </a:solidFill>
                <a:latin typeface="Verdana"/>
                <a:ea typeface="Verdana"/>
                <a:cs typeface="Verdana"/>
                <a:sym typeface="Verdana"/>
                <a:hlinkClick action="ppaction://hlinksldjump" r:id="rId5">
                  <a:extLst>
                    <a:ext uri="{A12FA001-AC4F-418D-AE19-62706E023703}">
                      <ahyp:hlinkClr val="tx"/>
                    </a:ext>
                  </a:extLst>
                </a:hlinkClick>
              </a:rPr>
              <a:t>white blood cells</a:t>
            </a:r>
            <a:r>
              <a:rPr lang="en-US" sz="1600">
                <a:solidFill>
                  <a:srgbClr val="800000"/>
                </a:solidFill>
                <a:latin typeface="Verdana"/>
                <a:ea typeface="Verdana"/>
                <a:cs typeface="Verdana"/>
                <a:sym typeface="Verdana"/>
              </a:rPr>
              <a:t>.</a:t>
            </a:r>
            <a:r>
              <a:rPr lang="en-US" sz="1600">
                <a:solidFill>
                  <a:schemeClr val="dk1"/>
                </a:solidFill>
                <a:latin typeface="Verdana"/>
                <a:ea typeface="Verdana"/>
                <a:cs typeface="Verdana"/>
                <a:sym typeface="Verdana"/>
              </a:rPr>
              <a:t> White blood cells are attracted to wounds or areas where bacteria has injured the skin. The white blood cells become concentrated in an area, as they block bacteria from entering surrounding tissues. Your first and second lines of defense, the skin and immune system, work together to keep your body healthy and free from infection.</a:t>
            </a:r>
            <a:endParaRPr/>
          </a:p>
        </p:txBody>
      </p:sp>
      <p:graphicFrame>
        <p:nvGraphicFramePr>
          <p:cNvPr id="486" name="Google Shape;486;p36"/>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10">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6">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37"/>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492" name="Google Shape;492;p37"/>
          <p:cNvSpPr/>
          <p:nvPr/>
        </p:nvSpPr>
        <p:spPr>
          <a:xfrm>
            <a:off x="9034951" y="-4083"/>
            <a:ext cx="300037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How We Know</a:t>
            </a:r>
            <a:endParaRPr/>
          </a:p>
        </p:txBody>
      </p:sp>
      <p:sp>
        <p:nvSpPr>
          <p:cNvPr id="493" name="Google Shape;493;p37"/>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Oh No, Zits! Cont’d</a:t>
            </a:r>
            <a:endParaRPr sz="3800"/>
          </a:p>
        </p:txBody>
      </p:sp>
      <p:sp>
        <p:nvSpPr>
          <p:cNvPr id="494" name="Google Shape;494;p37"/>
          <p:cNvSpPr/>
          <p:nvPr/>
        </p:nvSpPr>
        <p:spPr>
          <a:xfrm>
            <a:off x="3380396" y="2551837"/>
            <a:ext cx="5466825"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Why do white cells gather at the site of injury? There must be some kind of signal to attract them to leave the blood and to gather at the injury site. Likewise, it seems natural to suspect that the white blood cells have something in them that neutralizes or destroys bacteria. How can we learn about the ways in which white blood cells protect us from infection? </a:t>
            </a:r>
            <a:endParaRPr/>
          </a:p>
        </p:txBody>
      </p:sp>
      <p:graphicFrame>
        <p:nvGraphicFramePr>
          <p:cNvPr id="495" name="Google Shape;495;p37"/>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8"/>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501" name="Google Shape;501;p38"/>
          <p:cNvSpPr/>
          <p:nvPr/>
        </p:nvSpPr>
        <p:spPr>
          <a:xfrm>
            <a:off x="9034951" y="-4083"/>
            <a:ext cx="300037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How We Know</a:t>
            </a:r>
            <a:endParaRPr/>
          </a:p>
        </p:txBody>
      </p:sp>
      <p:sp>
        <p:nvSpPr>
          <p:cNvPr id="502" name="Google Shape;502;p38"/>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Studying White Blood Cells</a:t>
            </a:r>
            <a:endParaRPr/>
          </a:p>
        </p:txBody>
      </p:sp>
      <p:pic>
        <p:nvPicPr>
          <p:cNvPr descr="Image testtube.jpg" id="503" name="Google Shape;503;p38"/>
          <p:cNvPicPr preferRelativeResize="0"/>
          <p:nvPr/>
        </p:nvPicPr>
        <p:blipFill rotWithShape="1">
          <a:blip r:embed="rId3">
            <a:alphaModFix/>
          </a:blip>
          <a:srcRect b="0" l="0" r="0" t="0"/>
          <a:stretch/>
        </p:blipFill>
        <p:spPr>
          <a:xfrm>
            <a:off x="7644063" y="3662546"/>
            <a:ext cx="2608848" cy="2242954"/>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504" name="Google Shape;504;p38"/>
          <p:cNvSpPr/>
          <p:nvPr/>
        </p:nvSpPr>
        <p:spPr>
          <a:xfrm>
            <a:off x="2454442" y="1285243"/>
            <a:ext cx="7307179" cy="85946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rgbClr val="000000"/>
                </a:solidFill>
                <a:latin typeface="Verdana"/>
                <a:ea typeface="Verdana"/>
                <a:cs typeface="Verdana"/>
                <a:sym typeface="Verdana"/>
              </a:rPr>
              <a:t>When you have a pustule under the skin the white blood cells had to get there either locally or be carried in from somewhere else. Where is the first place you would consider? The blood, of course!</a:t>
            </a:r>
            <a:endParaRPr sz="1600">
              <a:solidFill>
                <a:schemeClr val="dk1"/>
              </a:solidFill>
              <a:latin typeface="Verdana"/>
              <a:ea typeface="Verdana"/>
              <a:cs typeface="Verdana"/>
              <a:sym typeface="Verdana"/>
            </a:endParaRPr>
          </a:p>
        </p:txBody>
      </p:sp>
      <p:sp>
        <p:nvSpPr>
          <p:cNvPr id="505" name="Google Shape;505;p38"/>
          <p:cNvSpPr/>
          <p:nvPr/>
        </p:nvSpPr>
        <p:spPr>
          <a:xfrm>
            <a:off x="2454442" y="2144709"/>
            <a:ext cx="7307179" cy="112293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rgbClr val="000000"/>
                </a:solidFill>
                <a:latin typeface="Verdana"/>
                <a:ea typeface="Verdana"/>
                <a:cs typeface="Verdana"/>
                <a:sym typeface="Verdana"/>
              </a:rPr>
              <a:t>Next, you would need to see if white cells are in the blood stream. But how could you do that? Just for a moment, think about what happens if you are in a car and the driver turns the corner quickly. You get thrown in a direction opposite to the turn of the car. </a:t>
            </a:r>
            <a:endParaRPr sz="1600">
              <a:solidFill>
                <a:schemeClr val="dk1"/>
              </a:solidFill>
              <a:latin typeface="Verdana"/>
              <a:ea typeface="Verdana"/>
              <a:cs typeface="Verdana"/>
              <a:sym typeface="Verdana"/>
            </a:endParaRPr>
          </a:p>
        </p:txBody>
      </p:sp>
      <p:sp>
        <p:nvSpPr>
          <p:cNvPr id="506" name="Google Shape;506;p38"/>
          <p:cNvSpPr/>
          <p:nvPr/>
        </p:nvSpPr>
        <p:spPr>
          <a:xfrm>
            <a:off x="2454442" y="3267645"/>
            <a:ext cx="5189621" cy="32932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This is the principle behind the "</a:t>
            </a:r>
            <a:r>
              <a:rPr lang="en-US" sz="1600" u="sng">
                <a:solidFill>
                  <a:srgbClr val="A18416"/>
                </a:solidFill>
                <a:latin typeface="Verdana"/>
                <a:ea typeface="Verdana"/>
                <a:cs typeface="Verdana"/>
                <a:sym typeface="Verdana"/>
                <a:hlinkClick action="ppaction://hlinksldjump" r:id="rId4">
                  <a:extLst>
                    <a:ext uri="{A12FA001-AC4F-418D-AE19-62706E023703}">
                      <ahyp:hlinkClr val="tx"/>
                    </a:ext>
                  </a:extLst>
                </a:hlinkClick>
              </a:rPr>
              <a:t>centrifuge</a:t>
            </a:r>
            <a:r>
              <a:rPr lang="en-US" sz="1600">
                <a:solidFill>
                  <a:srgbClr val="000000"/>
                </a:solidFill>
                <a:latin typeface="Verdana"/>
                <a:ea typeface="Verdana"/>
                <a:cs typeface="Verdana"/>
                <a:sym typeface="Verdana"/>
              </a:rPr>
              <a:t>," a device that spins biological samples in a horizontal plane at high speeds (see the photo on the right). If you have tubes of fluid that contain large heavy particles or cells, and spin the tubes really fast, the heavier material will get thrown to the end of the tube. The cells, both white and red, spin down to one end. Pour off the liquid, and the cells from the blood are left. In fact, white cells are lighter than red cells, so they spin down in a separate layer on top of the red cells. This makes finding the white blood cells easier.</a:t>
            </a:r>
            <a:endParaRPr sz="1600">
              <a:solidFill>
                <a:schemeClr val="dk1"/>
              </a:solidFill>
              <a:latin typeface="Verdana"/>
              <a:ea typeface="Verdana"/>
              <a:cs typeface="Verdana"/>
              <a:sym typeface="Verdana"/>
            </a:endParaRPr>
          </a:p>
        </p:txBody>
      </p:sp>
      <p:graphicFrame>
        <p:nvGraphicFramePr>
          <p:cNvPr id="507" name="Google Shape;507;p38"/>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9">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508" name="Google Shape;508;p38"/>
          <p:cNvSpPr txBox="1"/>
          <p:nvPr/>
        </p:nvSpPr>
        <p:spPr>
          <a:xfrm>
            <a:off x="7644062" y="5940092"/>
            <a:ext cx="271913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Source: Dean L. Bethesda (MD): </a:t>
            </a:r>
            <a:r>
              <a:rPr lang="en-US" sz="1000" u="sng">
                <a:solidFill>
                  <a:srgbClr val="A18416"/>
                </a:solidFill>
                <a:latin typeface="Times New Roman"/>
                <a:ea typeface="Times New Roman"/>
                <a:cs typeface="Times New Roman"/>
                <a:sym typeface="Times New Roman"/>
                <a:hlinkClick r:id="rId16">
                  <a:extLst>
                    <a:ext uri="{A12FA001-AC4F-418D-AE19-62706E023703}">
                      <ahyp:hlinkClr val="tx"/>
                    </a:ext>
                  </a:extLst>
                </a:hlinkClick>
              </a:rPr>
              <a:t>National Center for Biotechnology Information (US</a:t>
            </a:r>
            <a:r>
              <a:rPr lang="en-US" sz="1000" u="sng">
                <a:solidFill>
                  <a:schemeClr val="dk1"/>
                </a:solidFill>
                <a:latin typeface="Times New Roman"/>
                <a:ea typeface="Times New Roman"/>
                <a:cs typeface="Times New Roman"/>
                <a:sym typeface="Times New Roman"/>
                <a:hlinkClick r:id="rId17">
                  <a:extLst>
                    <a:ext uri="{A12FA001-AC4F-418D-AE19-62706E023703}">
                      <ahyp:hlinkClr val="tx"/>
                    </a:ext>
                  </a:extLst>
                </a:hlinkClick>
              </a:rPr>
              <a:t>)</a:t>
            </a:r>
            <a:r>
              <a:rPr lang="en-US" sz="1000">
                <a:solidFill>
                  <a:schemeClr val="dk1"/>
                </a:solidFill>
                <a:latin typeface="Times New Roman"/>
                <a:ea typeface="Times New Roman"/>
                <a:cs typeface="Times New Roman"/>
                <a:sym typeface="Times New Roman"/>
              </a:rPr>
              <a:t>; 2005.</a:t>
            </a:r>
            <a:endParaRPr/>
          </a:p>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Retrieved from: </a:t>
            </a:r>
            <a:r>
              <a:rPr lang="en-US" sz="1000" u="sng">
                <a:solidFill>
                  <a:srgbClr val="A18416"/>
                </a:solidFill>
                <a:latin typeface="Times New Roman"/>
                <a:ea typeface="Times New Roman"/>
                <a:cs typeface="Times New Roman"/>
                <a:sym typeface="Times New Roman"/>
                <a:hlinkClick r:id="rId18">
                  <a:extLst>
                    <a:ext uri="{A12FA001-AC4F-418D-AE19-62706E023703}">
                      <ahyp:hlinkClr val="tx"/>
                    </a:ext>
                  </a:extLst>
                </a:hlinkClick>
              </a:rPr>
              <a:t>https://www.ncbi.nlm.nih.gov/books/NBK2263/</a:t>
            </a:r>
            <a:endParaRPr sz="1000">
              <a:solidFill>
                <a:srgbClr val="A18416"/>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39"/>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514" name="Google Shape;514;p39"/>
          <p:cNvSpPr/>
          <p:nvPr/>
        </p:nvSpPr>
        <p:spPr>
          <a:xfrm>
            <a:off x="9034951" y="-4083"/>
            <a:ext cx="300037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How We Know</a:t>
            </a:r>
            <a:endParaRPr/>
          </a:p>
        </p:txBody>
      </p:sp>
      <p:sp>
        <p:nvSpPr>
          <p:cNvPr id="515" name="Google Shape;515;p39"/>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Culturing White Cells</a:t>
            </a:r>
            <a:endParaRPr/>
          </a:p>
        </p:txBody>
      </p:sp>
      <p:sp>
        <p:nvSpPr>
          <p:cNvPr id="516" name="Google Shape;516;p39"/>
          <p:cNvSpPr/>
          <p:nvPr/>
        </p:nvSpPr>
        <p:spPr>
          <a:xfrm>
            <a:off x="3048000" y="2042146"/>
            <a:ext cx="6096000" cy="112293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rgbClr val="000000"/>
                </a:solidFill>
                <a:latin typeface="Verdana"/>
                <a:ea typeface="Verdana"/>
                <a:cs typeface="Verdana"/>
                <a:sym typeface="Verdana"/>
              </a:rPr>
              <a:t>If you want to study a cluster of white blood cells to examine what they do, you can collect them from blood or flush body cavities. But it is also possible to culture them.</a:t>
            </a:r>
            <a:r>
              <a:rPr b="1" lang="en-US" sz="1600">
                <a:solidFill>
                  <a:srgbClr val="A18416"/>
                </a:solidFill>
                <a:latin typeface="Verdana"/>
                <a:ea typeface="Verdana"/>
                <a:cs typeface="Verdana"/>
                <a:sym typeface="Verdana"/>
              </a:rPr>
              <a:t> </a:t>
            </a:r>
            <a:r>
              <a:rPr lang="en-US" sz="1600" u="sng">
                <a:solidFill>
                  <a:srgbClr val="A18416"/>
                </a:solidFill>
                <a:latin typeface="Verdana"/>
                <a:ea typeface="Verdana"/>
                <a:cs typeface="Verdana"/>
                <a:sym typeface="Verdana"/>
                <a:hlinkClick r:id="rId3">
                  <a:extLst>
                    <a:ext uri="{A12FA001-AC4F-418D-AE19-62706E023703}">
                      <ahyp:hlinkClr val="tx"/>
                    </a:ext>
                  </a:extLst>
                </a:hlinkClick>
              </a:rPr>
              <a:t>(Learn more details about cell cultures.)</a:t>
            </a:r>
            <a:endParaRPr sz="1600">
              <a:solidFill>
                <a:srgbClr val="A18416"/>
              </a:solidFill>
              <a:latin typeface="Verdana"/>
              <a:ea typeface="Verdana"/>
              <a:cs typeface="Verdana"/>
              <a:sym typeface="Verdana"/>
            </a:endParaRPr>
          </a:p>
        </p:txBody>
      </p:sp>
      <p:sp>
        <p:nvSpPr>
          <p:cNvPr id="517" name="Google Shape;517;p39"/>
          <p:cNvSpPr/>
          <p:nvPr/>
        </p:nvSpPr>
        <p:spPr>
          <a:xfrm>
            <a:off x="3048000" y="3165082"/>
            <a:ext cx="6096000" cy="191334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rgbClr val="000000"/>
                </a:solidFill>
                <a:latin typeface="Verdana"/>
                <a:ea typeface="Verdana"/>
                <a:cs typeface="Verdana"/>
                <a:sym typeface="Verdana"/>
              </a:rPr>
              <a:t>If you put bacteria in a culture of white blood cells and look at the cells under a microscope, you will see that one type of white cell actually "eats" the bacteria. This is accomplished by the membrane folding over the bacterium to seal off the bacterium and pull it into the cell. Once inside the white blood cell, the bacterium is digested and destroyed by enzymes in the white cells.</a:t>
            </a:r>
            <a:endParaRPr sz="1600">
              <a:solidFill>
                <a:schemeClr val="dk1"/>
              </a:solidFill>
              <a:latin typeface="Verdana"/>
              <a:ea typeface="Verdana"/>
              <a:cs typeface="Verdana"/>
              <a:sym typeface="Verdana"/>
            </a:endParaRPr>
          </a:p>
        </p:txBody>
      </p:sp>
      <p:graphicFrame>
        <p:nvGraphicFramePr>
          <p:cNvPr id="518" name="Google Shape;518;p39"/>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4"/>
          <p:cNvSpPr/>
          <p:nvPr/>
        </p:nvSpPr>
        <p:spPr>
          <a:xfrm>
            <a:off x="3987089" y="2967335"/>
            <a:ext cx="4217821"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8EECB"/>
                </a:solidFill>
                <a:latin typeface="Calibri"/>
                <a:ea typeface="Calibri"/>
                <a:cs typeface="Calibri"/>
                <a:sym typeface="Calibri"/>
              </a:rPr>
              <a:t>Introduction</a:t>
            </a:r>
            <a:endParaRPr/>
          </a:p>
        </p:txBody>
      </p:sp>
      <p:sp>
        <p:nvSpPr>
          <p:cNvPr id="108" name="Google Shape;108;p4"/>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graphicFrame>
        <p:nvGraphicFramePr>
          <p:cNvPr id="109" name="Google Shape;109;p4"/>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0"/>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524" name="Google Shape;524;p40"/>
          <p:cNvSpPr/>
          <p:nvPr/>
        </p:nvSpPr>
        <p:spPr>
          <a:xfrm>
            <a:off x="9034951" y="-4083"/>
            <a:ext cx="300037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How We Know</a:t>
            </a:r>
            <a:endParaRPr/>
          </a:p>
        </p:txBody>
      </p:sp>
      <p:sp>
        <p:nvSpPr>
          <p:cNvPr id="525" name="Google Shape;525;p40"/>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Outside Help for Bodily Defenses</a:t>
            </a:r>
            <a:endParaRPr/>
          </a:p>
        </p:txBody>
      </p:sp>
      <p:sp>
        <p:nvSpPr>
          <p:cNvPr id="526" name="Google Shape;526;p40"/>
          <p:cNvSpPr/>
          <p:nvPr/>
        </p:nvSpPr>
        <p:spPr>
          <a:xfrm>
            <a:off x="3380396" y="2828836"/>
            <a:ext cx="5466825"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So what happens when your white blood cells cannot fight an infection? Then it is time to help your immune system with medicines and antibiotics. Sometimes the immune systems can be boosted through vaccines! How do vaccines work?</a:t>
            </a:r>
            <a:endParaRPr sz="1600">
              <a:solidFill>
                <a:schemeClr val="dk1"/>
              </a:solidFill>
              <a:latin typeface="Verdana"/>
              <a:ea typeface="Verdana"/>
              <a:cs typeface="Verdana"/>
              <a:sym typeface="Verdana"/>
            </a:endParaRPr>
          </a:p>
        </p:txBody>
      </p:sp>
      <p:graphicFrame>
        <p:nvGraphicFramePr>
          <p:cNvPr id="527" name="Google Shape;527;p40"/>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41"/>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533" name="Google Shape;533;p41"/>
          <p:cNvSpPr/>
          <p:nvPr/>
        </p:nvSpPr>
        <p:spPr>
          <a:xfrm>
            <a:off x="9034951" y="-4083"/>
            <a:ext cx="300037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How We Know</a:t>
            </a:r>
            <a:endParaRPr/>
          </a:p>
        </p:txBody>
      </p:sp>
      <p:sp>
        <p:nvSpPr>
          <p:cNvPr id="534" name="Google Shape;534;p41"/>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Behind the Scenes with Vaccines</a:t>
            </a:r>
            <a:endParaRPr/>
          </a:p>
        </p:txBody>
      </p:sp>
      <p:sp>
        <p:nvSpPr>
          <p:cNvPr id="535" name="Google Shape;535;p41"/>
          <p:cNvSpPr/>
          <p:nvPr/>
        </p:nvSpPr>
        <p:spPr>
          <a:xfrm>
            <a:off x="3219688" y="1824097"/>
            <a:ext cx="5815263"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Vaccines are medications that are usually injected to help prevent you from getting certain diseases. Remember "getting your shots?" Perhaps you got shots for whooping cough or </a:t>
            </a:r>
            <a:r>
              <a:rPr lang="en-US" sz="1600" u="sng">
                <a:solidFill>
                  <a:srgbClr val="A18416"/>
                </a:solidFill>
                <a:latin typeface="Verdana"/>
                <a:ea typeface="Verdana"/>
                <a:cs typeface="Verdana"/>
                <a:sym typeface="Verdana"/>
                <a:hlinkClick action="ppaction://hlinksldjump" r:id="rId3">
                  <a:extLst>
                    <a:ext uri="{A12FA001-AC4F-418D-AE19-62706E023703}">
                      <ahyp:hlinkClr val="tx"/>
                    </a:ext>
                  </a:extLst>
                </a:hlinkClick>
              </a:rPr>
              <a:t>diphtheria</a:t>
            </a:r>
            <a:r>
              <a:rPr lang="en-US" sz="1600">
                <a:solidFill>
                  <a:srgbClr val="800000"/>
                </a:solidFill>
                <a:latin typeface="Verdana"/>
                <a:ea typeface="Verdana"/>
                <a:cs typeface="Verdana"/>
                <a:sym typeface="Verdana"/>
              </a:rPr>
              <a:t>.</a:t>
            </a:r>
            <a:r>
              <a:rPr lang="en-US" sz="1600">
                <a:solidFill>
                  <a:schemeClr val="dk1"/>
                </a:solidFill>
                <a:latin typeface="Verdana"/>
                <a:ea typeface="Verdana"/>
                <a:cs typeface="Verdana"/>
                <a:sym typeface="Verdana"/>
              </a:rPr>
              <a:t> Some vaccines contain proteins (called antibodies) that give immediate protection. But most vaccines are designed to stimulate the body to develop its own antibodies, and that can take up to a few weeks to happen.</a:t>
            </a:r>
            <a:endParaRPr/>
          </a:p>
        </p:txBody>
      </p:sp>
      <p:sp>
        <p:nvSpPr>
          <p:cNvPr id="536" name="Google Shape;536;p41"/>
          <p:cNvSpPr/>
          <p:nvPr/>
        </p:nvSpPr>
        <p:spPr>
          <a:xfrm>
            <a:off x="3219687" y="3886200"/>
            <a:ext cx="5815263"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Vaccines for certain diseases actually contain the infectious agent, but it is weakened by culturing it in some other system, such as eggs or tissue culture. The goal in vaccine manufacturing is to make the infectious organism weak enough so that it won't cause the disease but strong enough so that it will activate the body's immune system.</a:t>
            </a:r>
            <a:endParaRPr/>
          </a:p>
        </p:txBody>
      </p:sp>
      <p:graphicFrame>
        <p:nvGraphicFramePr>
          <p:cNvPr id="537" name="Google Shape;537;p41"/>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2"/>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543" name="Google Shape;543;p42"/>
          <p:cNvSpPr/>
          <p:nvPr/>
        </p:nvSpPr>
        <p:spPr>
          <a:xfrm>
            <a:off x="9034951" y="-4083"/>
            <a:ext cx="300037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How We Know</a:t>
            </a:r>
            <a:endParaRPr/>
          </a:p>
        </p:txBody>
      </p:sp>
      <p:sp>
        <p:nvSpPr>
          <p:cNvPr id="544" name="Google Shape;544;p42"/>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Behind the Scenes with Vaccines Cont’d</a:t>
            </a:r>
            <a:endParaRPr/>
          </a:p>
        </p:txBody>
      </p:sp>
      <p:sp>
        <p:nvSpPr>
          <p:cNvPr id="545" name="Google Shape;545;p42"/>
          <p:cNvSpPr/>
          <p:nvPr/>
        </p:nvSpPr>
        <p:spPr>
          <a:xfrm>
            <a:off x="2101516" y="1693582"/>
            <a:ext cx="5309937" cy="2440283"/>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chemeClr val="dk1"/>
                </a:solidFill>
                <a:latin typeface="Verdana"/>
                <a:ea typeface="Verdana"/>
                <a:cs typeface="Verdana"/>
                <a:sym typeface="Verdana"/>
              </a:rPr>
              <a:t>Once the immune system is activated by the disease agent, proteins called antibodies are generated to fight the disease. The antibodies are "programmed" specifically to fight that particular infectious agent. The original antibodies that are generated in response to a vaccination eventually go away, but the immune system has a "memory" and can make new ones later on if challenged by the same disease agent.</a:t>
            </a:r>
            <a:endParaRPr sz="1600">
              <a:solidFill>
                <a:schemeClr val="dk1"/>
              </a:solidFill>
              <a:latin typeface="Verdana"/>
              <a:ea typeface="Verdana"/>
              <a:cs typeface="Verdana"/>
              <a:sym typeface="Verdana"/>
            </a:endParaRPr>
          </a:p>
        </p:txBody>
      </p:sp>
      <p:sp>
        <p:nvSpPr>
          <p:cNvPr id="546" name="Google Shape;546;p42"/>
          <p:cNvSpPr/>
          <p:nvPr/>
        </p:nvSpPr>
        <p:spPr>
          <a:xfrm>
            <a:off x="2101516" y="4133865"/>
            <a:ext cx="5309937" cy="1649875"/>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chemeClr val="dk1"/>
                </a:solidFill>
                <a:latin typeface="Verdana"/>
                <a:ea typeface="Verdana"/>
                <a:cs typeface="Verdana"/>
                <a:sym typeface="Verdana"/>
              </a:rPr>
              <a:t>Booster shots can be used to trigger an even bigger response than only one vaccination would provide. Many vaccinations have to be repeated every year or so, although for some diseases you can be protected for a lifetime by a single injection.</a:t>
            </a:r>
            <a:endParaRPr sz="1600">
              <a:solidFill>
                <a:schemeClr val="dk1"/>
              </a:solidFill>
              <a:latin typeface="Verdana"/>
              <a:ea typeface="Verdana"/>
              <a:cs typeface="Verdana"/>
              <a:sym typeface="Verdana"/>
            </a:endParaRPr>
          </a:p>
        </p:txBody>
      </p:sp>
      <p:pic>
        <p:nvPicPr>
          <p:cNvPr descr="A weakened form of the disease germ is injected into the body. The body makes antibodies to fight these invaders. If actual disease germs ever attack the body, the antibodies will still be there to destroy them." id="547" name="Google Shape;547;p42"/>
          <p:cNvPicPr preferRelativeResize="0"/>
          <p:nvPr/>
        </p:nvPicPr>
        <p:blipFill rotWithShape="1">
          <a:blip r:embed="rId3">
            <a:alphaModFix/>
          </a:blip>
          <a:srcRect b="0" l="0" r="0" t="0"/>
          <a:stretch/>
        </p:blipFill>
        <p:spPr>
          <a:xfrm>
            <a:off x="7629114" y="2008569"/>
            <a:ext cx="2811673" cy="359091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graphicFrame>
        <p:nvGraphicFramePr>
          <p:cNvPr id="548" name="Google Shape;548;p42"/>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549" name="Google Shape;549;p42"/>
          <p:cNvSpPr txBox="1"/>
          <p:nvPr/>
        </p:nvSpPr>
        <p:spPr>
          <a:xfrm>
            <a:off x="7629115" y="5692300"/>
            <a:ext cx="281167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Source: </a:t>
            </a:r>
            <a:r>
              <a:rPr lang="en-US" sz="1000" u="sng">
                <a:solidFill>
                  <a:srgbClr val="A18416"/>
                </a:solidFill>
                <a:latin typeface="Times New Roman"/>
                <a:ea typeface="Times New Roman"/>
                <a:cs typeface="Times New Roman"/>
                <a:sym typeface="Times New Roman"/>
                <a:hlinkClick r:id="rId15">
                  <a:extLst>
                    <a:ext uri="{A12FA001-AC4F-418D-AE19-62706E023703}">
                      <ahyp:hlinkClr val="tx"/>
                    </a:ext>
                  </a:extLst>
                </a:hlinkClick>
              </a:rPr>
              <a:t>https://www.cdc.gov/vaccines/vac-gen/howvpd.htm</a:t>
            </a:r>
            <a:endParaRPr sz="1000">
              <a:solidFill>
                <a:srgbClr val="A18416"/>
              </a:solidFill>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43"/>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555" name="Google Shape;555;p43"/>
          <p:cNvSpPr/>
          <p:nvPr/>
        </p:nvSpPr>
        <p:spPr>
          <a:xfrm>
            <a:off x="9034951" y="-4083"/>
            <a:ext cx="300037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How We Know</a:t>
            </a:r>
            <a:endParaRPr/>
          </a:p>
        </p:txBody>
      </p:sp>
      <p:sp>
        <p:nvSpPr>
          <p:cNvPr id="556" name="Google Shape;556;p43"/>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Diseases of the Immune System</a:t>
            </a:r>
            <a:endParaRPr/>
          </a:p>
        </p:txBody>
      </p:sp>
      <p:sp>
        <p:nvSpPr>
          <p:cNvPr id="557" name="Google Shape;557;p43"/>
          <p:cNvSpPr/>
          <p:nvPr/>
        </p:nvSpPr>
        <p:spPr>
          <a:xfrm>
            <a:off x="3380396" y="2160842"/>
            <a:ext cx="206819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Examples include:</a:t>
            </a:r>
            <a:endParaRPr/>
          </a:p>
        </p:txBody>
      </p:sp>
      <p:sp>
        <p:nvSpPr>
          <p:cNvPr id="558" name="Google Shape;558;p43"/>
          <p:cNvSpPr/>
          <p:nvPr/>
        </p:nvSpPr>
        <p:spPr>
          <a:xfrm>
            <a:off x="3380396" y="2499396"/>
            <a:ext cx="5466825" cy="2760628"/>
          </a:xfrm>
          <a:prstGeom prst="rect">
            <a:avLst/>
          </a:prstGeom>
          <a:noFill/>
          <a:ln>
            <a:noFill/>
          </a:ln>
        </p:spPr>
        <p:txBody>
          <a:bodyPr anchorCtr="0" anchor="t" bIns="45700" lIns="91425" spcFirstLastPara="1" rIns="91425" wrap="square" tIns="45700">
            <a:spAutoFit/>
          </a:bodyPr>
          <a:lstStyle/>
          <a:p>
            <a:pPr indent="-342900" lvl="1" marL="800100" marR="0" rtl="0" algn="l">
              <a:lnSpc>
                <a:spcPct val="107000"/>
              </a:lnSpc>
              <a:spcBef>
                <a:spcPts val="0"/>
              </a:spcBef>
              <a:spcAft>
                <a:spcPts val="0"/>
              </a:spcAft>
              <a:buClr>
                <a:schemeClr val="dk1"/>
              </a:buClr>
              <a:buSzPts val="1000"/>
              <a:buFont typeface="Noto Sans Symbols"/>
              <a:buChar char="∙"/>
            </a:pPr>
            <a:r>
              <a:rPr b="0" i="0" lang="en-US" sz="1600" u="none" cap="none" strike="noStrike">
                <a:solidFill>
                  <a:schemeClr val="dk1"/>
                </a:solidFill>
                <a:latin typeface="Verdana"/>
                <a:ea typeface="Verdana"/>
                <a:cs typeface="Verdana"/>
                <a:sym typeface="Verdana"/>
              </a:rPr>
              <a:t>"auto-immune" diseases such as rheumatoid arthritis and fibromyalgia in which the immune system loses the ability to recognize normal proteins, and the immune system begins to attack its own body</a:t>
            </a:r>
            <a:endParaRPr/>
          </a:p>
          <a:p>
            <a:pPr indent="-285750" lvl="1" marL="742950" marR="0" rtl="0" algn="l">
              <a:spcBef>
                <a:spcPts val="800"/>
              </a:spcBef>
              <a:spcAft>
                <a:spcPts val="0"/>
              </a:spcAft>
              <a:buClr>
                <a:schemeClr val="dk1"/>
              </a:buClr>
              <a:buSzPts val="1600"/>
              <a:buFont typeface="Arial"/>
              <a:buChar char="•"/>
            </a:pPr>
            <a:r>
              <a:rPr b="0" i="0" lang="en-US" sz="1600" u="none" cap="none" strike="noStrike">
                <a:solidFill>
                  <a:schemeClr val="dk1"/>
                </a:solidFill>
                <a:latin typeface="Verdana"/>
                <a:ea typeface="Verdana"/>
                <a:cs typeface="Verdana"/>
                <a:sym typeface="Verdana"/>
              </a:rPr>
              <a:t>AIDS (acquired immunodeficiency syndrome), a fatal disease that attacks the immune system and for which there is no vaccine or cure</a:t>
            </a:r>
            <a:endParaRPr/>
          </a:p>
        </p:txBody>
      </p:sp>
      <p:graphicFrame>
        <p:nvGraphicFramePr>
          <p:cNvPr id="559" name="Google Shape;559;p43"/>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44"/>
          <p:cNvSpPr txBox="1"/>
          <p:nvPr>
            <p:ph idx="1" type="body"/>
          </p:nvPr>
        </p:nvSpPr>
        <p:spPr>
          <a:xfrm>
            <a:off x="2326889" y="2028703"/>
            <a:ext cx="8301005" cy="7611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18E78"/>
              </a:buClr>
              <a:buSzPts val="4400"/>
              <a:buNone/>
            </a:pPr>
            <a:r>
              <a:rPr b="1" lang="en-US" sz="4400">
                <a:solidFill>
                  <a:srgbClr val="318E78"/>
                </a:solidFill>
                <a:latin typeface="Trebuchet MS"/>
                <a:ea typeface="Trebuchet MS"/>
                <a:cs typeface="Trebuchet MS"/>
                <a:sym typeface="Trebuchet MS"/>
              </a:rPr>
              <a:t>Peter Medawar (1915-1987)</a:t>
            </a:r>
            <a:endParaRPr/>
          </a:p>
        </p:txBody>
      </p:sp>
      <p:sp>
        <p:nvSpPr>
          <p:cNvPr id="565" name="Google Shape;565;p44"/>
          <p:cNvSpPr/>
          <p:nvPr/>
        </p:nvSpPr>
        <p:spPr>
          <a:xfrm>
            <a:off x="4450357" y="599690"/>
            <a:ext cx="329128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rgbClr val="F8EECB"/>
                </a:solidFill>
                <a:latin typeface="Calibri"/>
                <a:ea typeface="Calibri"/>
                <a:cs typeface="Calibri"/>
                <a:sym typeface="Calibri"/>
              </a:rPr>
              <a:t>Storytime</a:t>
            </a:r>
            <a:endParaRPr/>
          </a:p>
        </p:txBody>
      </p:sp>
      <p:sp>
        <p:nvSpPr>
          <p:cNvPr id="566" name="Google Shape;566;p44"/>
          <p:cNvSpPr/>
          <p:nvPr/>
        </p:nvSpPr>
        <p:spPr>
          <a:xfrm>
            <a:off x="1164341" y="191123"/>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graphicFrame>
        <p:nvGraphicFramePr>
          <p:cNvPr id="567" name="Google Shape;567;p44"/>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pic>
        <p:nvPicPr>
          <p:cNvPr descr="https://lh3.googleusercontent.com/vps5See-5oRKJrojsoH5X1NfMDlxRmiYqDHaRZRn7qJMCebmO4aq-yrohPzjd7soB-GnJprss8yP616jc__AFYTcRNSEJIwRZE4GVp5ANhBO2xq2iKbWKQby3e5JAyT8fadjpn7V" id="568" name="Google Shape;568;p44"/>
          <p:cNvPicPr preferRelativeResize="0"/>
          <p:nvPr/>
        </p:nvPicPr>
        <p:blipFill rotWithShape="1">
          <a:blip r:embed="rId14">
            <a:alphaModFix/>
          </a:blip>
          <a:srcRect b="0" l="0" r="0" t="0"/>
          <a:stretch/>
        </p:blipFill>
        <p:spPr>
          <a:xfrm>
            <a:off x="7741643" y="3051343"/>
            <a:ext cx="1987192" cy="2801222"/>
          </a:xfrm>
          <a:prstGeom prst="rect">
            <a:avLst/>
          </a:prstGeom>
          <a:noFill/>
          <a:ln>
            <a:noFill/>
          </a:ln>
        </p:spPr>
      </p:pic>
      <p:sp>
        <p:nvSpPr>
          <p:cNvPr id="569" name="Google Shape;569;p44"/>
          <p:cNvSpPr/>
          <p:nvPr/>
        </p:nvSpPr>
        <p:spPr>
          <a:xfrm>
            <a:off x="2971800" y="3051343"/>
            <a:ext cx="4198620"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Even in 1915, it was a small world for Peter Medawar. Peter's father was from Lebanon but moved to England to seek his fortune and marry an Englishwoman. He did marry, and after their marriage, the couple moved to Rio de Janeiro, Brazil, where Peter's father became a salesman for a dental supply company out of England. Peter was born in Rio but nonetheless was declared a citizen of England.</a:t>
            </a:r>
            <a:endParaRPr sz="1600">
              <a:solidFill>
                <a:schemeClr val="dk1"/>
              </a:solidFill>
              <a:latin typeface="Verdana"/>
              <a:ea typeface="Verdana"/>
              <a:cs typeface="Verdana"/>
              <a:sym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45"/>
          <p:cNvSpPr txBox="1"/>
          <p:nvPr>
            <p:ph type="title"/>
          </p:nvPr>
        </p:nvSpPr>
        <p:spPr>
          <a:xfrm>
            <a:off x="1719957" y="836246"/>
            <a:ext cx="8780257" cy="665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18E78"/>
              </a:buClr>
              <a:buSzPct val="100000"/>
              <a:buFont typeface="Trebuchet MS"/>
              <a:buNone/>
            </a:pPr>
            <a:r>
              <a:rPr b="1" lang="en-US">
                <a:solidFill>
                  <a:srgbClr val="318E78"/>
                </a:solidFill>
                <a:latin typeface="Trebuchet MS"/>
                <a:ea typeface="Trebuchet MS"/>
                <a:cs typeface="Trebuchet MS"/>
                <a:sym typeface="Trebuchet MS"/>
              </a:rPr>
              <a:t>Childhood Interests</a:t>
            </a:r>
            <a:endParaRPr/>
          </a:p>
        </p:txBody>
      </p:sp>
      <p:sp>
        <p:nvSpPr>
          <p:cNvPr id="575" name="Google Shape;575;p45"/>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576" name="Google Shape;576;p45"/>
          <p:cNvSpPr/>
          <p:nvPr/>
        </p:nvSpPr>
        <p:spPr>
          <a:xfrm>
            <a:off x="9909110" y="-3831"/>
            <a:ext cx="2282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Storytime</a:t>
            </a:r>
            <a:endParaRPr/>
          </a:p>
        </p:txBody>
      </p:sp>
      <p:graphicFrame>
        <p:nvGraphicFramePr>
          <p:cNvPr id="577" name="Google Shape;577;p45"/>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578" name="Google Shape;578;p45"/>
          <p:cNvSpPr/>
          <p:nvPr/>
        </p:nvSpPr>
        <p:spPr>
          <a:xfrm>
            <a:off x="2446020" y="1582341"/>
            <a:ext cx="7307580"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Before entering school, Peter Medawar learned Portuguese, the first language of Brazil, because school was taught in that language. He recalls of his mathematics teacher that she "considered it her business to teach us addition, subtraction, and the like, and she jolly well did." A main childhood interest of Peter was reading comic books. He and his brother had quite a collection. Another perhaps surprising interest was opera. Peter fell in love with the gramophone, the forerunner of today's record player or CD player. Due to the kinds of music his parents played in the house, he acquired a love for opera, even as a child. He would save his pocket money for weeks in order to buy a record. He enjoyed pretending to be an orchestra conductor in front of a mirror.</a:t>
            </a:r>
            <a:endParaRPr sz="1600">
              <a:solidFill>
                <a:schemeClr val="dk1"/>
              </a:solidFill>
              <a:latin typeface="Verdana"/>
              <a:ea typeface="Verdana"/>
              <a:cs typeface="Verdana"/>
              <a:sym typeface="Verdana"/>
            </a:endParaRPr>
          </a:p>
        </p:txBody>
      </p:sp>
      <p:sp>
        <p:nvSpPr>
          <p:cNvPr id="579" name="Google Shape;579;p45"/>
          <p:cNvSpPr/>
          <p:nvPr/>
        </p:nvSpPr>
        <p:spPr>
          <a:xfrm>
            <a:off x="2456295" y="4629329"/>
            <a:ext cx="730758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Most of Peter's free time as a child was spent with his brother on Copacabana Beach. He marvels that he did not catch polio, which afflicted many children in his neighborhood. His very own brother was crippled for life by the disease. Peter recalls how the town's sewers emptied directly onto the beach, and the children played around huge stagnant pools of sewage.</a:t>
            </a:r>
            <a:endParaRPr sz="1600">
              <a:solidFill>
                <a:schemeClr val="dk1"/>
              </a:solidFill>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46"/>
          <p:cNvSpPr txBox="1"/>
          <p:nvPr>
            <p:ph type="title"/>
          </p:nvPr>
        </p:nvSpPr>
        <p:spPr>
          <a:xfrm>
            <a:off x="1719957" y="836246"/>
            <a:ext cx="8780257" cy="665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18E78"/>
              </a:buClr>
              <a:buSzPct val="100000"/>
              <a:buFont typeface="Trebuchet MS"/>
              <a:buNone/>
            </a:pPr>
            <a:r>
              <a:rPr b="1" lang="en-US">
                <a:solidFill>
                  <a:srgbClr val="318E78"/>
                </a:solidFill>
                <a:latin typeface="Trebuchet MS"/>
                <a:ea typeface="Trebuchet MS"/>
                <a:cs typeface="Trebuchet MS"/>
                <a:sym typeface="Trebuchet MS"/>
              </a:rPr>
              <a:t>School Experiences</a:t>
            </a:r>
            <a:endParaRPr/>
          </a:p>
        </p:txBody>
      </p:sp>
      <p:sp>
        <p:nvSpPr>
          <p:cNvPr id="585" name="Google Shape;585;p46"/>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586" name="Google Shape;586;p46"/>
          <p:cNvSpPr/>
          <p:nvPr/>
        </p:nvSpPr>
        <p:spPr>
          <a:xfrm>
            <a:off x="9909110" y="-3831"/>
            <a:ext cx="2282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Storytime</a:t>
            </a:r>
            <a:endParaRPr/>
          </a:p>
        </p:txBody>
      </p:sp>
      <p:graphicFrame>
        <p:nvGraphicFramePr>
          <p:cNvPr id="587" name="Google Shape;587;p46"/>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588" name="Google Shape;588;p46"/>
          <p:cNvSpPr/>
          <p:nvPr/>
        </p:nvSpPr>
        <p:spPr>
          <a:xfrm>
            <a:off x="2446020" y="1680241"/>
            <a:ext cx="7315200"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While Peter was still in grade school, the family moved back to England and lived in an apartment in suburban London. Soon thereafter, his mother and father returned to Rio and left Peter and his brother in an English boarding school. Many people think of English boarding schools as an elite educational experience, preparing students for premier English colleges such as Oxford or Cambridge. In Peter Medawar's day, however, many such boarding schools had low standards, poorly qualified teachers, and run-down facilities. The students came from average families, not wealth. Such was the case with Peter and his boarding school.</a:t>
            </a:r>
            <a:endParaRPr sz="1600">
              <a:solidFill>
                <a:schemeClr val="dk1"/>
              </a:solidFill>
              <a:latin typeface="Verdana"/>
              <a:ea typeface="Verdana"/>
              <a:cs typeface="Verdana"/>
              <a:sym typeface="Verdana"/>
            </a:endParaRPr>
          </a:p>
        </p:txBody>
      </p:sp>
      <p:sp>
        <p:nvSpPr>
          <p:cNvPr id="589" name="Google Shape;589;p46"/>
          <p:cNvSpPr/>
          <p:nvPr/>
        </p:nvSpPr>
        <p:spPr>
          <a:xfrm>
            <a:off x="2446020" y="4234786"/>
            <a:ext cx="5241602"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His favorite teacher was a middle-aged, bald, language teacher who loved drinking his ale and was an avid football (soccer) fan. Reading and writing quickly became major activities for Peter. In later years, Peter became famous for the quality of his writing, not only in his scientific papers, but also in his essays on a variety of topics.</a:t>
            </a:r>
            <a:endParaRPr sz="1600">
              <a:solidFill>
                <a:schemeClr val="dk1"/>
              </a:solidFill>
              <a:latin typeface="Verdana"/>
              <a:ea typeface="Verdana"/>
              <a:cs typeface="Verdana"/>
              <a:sym typeface="Verdana"/>
            </a:endParaRPr>
          </a:p>
        </p:txBody>
      </p:sp>
      <p:pic>
        <p:nvPicPr>
          <p:cNvPr descr="https://lh3.googleusercontent.com/awt5KgpB2LPQdJaYuC-zeglpEfpNo0MZ0BvYW2ZxvrjHZJ38umoEm-dF8VXt6qNwHTyP6C_QIJEJLX9MnJQirmjYGloL4rqt2mdj4m6w2mAH3sIR975Z4aNR52cDRXikkUwhbgaA" id="590" name="Google Shape;590;p46"/>
          <p:cNvPicPr preferRelativeResize="0"/>
          <p:nvPr/>
        </p:nvPicPr>
        <p:blipFill rotWithShape="1">
          <a:blip r:embed="rId14">
            <a:alphaModFix/>
          </a:blip>
          <a:srcRect b="0" l="0" r="0" t="0"/>
          <a:stretch/>
        </p:blipFill>
        <p:spPr>
          <a:xfrm>
            <a:off x="7687621" y="4234786"/>
            <a:ext cx="2221231" cy="198864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47"/>
          <p:cNvSpPr txBox="1"/>
          <p:nvPr>
            <p:ph type="title"/>
          </p:nvPr>
        </p:nvSpPr>
        <p:spPr>
          <a:xfrm>
            <a:off x="1719957" y="836246"/>
            <a:ext cx="8780257" cy="665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18E78"/>
              </a:buClr>
              <a:buSzPct val="100000"/>
              <a:buFont typeface="Trebuchet MS"/>
              <a:buNone/>
            </a:pPr>
            <a:r>
              <a:rPr b="1" lang="en-US">
                <a:solidFill>
                  <a:srgbClr val="318E78"/>
                </a:solidFill>
                <a:latin typeface="Trebuchet MS"/>
                <a:ea typeface="Trebuchet MS"/>
                <a:cs typeface="Trebuchet MS"/>
                <a:sym typeface="Trebuchet MS"/>
              </a:rPr>
              <a:t>School Experiences Cont’d</a:t>
            </a:r>
            <a:endParaRPr/>
          </a:p>
        </p:txBody>
      </p:sp>
      <p:sp>
        <p:nvSpPr>
          <p:cNvPr id="596" name="Google Shape;596;p47"/>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597" name="Google Shape;597;p47"/>
          <p:cNvSpPr/>
          <p:nvPr/>
        </p:nvSpPr>
        <p:spPr>
          <a:xfrm>
            <a:off x="9909110" y="-3831"/>
            <a:ext cx="2282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Storytime</a:t>
            </a:r>
            <a:endParaRPr/>
          </a:p>
        </p:txBody>
      </p:sp>
      <p:graphicFrame>
        <p:nvGraphicFramePr>
          <p:cNvPr id="598" name="Google Shape;598;p47"/>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599" name="Google Shape;599;p47"/>
          <p:cNvSpPr/>
          <p:nvPr/>
        </p:nvSpPr>
        <p:spPr>
          <a:xfrm>
            <a:off x="3048000" y="1443841"/>
            <a:ext cx="6096000"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When he was thirteen, Peter's mother thought he should attend a "public" boarding school. Such schools in England were designed to train boys for leadership in the home civil service or for colonial administration and the foreign service. Peter hated his experience at the public boarding school. The school building itself had a prison-block design. The people were snobbish. Every boy had to take a cold bath every morning, even on the coldest days. The bathrooms were scrawled with dirty graffiti. Whippings were common. A great deal of authority was given to the boys themselves, who abused the privilege by bullying the boys with lesser authority. In addition to the usual abuse, Peter endured further harassment because his Middle Eastern facial features led others to assume that he was Jewish.</a:t>
            </a:r>
            <a:endParaRPr sz="1600">
              <a:solidFill>
                <a:schemeClr val="dk1"/>
              </a:solidFill>
              <a:latin typeface="Verdana"/>
              <a:ea typeface="Verdana"/>
              <a:cs typeface="Verdana"/>
              <a:sym typeface="Verdana"/>
            </a:endParaRPr>
          </a:p>
        </p:txBody>
      </p:sp>
      <p:sp>
        <p:nvSpPr>
          <p:cNvPr id="600" name="Google Shape;600;p47"/>
          <p:cNvSpPr/>
          <p:nvPr/>
        </p:nvSpPr>
        <p:spPr>
          <a:xfrm>
            <a:off x="3048000" y="5229493"/>
            <a:ext cx="60960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Peter was also disappointed because of his lack of athletic skills. If a boy did not have the talent to do well in sports, he was banished from sports and ridiculed around school. Just as today, a lot of emphasis was put on students' athletic talents when it came to winning approval and popularity.</a:t>
            </a:r>
            <a:endParaRPr sz="1600">
              <a:solidFill>
                <a:schemeClr val="dk1"/>
              </a:solidFill>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8"/>
          <p:cNvSpPr txBox="1"/>
          <p:nvPr>
            <p:ph type="title"/>
          </p:nvPr>
        </p:nvSpPr>
        <p:spPr>
          <a:xfrm>
            <a:off x="1719957" y="836246"/>
            <a:ext cx="9405243" cy="665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18E78"/>
              </a:buClr>
              <a:buSzPct val="100000"/>
              <a:buFont typeface="Trebuchet MS"/>
              <a:buNone/>
            </a:pPr>
            <a:r>
              <a:rPr b="1" lang="en-US">
                <a:solidFill>
                  <a:srgbClr val="318E78"/>
                </a:solidFill>
                <a:latin typeface="Trebuchet MS"/>
                <a:ea typeface="Trebuchet MS"/>
                <a:cs typeface="Trebuchet MS"/>
                <a:sym typeface="Trebuchet MS"/>
              </a:rPr>
              <a:t>School Experiences Cont’d</a:t>
            </a:r>
            <a:endParaRPr>
              <a:solidFill>
                <a:srgbClr val="318E78"/>
              </a:solidFill>
              <a:latin typeface="Calibri"/>
              <a:ea typeface="Calibri"/>
              <a:cs typeface="Calibri"/>
              <a:sym typeface="Calibri"/>
            </a:endParaRPr>
          </a:p>
        </p:txBody>
      </p:sp>
      <p:sp>
        <p:nvSpPr>
          <p:cNvPr id="606" name="Google Shape;606;p48"/>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607" name="Google Shape;607;p48"/>
          <p:cNvSpPr/>
          <p:nvPr/>
        </p:nvSpPr>
        <p:spPr>
          <a:xfrm>
            <a:off x="9909110" y="-3831"/>
            <a:ext cx="2282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Storytime</a:t>
            </a:r>
            <a:endParaRPr/>
          </a:p>
        </p:txBody>
      </p:sp>
      <p:graphicFrame>
        <p:nvGraphicFramePr>
          <p:cNvPr id="608" name="Google Shape;608;p48"/>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609" name="Google Shape;609;p48"/>
          <p:cNvSpPr/>
          <p:nvPr/>
        </p:nvSpPr>
        <p:spPr>
          <a:xfrm>
            <a:off x="3380398" y="2152620"/>
            <a:ext cx="5481664"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Peter did encounter a teacher he admired--a biology teacher who inspired two other boys at the school to become university professors. He was a crude and aggressive man who was hired, Peter thought, to discredit science so that students would become more adept in other subjects which were deemed more relevant for leadership and government service.</a:t>
            </a:r>
            <a:endParaRPr sz="1600">
              <a:solidFill>
                <a:schemeClr val="dk1"/>
              </a:solidFill>
              <a:latin typeface="Verdana"/>
              <a:ea typeface="Verdana"/>
              <a:cs typeface="Verdana"/>
              <a:sym typeface="Verdana"/>
            </a:endParaRPr>
          </a:p>
        </p:txBody>
      </p:sp>
      <p:sp>
        <p:nvSpPr>
          <p:cNvPr id="610" name="Google Shape;610;p48"/>
          <p:cNvSpPr/>
          <p:nvPr/>
        </p:nvSpPr>
        <p:spPr>
          <a:xfrm>
            <a:off x="3380397" y="4214723"/>
            <a:ext cx="5481665"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So why did Peter, and the other boys too, like this man? Maybe it was because he did not put on airs, as did so many other teachers. Peter never figured out why he and the other students were inspired by this teacher. In any case, Peter quickly realized that he wanted to study biology in college.</a:t>
            </a:r>
            <a:endParaRPr sz="1600">
              <a:solidFill>
                <a:schemeClr val="dk1"/>
              </a:solidFill>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49"/>
          <p:cNvSpPr txBox="1"/>
          <p:nvPr>
            <p:ph type="title"/>
          </p:nvPr>
        </p:nvSpPr>
        <p:spPr>
          <a:xfrm>
            <a:off x="1719957" y="836246"/>
            <a:ext cx="9124506" cy="665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18E78"/>
              </a:buClr>
              <a:buSzPct val="100000"/>
              <a:buFont typeface="Trebuchet MS"/>
              <a:buNone/>
            </a:pPr>
            <a:r>
              <a:rPr b="1" lang="en-US">
                <a:solidFill>
                  <a:srgbClr val="318E78"/>
                </a:solidFill>
                <a:latin typeface="Trebuchet MS"/>
                <a:ea typeface="Trebuchet MS"/>
                <a:cs typeface="Trebuchet MS"/>
                <a:sym typeface="Trebuchet MS"/>
              </a:rPr>
              <a:t>Oxford Education</a:t>
            </a:r>
            <a:endParaRPr>
              <a:solidFill>
                <a:srgbClr val="318E78"/>
              </a:solidFill>
              <a:latin typeface="Trebuchet MS"/>
              <a:ea typeface="Trebuchet MS"/>
              <a:cs typeface="Trebuchet MS"/>
              <a:sym typeface="Trebuchet MS"/>
            </a:endParaRPr>
          </a:p>
        </p:txBody>
      </p:sp>
      <p:sp>
        <p:nvSpPr>
          <p:cNvPr id="616" name="Google Shape;616;p49"/>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617" name="Google Shape;617;p49"/>
          <p:cNvSpPr/>
          <p:nvPr/>
        </p:nvSpPr>
        <p:spPr>
          <a:xfrm>
            <a:off x="9909110" y="-3831"/>
            <a:ext cx="2282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Storytime</a:t>
            </a:r>
            <a:endParaRPr/>
          </a:p>
        </p:txBody>
      </p:sp>
      <p:graphicFrame>
        <p:nvGraphicFramePr>
          <p:cNvPr id="618" name="Google Shape;618;p49"/>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619" name="Google Shape;619;p49"/>
          <p:cNvSpPr/>
          <p:nvPr/>
        </p:nvSpPr>
        <p:spPr>
          <a:xfrm>
            <a:off x="2446020" y="1536174"/>
            <a:ext cx="6400800" cy="427809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Peter Medawar applied for a scholarship to Oxford but failed. He did, however, score well enough on the tests to be admitted as a "commoner," which is what the British call the regular undergraduate student. A new and much more civilized world opened for Peter at Oxford. At Oxford, students are grouped and housed as social units called "colleges." His college was Magdalen. Peter did not fit in well with many of those in Magdalen, but he did get along well with students who shared his interests in music and biology. The administrators of Magdalen College did not recruit students for their scholarship, but rather they wanted "regular guys" who would bring distinction to the college through sports and leadership activities. Thus, Peter encountered far too many of the same types of social snobs that he had lived with at boarding school. Despite the situation, Peter loved Oxford, for it was full of stimulating people of substance and high achievement.</a:t>
            </a:r>
            <a:endParaRPr sz="1800">
              <a:solidFill>
                <a:schemeClr val="dk1"/>
              </a:solidFill>
              <a:latin typeface="Calibri"/>
              <a:ea typeface="Calibri"/>
              <a:cs typeface="Calibri"/>
              <a:sym typeface="Calibri"/>
            </a:endParaRPr>
          </a:p>
        </p:txBody>
      </p:sp>
      <p:pic>
        <p:nvPicPr>
          <p:cNvPr descr="https://lh6.googleusercontent.com/CFJw_QdU7Kx5b28iqoH4FfwIz2viY_-LARaynh946jXjIv2_CZvNd9bKWRVniyPMnmeLMg7n_N6TOWNIvKL3b0Ju3t9l4LsrGnesV1MAa0WLa-AVc7FBgQAU-hTRXU9y6M2nG-sr" id="620" name="Google Shape;620;p49"/>
          <p:cNvPicPr preferRelativeResize="0"/>
          <p:nvPr/>
        </p:nvPicPr>
        <p:blipFill rotWithShape="1">
          <a:blip r:embed="rId14">
            <a:alphaModFix/>
          </a:blip>
          <a:srcRect b="0" l="0" r="0" t="0"/>
          <a:stretch/>
        </p:blipFill>
        <p:spPr>
          <a:xfrm>
            <a:off x="8955054" y="2477700"/>
            <a:ext cx="2678854" cy="21552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5"/>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115" name="Google Shape;115;p5"/>
          <p:cNvSpPr/>
          <p:nvPr/>
        </p:nvSpPr>
        <p:spPr>
          <a:xfrm>
            <a:off x="9322304" y="0"/>
            <a:ext cx="286969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Introduction</a:t>
            </a:r>
            <a:endParaRPr/>
          </a:p>
        </p:txBody>
      </p:sp>
      <p:sp>
        <p:nvSpPr>
          <p:cNvPr id="116" name="Google Shape;116;p5"/>
          <p:cNvSpPr/>
          <p:nvPr/>
        </p:nvSpPr>
        <p:spPr>
          <a:xfrm>
            <a:off x="2334125" y="1511926"/>
            <a:ext cx="6096000" cy="85946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chemeClr val="dk1"/>
                </a:solidFill>
                <a:latin typeface="Verdana"/>
                <a:ea typeface="Verdana"/>
                <a:cs typeface="Verdana"/>
                <a:sym typeface="Verdana"/>
              </a:rPr>
              <a:t>Ouch! You've got a splinter in your finger! Since you can't remove all of it, two days later a small pocket of pus forms around the splinter. Why?</a:t>
            </a:r>
            <a:endParaRPr sz="1600">
              <a:solidFill>
                <a:schemeClr val="dk1"/>
              </a:solidFill>
              <a:latin typeface="Verdana"/>
              <a:ea typeface="Verdana"/>
              <a:cs typeface="Verdana"/>
              <a:sym typeface="Verdana"/>
            </a:endParaRPr>
          </a:p>
        </p:txBody>
      </p:sp>
      <p:sp>
        <p:nvSpPr>
          <p:cNvPr id="117" name="Google Shape;117;p5"/>
          <p:cNvSpPr/>
          <p:nvPr/>
        </p:nvSpPr>
        <p:spPr>
          <a:xfrm>
            <a:off x="2334125" y="3948388"/>
            <a:ext cx="6096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Skin is your first line of defense against "foreign invaders." If there is a break in the skin, the second-line defenses of the immune system are activated.</a:t>
            </a:r>
            <a:endParaRPr sz="1600">
              <a:solidFill>
                <a:schemeClr val="dk1"/>
              </a:solidFill>
              <a:latin typeface="Calibri"/>
              <a:ea typeface="Calibri"/>
              <a:cs typeface="Calibri"/>
              <a:sym typeface="Calibri"/>
            </a:endParaRPr>
          </a:p>
        </p:txBody>
      </p:sp>
      <p:sp>
        <p:nvSpPr>
          <p:cNvPr id="118" name="Google Shape;118;p5"/>
          <p:cNvSpPr/>
          <p:nvPr/>
        </p:nvSpPr>
        <p:spPr>
          <a:xfrm>
            <a:off x="2334125" y="4779385"/>
            <a:ext cx="6096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This module will help you understand how your body reacts to such invasions and what you can do to help your bodily defenses. </a:t>
            </a:r>
            <a:endParaRPr/>
          </a:p>
        </p:txBody>
      </p:sp>
      <p:sp>
        <p:nvSpPr>
          <p:cNvPr id="119" name="Google Shape;119;p5"/>
          <p:cNvSpPr/>
          <p:nvPr/>
        </p:nvSpPr>
        <p:spPr>
          <a:xfrm>
            <a:off x="2334125" y="2373988"/>
            <a:ext cx="60960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Verdana"/>
                <a:ea typeface="Verdana"/>
                <a:cs typeface="Verdana"/>
                <a:sym typeface="Verdana"/>
              </a:rPr>
              <a:t>What has happened here? The splinter has penetrated your body's first line of defense, the skin. You need the wound to heal. Meanwhile, your body needs to protect itself from the spread of infection from germs that were on the splinter. A second line of defense has to be mobilized. </a:t>
            </a:r>
            <a:endParaRPr sz="1600">
              <a:solidFill>
                <a:schemeClr val="dk1"/>
              </a:solidFill>
              <a:latin typeface="Calibri"/>
              <a:ea typeface="Calibri"/>
              <a:cs typeface="Calibri"/>
              <a:sym typeface="Calibri"/>
            </a:endParaRPr>
          </a:p>
        </p:txBody>
      </p:sp>
      <p:pic>
        <p:nvPicPr>
          <p:cNvPr descr="https://peer.tamu.edu/curriculum_modules/OrganSystems/images/splinter.jpg" id="120" name="Google Shape;120;p5"/>
          <p:cNvPicPr preferRelativeResize="0"/>
          <p:nvPr/>
        </p:nvPicPr>
        <p:blipFill rotWithShape="1">
          <a:blip r:embed="rId3">
            <a:alphaModFix/>
          </a:blip>
          <a:srcRect b="0" l="0" r="0" t="0"/>
          <a:stretch/>
        </p:blipFill>
        <p:spPr>
          <a:xfrm>
            <a:off x="8430126" y="1956539"/>
            <a:ext cx="2843214" cy="2729998"/>
          </a:xfrm>
          <a:prstGeom prst="rect">
            <a:avLst/>
          </a:prstGeom>
          <a:noFill/>
          <a:ln>
            <a:noFill/>
          </a:ln>
        </p:spPr>
      </p:pic>
      <p:graphicFrame>
        <p:nvGraphicFramePr>
          <p:cNvPr id="121" name="Google Shape;121;p5"/>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50"/>
          <p:cNvSpPr txBox="1"/>
          <p:nvPr>
            <p:ph type="title"/>
          </p:nvPr>
        </p:nvSpPr>
        <p:spPr>
          <a:xfrm>
            <a:off x="1719957" y="836246"/>
            <a:ext cx="8780257" cy="665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18E78"/>
              </a:buClr>
              <a:buSzPct val="100000"/>
              <a:buFont typeface="Trebuchet MS"/>
              <a:buNone/>
            </a:pPr>
            <a:r>
              <a:rPr b="1" lang="en-US">
                <a:solidFill>
                  <a:srgbClr val="318E78"/>
                </a:solidFill>
                <a:latin typeface="Trebuchet MS"/>
                <a:ea typeface="Trebuchet MS"/>
                <a:cs typeface="Trebuchet MS"/>
                <a:sym typeface="Trebuchet MS"/>
              </a:rPr>
              <a:t>Oxford Education Cont’d</a:t>
            </a:r>
            <a:endParaRPr b="1">
              <a:solidFill>
                <a:srgbClr val="318E78"/>
              </a:solidFill>
              <a:latin typeface="Courier New"/>
              <a:ea typeface="Courier New"/>
              <a:cs typeface="Courier New"/>
              <a:sym typeface="Courier New"/>
            </a:endParaRPr>
          </a:p>
        </p:txBody>
      </p:sp>
      <p:sp>
        <p:nvSpPr>
          <p:cNvPr id="626" name="Google Shape;626;p50"/>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627" name="Google Shape;627;p50"/>
          <p:cNvSpPr/>
          <p:nvPr/>
        </p:nvSpPr>
        <p:spPr>
          <a:xfrm>
            <a:off x="9909110" y="-3831"/>
            <a:ext cx="2282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Storytime</a:t>
            </a:r>
            <a:endParaRPr/>
          </a:p>
        </p:txBody>
      </p:sp>
      <p:graphicFrame>
        <p:nvGraphicFramePr>
          <p:cNvPr id="628" name="Google Shape;628;p50"/>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629" name="Google Shape;629;p50"/>
          <p:cNvSpPr/>
          <p:nvPr/>
        </p:nvSpPr>
        <p:spPr>
          <a:xfrm>
            <a:off x="2438400" y="1501674"/>
            <a:ext cx="7330440"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In those days, Oxford had a 1:1 student teacher ratio. Teaching was administered through one on one tutoring. Students met their tutor once each week, while studying, completing lab and learning exercises, and writing papers between sessions. The tutor did not "lecture," nor provide factual information. The tutor's role was to guide students to the right books and papers, to set standards, to inspire a love for the subject, and to judge the adequacy of student achievement. Tutors had to be generalists in their subjects. Biology students, for example, did not go to a physiologist to learn physiology, an anatomist to learn anatomy, or a geneticist to learn genetics, etc. One tutor guided the learning in all aspects and specialties. Peter was lucky enough to have as one of his tutors, John Young, a famous neurobiologist, who helped him appreciate the breadth and inter-relatedness of all biology. Shortly after graduation, Peter himself became a tutor and found it to be "about the hardest work" he'd ever done.</a:t>
            </a:r>
            <a:endParaRPr sz="1600">
              <a:solidFill>
                <a:schemeClr val="dk1"/>
              </a:solidFill>
              <a:latin typeface="Verdana"/>
              <a:ea typeface="Verdana"/>
              <a:cs typeface="Verdana"/>
              <a:sym typeface="Verdana"/>
            </a:endParaRPr>
          </a:p>
        </p:txBody>
      </p:sp>
      <p:sp>
        <p:nvSpPr>
          <p:cNvPr id="630" name="Google Shape;630;p50"/>
          <p:cNvSpPr/>
          <p:nvPr/>
        </p:nvSpPr>
        <p:spPr>
          <a:xfrm>
            <a:off x="2423160" y="5533547"/>
            <a:ext cx="733044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As much as Peter generally enjoyed his tutoring experiences, he was quick to point out the problems. He summarized the problems as follows: "Some tutors are dull in themselves and a cause of dullness in others.... some tutors were lazy and self-indulgent."</a:t>
            </a:r>
            <a:endParaRPr sz="1600">
              <a:solidFill>
                <a:schemeClr val="dk1"/>
              </a:solidFill>
              <a:latin typeface="Verdana"/>
              <a:ea typeface="Verdana"/>
              <a:cs typeface="Verdana"/>
              <a:sym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51"/>
          <p:cNvSpPr txBox="1"/>
          <p:nvPr>
            <p:ph type="title"/>
          </p:nvPr>
        </p:nvSpPr>
        <p:spPr>
          <a:xfrm>
            <a:off x="1719957" y="836246"/>
            <a:ext cx="8780257" cy="665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18E78"/>
              </a:buClr>
              <a:buSzPct val="100000"/>
              <a:buFont typeface="Trebuchet MS"/>
              <a:buNone/>
            </a:pPr>
            <a:r>
              <a:rPr b="1" lang="en-US">
                <a:solidFill>
                  <a:srgbClr val="318E78"/>
                </a:solidFill>
                <a:latin typeface="Trebuchet MS"/>
                <a:ea typeface="Trebuchet MS"/>
                <a:cs typeface="Trebuchet MS"/>
                <a:sym typeface="Trebuchet MS"/>
              </a:rPr>
              <a:t>Peter’s Research and Studies</a:t>
            </a:r>
            <a:endParaRPr/>
          </a:p>
        </p:txBody>
      </p:sp>
      <p:sp>
        <p:nvSpPr>
          <p:cNvPr id="636" name="Google Shape;636;p51"/>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637" name="Google Shape;637;p51"/>
          <p:cNvSpPr/>
          <p:nvPr/>
        </p:nvSpPr>
        <p:spPr>
          <a:xfrm>
            <a:off x="9909110" y="-3831"/>
            <a:ext cx="2282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Storytime</a:t>
            </a:r>
            <a:endParaRPr/>
          </a:p>
        </p:txBody>
      </p:sp>
      <p:graphicFrame>
        <p:nvGraphicFramePr>
          <p:cNvPr id="638" name="Google Shape;638;p51"/>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639" name="Google Shape;639;p51"/>
          <p:cNvSpPr/>
          <p:nvPr/>
        </p:nvSpPr>
        <p:spPr>
          <a:xfrm>
            <a:off x="2110740" y="1680241"/>
            <a:ext cx="799338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Each student at Oxford negotiated with his tutor a program of study, which included the level of standard to which the student would be held. Standards could be set low enough to allow students to focus on partying and social life (a "pass" degree) or set as high as to require high scores on rigorous examinations (leading to a degree labeled First, Second, or Third).</a:t>
            </a:r>
            <a:endParaRPr sz="1600">
              <a:solidFill>
                <a:schemeClr val="dk1"/>
              </a:solidFill>
              <a:latin typeface="Verdana"/>
              <a:ea typeface="Verdana"/>
              <a:cs typeface="Verdana"/>
              <a:sym typeface="Verdana"/>
            </a:endParaRPr>
          </a:p>
        </p:txBody>
      </p:sp>
      <p:sp>
        <p:nvSpPr>
          <p:cNvPr id="640" name="Google Shape;640;p51"/>
          <p:cNvSpPr/>
          <p:nvPr/>
        </p:nvSpPr>
        <p:spPr>
          <a:xfrm>
            <a:off x="2110740" y="3003680"/>
            <a:ext cx="7993380" cy="32932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Peter Medawar graduated with a First. Because his interest was well kindled in zoology, he stayed on as a graduate student at Oxford. He plunged into research on embryos, using the then revolutionary technique of culturing cells. His first studies identified a compound in malt extract that inhibited connective tissue cells in culture. He showed the first draft of his manuscript describing the research to Howard Florey, the discoverer of penicillin. Florey pulled no punches in denouncing the paper, saying that "it sounds more like philosophy than science." Despite the criticism, Florey encouraged him to fix the paper and to pursue his line of research, putting him in touch with chemists with whom he could consult to learn more about the mysterious inhibitory compound. Peter never identified the chemical nature of this compound. In the meantime, he did use the malt extract to study the mathematics that describe growth of cells in culture.</a:t>
            </a:r>
            <a:endParaRPr sz="1600">
              <a:solidFill>
                <a:schemeClr val="dk1"/>
              </a:solidFill>
              <a:latin typeface="Verdana"/>
              <a:ea typeface="Verdana"/>
              <a:cs typeface="Verdana"/>
              <a:sym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52"/>
          <p:cNvSpPr txBox="1"/>
          <p:nvPr>
            <p:ph type="title"/>
          </p:nvPr>
        </p:nvSpPr>
        <p:spPr>
          <a:xfrm>
            <a:off x="1719957" y="836246"/>
            <a:ext cx="8780257" cy="665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18E78"/>
              </a:buClr>
              <a:buSzPct val="100000"/>
              <a:buFont typeface="Trebuchet MS"/>
              <a:buNone/>
            </a:pPr>
            <a:r>
              <a:rPr b="1" lang="en-US">
                <a:solidFill>
                  <a:srgbClr val="318E78"/>
                </a:solidFill>
                <a:latin typeface="Trebuchet MS"/>
                <a:ea typeface="Trebuchet MS"/>
                <a:cs typeface="Trebuchet MS"/>
                <a:sym typeface="Trebuchet MS"/>
              </a:rPr>
              <a:t>Peter’s Research and Studies Cont’d</a:t>
            </a:r>
            <a:endParaRPr/>
          </a:p>
        </p:txBody>
      </p:sp>
      <p:sp>
        <p:nvSpPr>
          <p:cNvPr id="646" name="Google Shape;646;p52"/>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647" name="Google Shape;647;p52"/>
          <p:cNvSpPr/>
          <p:nvPr/>
        </p:nvSpPr>
        <p:spPr>
          <a:xfrm>
            <a:off x="9909110" y="-3831"/>
            <a:ext cx="2282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Storytime</a:t>
            </a:r>
            <a:endParaRPr/>
          </a:p>
        </p:txBody>
      </p:sp>
      <p:graphicFrame>
        <p:nvGraphicFramePr>
          <p:cNvPr id="648" name="Google Shape;648;p52"/>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649" name="Google Shape;649;p52"/>
          <p:cNvSpPr/>
          <p:nvPr/>
        </p:nvSpPr>
        <p:spPr>
          <a:xfrm>
            <a:off x="2423160" y="1931070"/>
            <a:ext cx="5935980"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While conducting his research, Peter also worked in Florey's laboratory, where everyone studied wound and burn healing to aid in the World War II effort in Britain. At that time, people with severe burns were kept alive with blood transfusions and sulfa drugs to combat infections. This created a problem as the burned tissue would fall away and leave in its place raw areas that were very vulnerable to infection. Peter tested a variety of antibacterial substances, finding that some of the sulfa drugs were effective when applied as a powder to the raw areas. In a tissue culture, one sulfa drug's crystals actually enhanced the ability of epithelial cells to spread, using the crystals as a support "pole" for tent-like coverings. Thus, this drug not only reduced infections but also accelerated the covering of raw burn areas by new skin growth.</a:t>
            </a:r>
            <a:endParaRPr sz="1600">
              <a:solidFill>
                <a:schemeClr val="dk1"/>
              </a:solidFill>
              <a:latin typeface="Verdana"/>
              <a:ea typeface="Verdana"/>
              <a:cs typeface="Verdana"/>
              <a:sym typeface="Verdana"/>
            </a:endParaRPr>
          </a:p>
        </p:txBody>
      </p:sp>
      <p:pic>
        <p:nvPicPr>
          <p:cNvPr descr="https://lh6.googleusercontent.com/Rcfv3Is96NhzBmmBdZp6Y1Wm4OgMw3SDilHSDjAgwDVBn10unhcRnLlgnYBG94mx9JngIkKttwS1iUdsWeT77s2fN438Vvl7WJdVjWQQg-yL0dfbwKk9bA19e8P0Gg3XGhyF_piG" id="650" name="Google Shape;650;p52"/>
          <p:cNvPicPr preferRelativeResize="0"/>
          <p:nvPr/>
        </p:nvPicPr>
        <p:blipFill rotWithShape="1">
          <a:blip r:embed="rId14">
            <a:alphaModFix/>
          </a:blip>
          <a:srcRect b="0" l="0" r="0" t="0"/>
          <a:stretch/>
        </p:blipFill>
        <p:spPr>
          <a:xfrm>
            <a:off x="8686800" y="2584870"/>
            <a:ext cx="2663190" cy="27242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53"/>
          <p:cNvSpPr txBox="1"/>
          <p:nvPr>
            <p:ph type="title"/>
          </p:nvPr>
        </p:nvSpPr>
        <p:spPr>
          <a:xfrm>
            <a:off x="1719957" y="836246"/>
            <a:ext cx="8780257" cy="665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18E78"/>
              </a:buClr>
              <a:buSzPct val="100000"/>
              <a:buFont typeface="Trebuchet MS"/>
              <a:buNone/>
            </a:pPr>
            <a:r>
              <a:rPr b="1" lang="en-US">
                <a:solidFill>
                  <a:srgbClr val="318E78"/>
                </a:solidFill>
                <a:latin typeface="Trebuchet MS"/>
                <a:ea typeface="Trebuchet MS"/>
                <a:cs typeface="Trebuchet MS"/>
                <a:sym typeface="Trebuchet MS"/>
              </a:rPr>
              <a:t>Peter’s Research and Studies Cont’d</a:t>
            </a:r>
            <a:endParaRPr/>
          </a:p>
        </p:txBody>
      </p:sp>
      <p:sp>
        <p:nvSpPr>
          <p:cNvPr id="656" name="Google Shape;656;p53"/>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657" name="Google Shape;657;p53"/>
          <p:cNvSpPr/>
          <p:nvPr/>
        </p:nvSpPr>
        <p:spPr>
          <a:xfrm>
            <a:off x="9909110" y="-3831"/>
            <a:ext cx="2282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Storytime</a:t>
            </a:r>
            <a:endParaRPr/>
          </a:p>
        </p:txBody>
      </p:sp>
      <p:graphicFrame>
        <p:nvGraphicFramePr>
          <p:cNvPr id="658" name="Google Shape;658;p53"/>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659" name="Google Shape;659;p53"/>
          <p:cNvSpPr/>
          <p:nvPr/>
        </p:nvSpPr>
        <p:spPr>
          <a:xfrm>
            <a:off x="3048000" y="1695420"/>
            <a:ext cx="3604260" cy="427809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These war wound experiences also shaped Peter's future research. He became intrigued with the fact that skin grafts only worked if the grafted skin came from the same person receiving the graft. Somehow, the body could recognize alien tissue and would not accept it. How? He took on this problem as his "duty and pleasure" to investigate. As World War II continued in Europe, he applied for and received a grant to study the issue in a surgical unit where there were plenty of patients with skin wounds needing grafts.</a:t>
            </a:r>
            <a:endParaRPr sz="1600">
              <a:solidFill>
                <a:schemeClr val="dk1"/>
              </a:solidFill>
              <a:latin typeface="Verdana"/>
              <a:ea typeface="Verdana"/>
              <a:cs typeface="Verdana"/>
              <a:sym typeface="Verdana"/>
            </a:endParaRPr>
          </a:p>
        </p:txBody>
      </p:sp>
      <p:pic>
        <p:nvPicPr>
          <p:cNvPr descr="https://lh4.googleusercontent.com/5CAm9dBGYII1GLUN-_CGEPO3iVRQgSYxl4oRbAwSnOJ-Jq02eKmWlwoaVbmkYJ_ozqg7S8pkxiujKNEu7sov8w3HHyezVRMoWg7kzSvPsIMoWxsu1Htre9hj16vOg5L7ln5pFD5I" id="660" name="Google Shape;660;p53"/>
          <p:cNvPicPr preferRelativeResize="0"/>
          <p:nvPr/>
        </p:nvPicPr>
        <p:blipFill rotWithShape="1">
          <a:blip r:embed="rId14">
            <a:alphaModFix/>
          </a:blip>
          <a:srcRect b="0" l="0" r="0" t="0"/>
          <a:stretch/>
        </p:blipFill>
        <p:spPr>
          <a:xfrm>
            <a:off x="6920514" y="2113479"/>
            <a:ext cx="3810000" cy="3048000"/>
          </a:xfrm>
          <a:prstGeom prst="rect">
            <a:avLst/>
          </a:prstGeom>
          <a:noFill/>
          <a:ln>
            <a:noFill/>
          </a:ln>
        </p:spPr>
      </p:pic>
      <p:sp>
        <p:nvSpPr>
          <p:cNvPr id="661" name="Google Shape;661;p53"/>
          <p:cNvSpPr txBox="1"/>
          <p:nvPr/>
        </p:nvSpPr>
        <p:spPr>
          <a:xfrm>
            <a:off x="6920514" y="5161479"/>
            <a:ext cx="3810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Figure 1: Skin Graft</a:t>
            </a:r>
            <a:endParaRPr/>
          </a:p>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From: </a:t>
            </a:r>
            <a:r>
              <a:rPr lang="en-US" sz="1000" u="sng">
                <a:solidFill>
                  <a:schemeClr val="dk1"/>
                </a:solidFill>
                <a:latin typeface="Times New Roman"/>
                <a:ea typeface="Times New Roman"/>
                <a:cs typeface="Times New Roman"/>
                <a:sym typeface="Times New Roman"/>
                <a:hlinkClick r:id="rId15">
                  <a:extLst>
                    <a:ext uri="{A12FA001-AC4F-418D-AE19-62706E023703}">
                      <ahyp:hlinkClr val="tx"/>
                    </a:ext>
                  </a:extLst>
                </a:hlinkClick>
              </a:rPr>
              <a:t>https://medlineplus.gov/ency/imagepages/19083.htm</a:t>
            </a:r>
            <a:r>
              <a:rPr lang="en-US" sz="1000">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54"/>
          <p:cNvSpPr txBox="1"/>
          <p:nvPr>
            <p:ph type="title"/>
          </p:nvPr>
        </p:nvSpPr>
        <p:spPr>
          <a:xfrm>
            <a:off x="1719957" y="836246"/>
            <a:ext cx="8780257" cy="665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18E78"/>
              </a:buClr>
              <a:buSzPct val="100000"/>
              <a:buFont typeface="Trebuchet MS"/>
              <a:buNone/>
            </a:pPr>
            <a:r>
              <a:rPr b="1" lang="en-US">
                <a:solidFill>
                  <a:srgbClr val="318E78"/>
                </a:solidFill>
                <a:latin typeface="Trebuchet MS"/>
                <a:ea typeface="Trebuchet MS"/>
                <a:cs typeface="Trebuchet MS"/>
                <a:sym typeface="Trebuchet MS"/>
              </a:rPr>
              <a:t>Peter’s Research and Studies Cont’d</a:t>
            </a:r>
            <a:endParaRPr/>
          </a:p>
        </p:txBody>
      </p:sp>
      <p:sp>
        <p:nvSpPr>
          <p:cNvPr id="667" name="Google Shape;667;p54"/>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668" name="Google Shape;668;p54"/>
          <p:cNvSpPr/>
          <p:nvPr/>
        </p:nvSpPr>
        <p:spPr>
          <a:xfrm>
            <a:off x="9909110" y="-3831"/>
            <a:ext cx="2282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Storytime</a:t>
            </a:r>
            <a:endParaRPr/>
          </a:p>
        </p:txBody>
      </p:sp>
      <p:graphicFrame>
        <p:nvGraphicFramePr>
          <p:cNvPr id="669" name="Google Shape;669;p54"/>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670" name="Google Shape;670;p54"/>
          <p:cNvSpPr/>
          <p:nvPr/>
        </p:nvSpPr>
        <p:spPr>
          <a:xfrm>
            <a:off x="2110740" y="1501674"/>
            <a:ext cx="799338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One of his first clues was the observation that a second graft of "foreign" skin did not last as long as the first one. This suggested that the body had some kind of memory of the first graft experience. He and his colleague, Tom Gibson, published a paper on the data and concluded that the body has a mechanism that resists alien tissue, much like the mechanism by which the body resists other foreign invaders, such as bacteria, viruses, and parasites. The mechanism allows the body to adapt to or reject foreign intrusion. Moreover, the resistance system can retain a residual memory and respond even more vigorously at the second time of exposure.</a:t>
            </a:r>
            <a:endParaRPr sz="1600">
              <a:solidFill>
                <a:schemeClr val="dk1"/>
              </a:solidFill>
              <a:latin typeface="Verdana"/>
              <a:ea typeface="Verdana"/>
              <a:cs typeface="Verdana"/>
              <a:sym typeface="Verdana"/>
            </a:endParaRPr>
          </a:p>
        </p:txBody>
      </p:sp>
      <p:sp>
        <p:nvSpPr>
          <p:cNvPr id="671" name="Google Shape;671;p54"/>
          <p:cNvSpPr/>
          <p:nvPr/>
        </p:nvSpPr>
        <p:spPr>
          <a:xfrm>
            <a:off x="2110740" y="3809998"/>
            <a:ext cx="7993380"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Peter then embarked on a large program involving animal testing of skin-graft rejection. He cut and stained tissue samples taken from the grafts and observed cellular changes occurring at various stages of graft rejection. Because the war was in full sway, Peter had little help. He was responsible for all of the animal feeding, surgeries, nursing care, and laboratory work. He felt guilty if he did less, though he took some comfort from the fact that he was helping to develop treatments for war injuries. He was also proud to be teaching medical students who would become the doctors saving lives during the war. He acquired the habit of working long days and bringing home a briefcase of documents to read before the next morning.</a:t>
            </a:r>
            <a:endParaRPr sz="1600">
              <a:solidFill>
                <a:schemeClr val="dk1"/>
              </a:solidFill>
              <a:latin typeface="Verdana"/>
              <a:ea typeface="Verdana"/>
              <a:cs typeface="Verdana"/>
              <a:sym typeface="Verdan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55"/>
          <p:cNvSpPr txBox="1"/>
          <p:nvPr>
            <p:ph type="title"/>
          </p:nvPr>
        </p:nvSpPr>
        <p:spPr>
          <a:xfrm>
            <a:off x="1719957" y="836246"/>
            <a:ext cx="8780257" cy="665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18E78"/>
              </a:buClr>
              <a:buSzPct val="100000"/>
              <a:buFont typeface="Trebuchet MS"/>
              <a:buNone/>
            </a:pPr>
            <a:r>
              <a:rPr b="1" lang="en-US">
                <a:solidFill>
                  <a:srgbClr val="318E78"/>
                </a:solidFill>
                <a:latin typeface="Trebuchet MS"/>
                <a:ea typeface="Trebuchet MS"/>
                <a:cs typeface="Trebuchet MS"/>
                <a:sym typeface="Trebuchet MS"/>
              </a:rPr>
              <a:t>Peter’s Research and Studies Cont’d</a:t>
            </a:r>
            <a:endParaRPr/>
          </a:p>
        </p:txBody>
      </p:sp>
      <p:sp>
        <p:nvSpPr>
          <p:cNvPr id="677" name="Google Shape;677;p55"/>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678" name="Google Shape;678;p55"/>
          <p:cNvSpPr/>
          <p:nvPr/>
        </p:nvSpPr>
        <p:spPr>
          <a:xfrm>
            <a:off x="9909110" y="-3831"/>
            <a:ext cx="2282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Storytime</a:t>
            </a:r>
            <a:endParaRPr/>
          </a:p>
        </p:txBody>
      </p:sp>
      <p:graphicFrame>
        <p:nvGraphicFramePr>
          <p:cNvPr id="679" name="Google Shape;679;p55"/>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680" name="Google Shape;680;p55"/>
          <p:cNvSpPr/>
          <p:nvPr/>
        </p:nvSpPr>
        <p:spPr>
          <a:xfrm>
            <a:off x="2103120" y="1582341"/>
            <a:ext cx="8016240"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Peter's most important work was to demonstrate that the rejection of donor grafts was due to an immunological reaction and that tolerance could be built up by injections into embryos. Thus was born the idea of acquired immunological tolerance, an idea that is still spawning new research to this day, because how this tolerance develops is still not fully understood. The body's capacity for reacting to foreign proteins can be reduced by repeated exposure to the protein, preferably in small, graded amounts. Applications of Peter Medawar's research include the common practice of treating allergies with allergy shots and of reducing rejection of tissue transplants. Although most of his work was immediately accepted and appreciated by his peers, Peter is often quoted for the famous quip:</a:t>
            </a:r>
            <a:endParaRPr sz="1600">
              <a:solidFill>
                <a:schemeClr val="dk1"/>
              </a:solidFill>
              <a:latin typeface="Verdana"/>
              <a:ea typeface="Verdana"/>
              <a:cs typeface="Verdana"/>
              <a:sym typeface="Verdana"/>
            </a:endParaRPr>
          </a:p>
        </p:txBody>
      </p:sp>
      <p:sp>
        <p:nvSpPr>
          <p:cNvPr id="681" name="Google Shape;681;p55"/>
          <p:cNvSpPr/>
          <p:nvPr/>
        </p:nvSpPr>
        <p:spPr>
          <a:xfrm>
            <a:off x="2103120" y="4383108"/>
            <a:ext cx="8001000" cy="646331"/>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800" u="none" cap="none" strike="noStrike">
                <a:solidFill>
                  <a:srgbClr val="000000"/>
                </a:solidFill>
                <a:latin typeface="Verdana"/>
                <a:ea typeface="Verdana"/>
                <a:cs typeface="Verdana"/>
                <a:sym typeface="Verdana"/>
              </a:rPr>
              <a:t>“The human mind treats a new idea the way the body treats a strange protein -- it rejects it.”</a:t>
            </a:r>
            <a:endParaRPr b="0" i="0" sz="1800" u="none" cap="none" strike="noStrike">
              <a:solidFill>
                <a:schemeClr val="dk1"/>
              </a:solidFill>
              <a:latin typeface="Verdana"/>
              <a:ea typeface="Verdana"/>
              <a:cs typeface="Verdana"/>
              <a:sym typeface="Verdana"/>
            </a:endParaRPr>
          </a:p>
        </p:txBody>
      </p:sp>
      <p:sp>
        <p:nvSpPr>
          <p:cNvPr id="682" name="Google Shape;682;p55"/>
          <p:cNvSpPr/>
          <p:nvPr/>
        </p:nvSpPr>
        <p:spPr>
          <a:xfrm>
            <a:off x="2103120" y="5029439"/>
            <a:ext cx="801624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For his important discoveries, Peter was awarded the Nobel Prize in 1960. It was his research on tissue transplantation which eventually helped make organ transplants possible.</a:t>
            </a:r>
            <a:endParaRPr sz="1600">
              <a:solidFill>
                <a:schemeClr val="dk1"/>
              </a:solidFill>
              <a:latin typeface="Verdana"/>
              <a:ea typeface="Verdana"/>
              <a:cs typeface="Verdana"/>
              <a:sym typeface="Verdana"/>
            </a:endParaRPr>
          </a:p>
        </p:txBody>
      </p:sp>
      <p:sp>
        <p:nvSpPr>
          <p:cNvPr id="683" name="Google Shape;683;p55"/>
          <p:cNvSpPr/>
          <p:nvPr/>
        </p:nvSpPr>
        <p:spPr>
          <a:xfrm>
            <a:off x="2103120" y="5860436"/>
            <a:ext cx="801624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His book, "Advice to a Young Scientist," has been widely read and is still available at </a:t>
            </a:r>
            <a:r>
              <a:rPr lang="en-US" sz="1600" u="sng">
                <a:solidFill>
                  <a:srgbClr val="A18416"/>
                </a:solidFill>
                <a:latin typeface="Verdana"/>
                <a:ea typeface="Verdana"/>
                <a:cs typeface="Verdana"/>
                <a:sym typeface="Verdana"/>
                <a:hlinkClick r:id="rId14">
                  <a:extLst>
                    <a:ext uri="{A12FA001-AC4F-418D-AE19-62706E023703}">
                      <ahyp:hlinkClr val="tx"/>
                    </a:ext>
                  </a:extLst>
                </a:hlinkClick>
              </a:rPr>
              <a:t>http://www.amazon.com/Advice-Young-Scientist-Alfred-Foundation/dp/0465000924</a:t>
            </a:r>
            <a:endParaRPr sz="1600">
              <a:solidFill>
                <a:srgbClr val="A18416"/>
              </a:solidFill>
              <a:latin typeface="Verdana"/>
              <a:ea typeface="Verdana"/>
              <a:cs typeface="Verdana"/>
              <a:sym typeface="Verdan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56"/>
          <p:cNvSpPr txBox="1"/>
          <p:nvPr>
            <p:ph type="title"/>
          </p:nvPr>
        </p:nvSpPr>
        <p:spPr>
          <a:xfrm>
            <a:off x="1719957" y="836246"/>
            <a:ext cx="8780257" cy="665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18E78"/>
              </a:buClr>
              <a:buSzPct val="100000"/>
              <a:buFont typeface="Trebuchet MS"/>
              <a:buNone/>
            </a:pPr>
            <a:r>
              <a:rPr b="1" lang="en-US">
                <a:solidFill>
                  <a:srgbClr val="318E78"/>
                </a:solidFill>
                <a:latin typeface="Trebuchet MS"/>
                <a:ea typeface="Trebuchet MS"/>
                <a:cs typeface="Trebuchet MS"/>
                <a:sym typeface="Trebuchet MS"/>
              </a:rPr>
              <a:t>References</a:t>
            </a:r>
            <a:endParaRPr/>
          </a:p>
        </p:txBody>
      </p:sp>
      <p:sp>
        <p:nvSpPr>
          <p:cNvPr id="689" name="Google Shape;689;p56"/>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690" name="Google Shape;690;p56"/>
          <p:cNvSpPr/>
          <p:nvPr/>
        </p:nvSpPr>
        <p:spPr>
          <a:xfrm>
            <a:off x="9909110" y="-3831"/>
            <a:ext cx="2282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Storytime</a:t>
            </a:r>
            <a:endParaRPr/>
          </a:p>
        </p:txBody>
      </p:sp>
      <p:graphicFrame>
        <p:nvGraphicFramePr>
          <p:cNvPr id="691" name="Google Shape;691;p56"/>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692" name="Google Shape;692;p56"/>
          <p:cNvSpPr/>
          <p:nvPr/>
        </p:nvSpPr>
        <p:spPr>
          <a:xfrm>
            <a:off x="2095500" y="1595319"/>
            <a:ext cx="8016240" cy="446276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None/>
            </a:pPr>
            <a:r>
              <a:rPr lang="en-US" sz="1600">
                <a:solidFill>
                  <a:srgbClr val="000000"/>
                </a:solidFill>
                <a:latin typeface="Verdana"/>
                <a:ea typeface="Verdana"/>
                <a:cs typeface="Verdana"/>
                <a:sym typeface="Verdana"/>
              </a:rPr>
              <a:t>Medawar, Peter. 1990. The Threat and the Glory. Reflections on Science and Scientists. Harper Collins. New York, N.Y.</a:t>
            </a:r>
            <a:endParaRPr sz="1600">
              <a:solidFill>
                <a:schemeClr val="dk1"/>
              </a:solidFill>
              <a:latin typeface="Verdana"/>
              <a:ea typeface="Verdana"/>
              <a:cs typeface="Verdana"/>
              <a:sym typeface="Verdana"/>
            </a:endParaRPr>
          </a:p>
          <a:p>
            <a:pPr indent="-457200" lvl="0" marL="457200" marR="0" rtl="0" algn="l">
              <a:spcBef>
                <a:spcPts val="0"/>
              </a:spcBef>
              <a:spcAft>
                <a:spcPts val="0"/>
              </a:spcAft>
              <a:buNone/>
            </a:pPr>
            <a:r>
              <a:t/>
            </a:r>
            <a:endParaRPr sz="1600">
              <a:solidFill>
                <a:srgbClr val="000000"/>
              </a:solidFill>
              <a:latin typeface="Verdana"/>
              <a:ea typeface="Verdana"/>
              <a:cs typeface="Verdana"/>
              <a:sym typeface="Verdana"/>
            </a:endParaRPr>
          </a:p>
          <a:p>
            <a:pPr indent="-457200" lvl="0" marL="457200" marR="0" rtl="0" algn="l">
              <a:spcBef>
                <a:spcPts val="0"/>
              </a:spcBef>
              <a:spcAft>
                <a:spcPts val="0"/>
              </a:spcAft>
              <a:buNone/>
            </a:pPr>
            <a:r>
              <a:rPr lang="en-US" sz="1600">
                <a:solidFill>
                  <a:srgbClr val="000000"/>
                </a:solidFill>
                <a:latin typeface="Verdana"/>
                <a:ea typeface="Verdana"/>
                <a:cs typeface="Verdana"/>
                <a:sym typeface="Verdana"/>
              </a:rPr>
              <a:t>Medawar, Peter. 1986. Memoir of a Thinking Radish. Oxford University Press, Oxford, England.</a:t>
            </a:r>
            <a:endParaRPr sz="1600">
              <a:solidFill>
                <a:schemeClr val="dk1"/>
              </a:solidFill>
              <a:latin typeface="Verdana"/>
              <a:ea typeface="Verdana"/>
              <a:cs typeface="Verdana"/>
              <a:sym typeface="Verdana"/>
            </a:endParaRPr>
          </a:p>
          <a:p>
            <a:pPr indent="-457200" lvl="0" marL="457200" marR="0" rtl="0" algn="l">
              <a:spcBef>
                <a:spcPts val="0"/>
              </a:spcBef>
              <a:spcAft>
                <a:spcPts val="0"/>
              </a:spcAft>
              <a:buNone/>
            </a:pPr>
            <a:r>
              <a:t/>
            </a:r>
            <a:endParaRPr sz="1600">
              <a:solidFill>
                <a:srgbClr val="000000"/>
              </a:solidFill>
              <a:latin typeface="Verdana"/>
              <a:ea typeface="Verdana"/>
              <a:cs typeface="Verdana"/>
              <a:sym typeface="Verdana"/>
            </a:endParaRPr>
          </a:p>
          <a:p>
            <a:pPr indent="-457200" lvl="0" marL="457200" marR="0" rtl="0" algn="l">
              <a:spcBef>
                <a:spcPts val="0"/>
              </a:spcBef>
              <a:spcAft>
                <a:spcPts val="0"/>
              </a:spcAft>
              <a:buNone/>
            </a:pPr>
            <a:r>
              <a:rPr lang="en-US" sz="1600">
                <a:solidFill>
                  <a:srgbClr val="000000"/>
                </a:solidFill>
                <a:latin typeface="Verdana"/>
                <a:ea typeface="Verdana"/>
                <a:cs typeface="Verdana"/>
                <a:sym typeface="Verdana"/>
              </a:rPr>
              <a:t>Medawar, Peter. 1973. Advice To A Young Scientist. Harper and Row, New York.</a:t>
            </a:r>
            <a:endParaRPr sz="1600">
              <a:solidFill>
                <a:schemeClr val="dk1"/>
              </a:solidFill>
              <a:latin typeface="Verdana"/>
              <a:ea typeface="Verdana"/>
              <a:cs typeface="Verdana"/>
              <a:sym typeface="Verdana"/>
            </a:endParaRPr>
          </a:p>
          <a:p>
            <a:pPr indent="-457200" lvl="0" marL="457200" marR="0" rtl="0" algn="l">
              <a:spcBef>
                <a:spcPts val="0"/>
              </a:spcBef>
              <a:spcAft>
                <a:spcPts val="0"/>
              </a:spcAft>
              <a:buNone/>
            </a:pPr>
            <a:r>
              <a:t/>
            </a:r>
            <a:endParaRPr i="1" sz="1600">
              <a:solidFill>
                <a:srgbClr val="000000"/>
              </a:solidFill>
              <a:latin typeface="Verdana"/>
              <a:ea typeface="Verdana"/>
              <a:cs typeface="Verdana"/>
              <a:sym typeface="Verdana"/>
            </a:endParaRPr>
          </a:p>
          <a:p>
            <a:pPr indent="-457200" lvl="0" marL="457200" marR="0" rtl="0" algn="l">
              <a:spcBef>
                <a:spcPts val="0"/>
              </a:spcBef>
              <a:spcAft>
                <a:spcPts val="0"/>
              </a:spcAft>
              <a:buNone/>
            </a:pPr>
            <a:r>
              <a:rPr i="1" lang="en-US" sz="1600">
                <a:solidFill>
                  <a:srgbClr val="000000"/>
                </a:solidFill>
                <a:latin typeface="Verdana"/>
                <a:ea typeface="Verdana"/>
                <a:cs typeface="Verdana"/>
                <a:sym typeface="Verdana"/>
              </a:rPr>
              <a:t>Figure 1</a:t>
            </a:r>
            <a:r>
              <a:rPr lang="en-US" sz="1600">
                <a:solidFill>
                  <a:srgbClr val="000000"/>
                </a:solidFill>
                <a:latin typeface="Verdana"/>
                <a:ea typeface="Verdana"/>
                <a:cs typeface="Verdana"/>
                <a:sym typeface="Verdana"/>
              </a:rPr>
              <a:t>. Skin graft. Reprinted from MedlinePlus, by D. G. Wechter &amp; D. Zieve, 2019, </a:t>
            </a:r>
            <a:r>
              <a:rPr lang="en-US" sz="1600" u="sng">
                <a:solidFill>
                  <a:srgbClr val="A18416"/>
                </a:solidFill>
                <a:latin typeface="Verdana"/>
                <a:ea typeface="Verdana"/>
                <a:cs typeface="Verdana"/>
                <a:sym typeface="Verdana"/>
                <a:hlinkClick r:id="rId14">
                  <a:extLst>
                    <a:ext uri="{A12FA001-AC4F-418D-AE19-62706E023703}">
                      <ahyp:hlinkClr val="tx"/>
                    </a:ext>
                  </a:extLst>
                </a:hlinkClick>
              </a:rPr>
              <a:t>https://medlineplus.gov/ency/imagepages/19083.htm</a:t>
            </a:r>
            <a:r>
              <a:rPr lang="en-US" sz="1600">
                <a:solidFill>
                  <a:srgbClr val="A18416"/>
                </a:solidFill>
                <a:latin typeface="Verdana"/>
                <a:ea typeface="Verdana"/>
                <a:cs typeface="Verdana"/>
                <a:sym typeface="Verdana"/>
              </a:rPr>
              <a:t> </a:t>
            </a:r>
            <a:endParaRPr/>
          </a:p>
          <a:p>
            <a:pPr indent="-457200" lvl="0" marL="457200" marR="0" rtl="0" algn="l">
              <a:spcBef>
                <a:spcPts val="0"/>
              </a:spcBef>
              <a:spcAft>
                <a:spcPts val="0"/>
              </a:spcAft>
              <a:buNone/>
            </a:pPr>
            <a:r>
              <a:t/>
            </a:r>
            <a:endParaRPr i="1" sz="1800">
              <a:solidFill>
                <a:schemeClr val="dk1"/>
              </a:solidFill>
              <a:latin typeface="Calibri"/>
              <a:ea typeface="Calibri"/>
              <a:cs typeface="Calibri"/>
              <a:sym typeface="Calibri"/>
            </a:endParaRPr>
          </a:p>
          <a:p>
            <a:pPr indent="-457200" lvl="0" marL="457200" marR="0" rtl="0" algn="l">
              <a:spcBef>
                <a:spcPts val="0"/>
              </a:spcBef>
              <a:spcAft>
                <a:spcPts val="0"/>
              </a:spcAft>
              <a:buNone/>
            </a:pPr>
            <a:r>
              <a:rPr i="1" lang="en-US" sz="1800">
                <a:solidFill>
                  <a:schemeClr val="dk1"/>
                </a:solidFill>
                <a:latin typeface="Calibri"/>
                <a:ea typeface="Calibri"/>
                <a:cs typeface="Calibri"/>
                <a:sym typeface="Calibri"/>
              </a:rPr>
              <a:t>The Scientist</a:t>
            </a:r>
            <a:r>
              <a:rPr lang="en-US" sz="1800">
                <a:solidFill>
                  <a:schemeClr val="dk1"/>
                </a:solidFill>
                <a:latin typeface="Calibri"/>
                <a:ea typeface="Calibri"/>
                <a:cs typeface="Calibri"/>
                <a:sym typeface="Calibri"/>
              </a:rPr>
              <a:t> Staff. (25 Jan 1988). In Memoriam Peter Medawar. Retrieved from </a:t>
            </a:r>
            <a:r>
              <a:rPr lang="en-US" sz="1800" u="sng">
                <a:solidFill>
                  <a:srgbClr val="A18416"/>
                </a:solidFill>
                <a:latin typeface="Calibri"/>
                <a:ea typeface="Calibri"/>
                <a:cs typeface="Calibri"/>
                <a:sym typeface="Calibri"/>
                <a:hlinkClick r:id="rId15">
                  <a:extLst>
                    <a:ext uri="{A12FA001-AC4F-418D-AE19-62706E023703}">
                      <ahyp:hlinkClr val="tx"/>
                    </a:ext>
                  </a:extLst>
                </a:hlinkClick>
              </a:rPr>
              <a:t>https://www.the-scientist.com/news/in-memoriam-peter-medawar-63180</a:t>
            </a:r>
            <a:endParaRPr sz="1600">
              <a:solidFill>
                <a:srgbClr val="A18416"/>
              </a:solidFill>
              <a:latin typeface="Calibri"/>
              <a:ea typeface="Calibri"/>
              <a:cs typeface="Calibri"/>
              <a:sym typeface="Calibri"/>
            </a:endParaRPr>
          </a:p>
          <a:p>
            <a:pPr indent="-457200" lvl="0" marL="457200" marR="0" rtl="0" algn="l">
              <a:spcBef>
                <a:spcPts val="0"/>
              </a:spcBef>
              <a:spcAft>
                <a:spcPts val="0"/>
              </a:spcAft>
              <a:buNone/>
            </a:pPr>
            <a:r>
              <a:t/>
            </a:r>
            <a:endParaRPr b="1" sz="1800">
              <a:solidFill>
                <a:schemeClr val="dk1"/>
              </a:solidFill>
              <a:latin typeface="Calibri"/>
              <a:ea typeface="Calibri"/>
              <a:cs typeface="Calibri"/>
              <a:sym typeface="Calibri"/>
            </a:endParaRPr>
          </a:p>
          <a:p>
            <a:pPr indent="-457200" lvl="0" marL="457200" marR="0" rtl="0" algn="l">
              <a:spcBef>
                <a:spcPts val="0"/>
              </a:spcBef>
              <a:spcAft>
                <a:spcPts val="0"/>
              </a:spcAft>
              <a:buNone/>
            </a:pPr>
            <a:r>
              <a:rPr lang="en-US" sz="1800">
                <a:solidFill>
                  <a:schemeClr val="dk1"/>
                </a:solidFill>
                <a:latin typeface="Calibri"/>
                <a:ea typeface="Calibri"/>
                <a:cs typeface="Calibri"/>
                <a:sym typeface="Calibri"/>
              </a:rPr>
              <a:t>Biographical sketch </a:t>
            </a:r>
            <a:r>
              <a:rPr lang="en-US" sz="1800" u="sng">
                <a:solidFill>
                  <a:srgbClr val="A18416"/>
                </a:solidFill>
                <a:latin typeface="Calibri"/>
                <a:ea typeface="Calibri"/>
                <a:cs typeface="Calibri"/>
                <a:sym typeface="Calibri"/>
                <a:hlinkClick r:id="rId16">
                  <a:extLst>
                    <a:ext uri="{A12FA001-AC4F-418D-AE19-62706E023703}">
                      <ahyp:hlinkClr val="tx"/>
                    </a:ext>
                  </a:extLst>
                </a:hlinkClick>
              </a:rPr>
              <a:t>http://www.magd.ox.ac.uk/discover-magdalen/history-of-college/famous-alumni/sir-peter-medawar/</a:t>
            </a:r>
            <a:endParaRPr sz="1600">
              <a:solidFill>
                <a:srgbClr val="A18416"/>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57"/>
          <p:cNvSpPr/>
          <p:nvPr/>
        </p:nvSpPr>
        <p:spPr>
          <a:xfrm>
            <a:off x="3484356" y="2967335"/>
            <a:ext cx="522328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8EECB"/>
                </a:solidFill>
                <a:latin typeface="Calibri"/>
                <a:ea typeface="Calibri"/>
                <a:cs typeface="Calibri"/>
                <a:sym typeface="Calibri"/>
              </a:rPr>
              <a:t>Common Hazards</a:t>
            </a:r>
            <a:endParaRPr/>
          </a:p>
        </p:txBody>
      </p:sp>
      <p:sp>
        <p:nvSpPr>
          <p:cNvPr id="698" name="Google Shape;698;p57"/>
          <p:cNvSpPr/>
          <p:nvPr/>
        </p:nvSpPr>
        <p:spPr>
          <a:xfrm>
            <a:off x="1164341" y="202249"/>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graphicFrame>
        <p:nvGraphicFramePr>
          <p:cNvPr id="699" name="Google Shape;699;p57"/>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58"/>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705" name="Google Shape;705;p58"/>
          <p:cNvSpPr/>
          <p:nvPr/>
        </p:nvSpPr>
        <p:spPr>
          <a:xfrm>
            <a:off x="8649299" y="-5942"/>
            <a:ext cx="35427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Common Hazards</a:t>
            </a:r>
            <a:endParaRPr/>
          </a:p>
        </p:txBody>
      </p:sp>
      <p:sp>
        <p:nvSpPr>
          <p:cNvPr id="706" name="Google Shape;706;p58"/>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Sunburn</a:t>
            </a:r>
            <a:endParaRPr/>
          </a:p>
        </p:txBody>
      </p:sp>
      <p:graphicFrame>
        <p:nvGraphicFramePr>
          <p:cNvPr id="707" name="Google Shape;707;p58"/>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708" name="Google Shape;708;p58"/>
          <p:cNvSpPr/>
          <p:nvPr/>
        </p:nvSpPr>
        <p:spPr>
          <a:xfrm>
            <a:off x="2092865" y="1302589"/>
            <a:ext cx="15023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Overview:</a:t>
            </a:r>
            <a:endParaRPr sz="1800">
              <a:solidFill>
                <a:srgbClr val="2C7F6B"/>
              </a:solidFill>
              <a:latin typeface="Verdana"/>
              <a:ea typeface="Verdana"/>
              <a:cs typeface="Verdana"/>
              <a:sym typeface="Verdana"/>
            </a:endParaRPr>
          </a:p>
        </p:txBody>
      </p:sp>
      <p:sp>
        <p:nvSpPr>
          <p:cNvPr id="709" name="Google Shape;709;p58"/>
          <p:cNvSpPr/>
          <p:nvPr/>
        </p:nvSpPr>
        <p:spPr>
          <a:xfrm>
            <a:off x="2092865" y="1671921"/>
            <a:ext cx="8006270" cy="1323439"/>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What happens when the sun hits your skin? Either you get tanned or you get burned. Why do some people tan while other people burn? How does sunscreen help? What happens when you have prolonged exposure to the sun? What the sun does to your skin is very important because the skin is your first line of defense!</a:t>
            </a:r>
            <a:endParaRPr b="0" i="0" sz="1600" u="none" cap="none" strike="noStrike">
              <a:solidFill>
                <a:schemeClr val="dk1"/>
              </a:solidFill>
              <a:latin typeface="Verdana"/>
              <a:ea typeface="Verdana"/>
              <a:cs typeface="Verdana"/>
              <a:sym typeface="Verdana"/>
            </a:endParaRPr>
          </a:p>
        </p:txBody>
      </p:sp>
      <p:sp>
        <p:nvSpPr>
          <p:cNvPr id="710" name="Google Shape;710;p58"/>
          <p:cNvSpPr/>
          <p:nvPr/>
        </p:nvSpPr>
        <p:spPr>
          <a:xfrm>
            <a:off x="2092865" y="2995360"/>
            <a:ext cx="43252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What the sun does to your skin:</a:t>
            </a:r>
            <a:endParaRPr sz="1800">
              <a:solidFill>
                <a:srgbClr val="2C7F6B"/>
              </a:solidFill>
              <a:latin typeface="Verdana"/>
              <a:ea typeface="Verdana"/>
              <a:cs typeface="Verdana"/>
              <a:sym typeface="Verdana"/>
            </a:endParaRPr>
          </a:p>
        </p:txBody>
      </p:sp>
      <p:sp>
        <p:nvSpPr>
          <p:cNvPr id="711" name="Google Shape;711;p58"/>
          <p:cNvSpPr/>
          <p:nvPr/>
        </p:nvSpPr>
        <p:spPr>
          <a:xfrm>
            <a:off x="2092865" y="3429000"/>
            <a:ext cx="6337262" cy="181588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Sunburn is caused by ultraviolet light from the sun. These rays activate melanin, which is the body's protective pigment against the sun, and turn the melanin brown. This creates a tan. Radiation has to hit something in order to dissipate its energy. Melanin provides target molecules that safely absorb radiation energy. </a:t>
            </a:r>
            <a:endParaRPr b="0" i="0" sz="1600" u="none" cap="none" strike="noStrike">
              <a:solidFill>
                <a:schemeClr val="dk1"/>
              </a:solidFill>
              <a:latin typeface="Verdana"/>
              <a:ea typeface="Verdana"/>
              <a:cs typeface="Verdana"/>
              <a:sym typeface="Verdana"/>
            </a:endParaRPr>
          </a:p>
        </p:txBody>
      </p:sp>
      <p:pic>
        <p:nvPicPr>
          <p:cNvPr id="712" name="Google Shape;712;p58"/>
          <p:cNvPicPr preferRelativeResize="0"/>
          <p:nvPr/>
        </p:nvPicPr>
        <p:blipFill rotWithShape="1">
          <a:blip r:embed="rId14">
            <a:alphaModFix/>
          </a:blip>
          <a:srcRect b="0" l="0" r="0" t="0"/>
          <a:stretch/>
        </p:blipFill>
        <p:spPr>
          <a:xfrm>
            <a:off x="8649299" y="3432976"/>
            <a:ext cx="1665605" cy="1552575"/>
          </a:xfrm>
          <a:prstGeom prst="rect">
            <a:avLst/>
          </a:prstGeom>
          <a:noFill/>
          <a:ln>
            <a:noFill/>
          </a:ln>
        </p:spPr>
      </p:pic>
      <p:sp>
        <p:nvSpPr>
          <p:cNvPr id="713" name="Google Shape;713;p58"/>
          <p:cNvSpPr/>
          <p:nvPr/>
        </p:nvSpPr>
        <p:spPr>
          <a:xfrm>
            <a:off x="2092865" y="5252017"/>
            <a:ext cx="8006270" cy="830997"/>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However, sometimes the body can't handle the amount of rays that the sun is giving off. In this case, the sun will actually burn the skin - a sunburn!</a:t>
            </a:r>
            <a:endParaRPr b="0" i="0" sz="1600" u="none" cap="none" strike="noStrike">
              <a:solidFill>
                <a:schemeClr val="dk1"/>
              </a:solidFill>
              <a:latin typeface="Verdana"/>
              <a:ea typeface="Verdana"/>
              <a:cs typeface="Verdana"/>
              <a:sym typeface="Verdana"/>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59"/>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719" name="Google Shape;719;p59"/>
          <p:cNvSpPr/>
          <p:nvPr/>
        </p:nvSpPr>
        <p:spPr>
          <a:xfrm>
            <a:off x="8649299" y="-5942"/>
            <a:ext cx="35427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Common Hazards</a:t>
            </a:r>
            <a:endParaRPr/>
          </a:p>
        </p:txBody>
      </p:sp>
      <p:sp>
        <p:nvSpPr>
          <p:cNvPr id="720" name="Google Shape;720;p59"/>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Sunburn Cont’d</a:t>
            </a:r>
            <a:endParaRPr/>
          </a:p>
        </p:txBody>
      </p:sp>
      <p:graphicFrame>
        <p:nvGraphicFramePr>
          <p:cNvPr id="721" name="Google Shape;721;p59"/>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722" name="Google Shape;722;p59"/>
          <p:cNvSpPr/>
          <p:nvPr/>
        </p:nvSpPr>
        <p:spPr>
          <a:xfrm>
            <a:off x="2101515" y="2936738"/>
            <a:ext cx="79969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What causes your skin to be red from a sunburn?</a:t>
            </a:r>
            <a:endParaRPr sz="1800">
              <a:solidFill>
                <a:srgbClr val="2C7F6B"/>
              </a:solidFill>
              <a:latin typeface="Verdana"/>
              <a:ea typeface="Verdana"/>
              <a:cs typeface="Verdana"/>
              <a:sym typeface="Verdana"/>
            </a:endParaRPr>
          </a:p>
        </p:txBody>
      </p:sp>
      <p:sp>
        <p:nvSpPr>
          <p:cNvPr id="723" name="Google Shape;723;p59"/>
          <p:cNvSpPr/>
          <p:nvPr/>
        </p:nvSpPr>
        <p:spPr>
          <a:xfrm>
            <a:off x="2101515" y="3306070"/>
            <a:ext cx="8574506" cy="3539430"/>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Everyone knows that you get a sunburn from being outside too long. Don't confuse a sunburn with a burn that you will get from a fire, because they are different. What is happening under your skin when you get burned? You’ve learned that your skin is an organ and when it’s damaged the immune system is activated. Your body responds like it is fighting an infection. The red color of the skin is partly due to increased blood flow to the injured area. When cells' membranes are damaged, certain chemicals leak out. Two of these are histamine and bradykinin, which cause the blood vessels to dilate. This reaction is common when a part of the body has been injured. Also, the body will begin certain inflammatory processes, which causes the pain and soreness felt as your body attempts to heal itself. When a burn is severe, you can actually have blisters filled with lymph fluid, blood serum, blood plasma, or pus. This is caused by the movement of protective cells in the blood to the extremely injured areas.</a:t>
            </a:r>
            <a:endParaRPr b="0" i="0" sz="1600" u="none" cap="none" strike="noStrike">
              <a:solidFill>
                <a:schemeClr val="dk1"/>
              </a:solidFill>
              <a:latin typeface="Verdana"/>
              <a:ea typeface="Verdana"/>
              <a:cs typeface="Verdana"/>
              <a:sym typeface="Verdana"/>
            </a:endParaRPr>
          </a:p>
        </p:txBody>
      </p:sp>
      <p:pic>
        <p:nvPicPr>
          <p:cNvPr descr="sunburn sickness" id="724" name="Google Shape;724;p59"/>
          <p:cNvPicPr preferRelativeResize="0"/>
          <p:nvPr/>
        </p:nvPicPr>
        <p:blipFill rotWithShape="1">
          <a:blip r:embed="rId14">
            <a:alphaModFix/>
          </a:blip>
          <a:srcRect b="0" l="0" r="0" t="0"/>
          <a:stretch/>
        </p:blipFill>
        <p:spPr>
          <a:xfrm>
            <a:off x="4652211" y="1211179"/>
            <a:ext cx="3043455" cy="1725559"/>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6"/>
          <p:cNvSpPr txBox="1"/>
          <p:nvPr>
            <p:ph idx="1" type="body"/>
          </p:nvPr>
        </p:nvSpPr>
        <p:spPr>
          <a:xfrm>
            <a:off x="2589212" y="2133600"/>
            <a:ext cx="8305434" cy="1055077"/>
          </a:xfrm>
          <a:prstGeom prst="rect">
            <a:avLst/>
          </a:prstGeom>
          <a:noFill/>
          <a:ln>
            <a:noFill/>
          </a:ln>
        </p:spPr>
        <p:txBody>
          <a:bodyPr anchorCtr="0" anchor="t" bIns="45700" lIns="91425" spcFirstLastPara="1" rIns="91425" wrap="square" tIns="45700">
            <a:normAutofit fontScale="92500" lnSpcReduction="20000"/>
          </a:bodyPr>
          <a:lstStyle/>
          <a:p>
            <a:pPr indent="-64135" lvl="0" marL="228600" rtl="0" algn="l">
              <a:lnSpc>
                <a:spcPct val="90000"/>
              </a:lnSpc>
              <a:spcBef>
                <a:spcPts val="0"/>
              </a:spcBef>
              <a:spcAft>
                <a:spcPts val="0"/>
              </a:spcAft>
              <a:buClr>
                <a:schemeClr val="dk1"/>
              </a:buClr>
              <a:buSzPct val="100000"/>
              <a:buNone/>
            </a:pPr>
            <a:r>
              <a:t/>
            </a:r>
            <a:endParaRPr>
              <a:latin typeface="Verdana"/>
              <a:ea typeface="Verdana"/>
              <a:cs typeface="Verdana"/>
              <a:sym typeface="Verdana"/>
            </a:endParaRPr>
          </a:p>
          <a:p>
            <a:pPr indent="-228600" lvl="0" marL="228600" rtl="0" algn="l">
              <a:lnSpc>
                <a:spcPct val="90000"/>
              </a:lnSpc>
              <a:spcBef>
                <a:spcPts val="1000"/>
              </a:spcBef>
              <a:spcAft>
                <a:spcPts val="0"/>
              </a:spcAft>
              <a:buClr>
                <a:schemeClr val="dk1"/>
              </a:buClr>
              <a:buSzPct val="100000"/>
              <a:buChar char="•"/>
            </a:pPr>
            <a:r>
              <a:rPr lang="en-US" sz="2400">
                <a:latin typeface="Verdana"/>
                <a:ea typeface="Verdana"/>
                <a:cs typeface="Verdana"/>
                <a:sym typeface="Verdana"/>
              </a:rPr>
              <a:t>After completing this lesson, each student should be able to:</a:t>
            </a:r>
            <a:endParaRPr/>
          </a:p>
        </p:txBody>
      </p:sp>
      <p:sp>
        <p:nvSpPr>
          <p:cNvPr id="127" name="Google Shape;127;p6"/>
          <p:cNvSpPr/>
          <p:nvPr/>
        </p:nvSpPr>
        <p:spPr>
          <a:xfrm>
            <a:off x="4194680" y="591458"/>
            <a:ext cx="380264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8EECB"/>
                </a:solidFill>
                <a:latin typeface="Calibri"/>
                <a:ea typeface="Calibri"/>
                <a:cs typeface="Calibri"/>
                <a:sym typeface="Calibri"/>
              </a:rPr>
              <a:t>Objectives</a:t>
            </a:r>
            <a:endParaRPr/>
          </a:p>
        </p:txBody>
      </p:sp>
      <p:sp>
        <p:nvSpPr>
          <p:cNvPr id="128" name="Google Shape;128;p6"/>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129" name="Google Shape;129;p6"/>
          <p:cNvSpPr/>
          <p:nvPr/>
        </p:nvSpPr>
        <p:spPr>
          <a:xfrm>
            <a:off x="2589212" y="3188677"/>
            <a:ext cx="8305434" cy="2323713"/>
          </a:xfrm>
          <a:prstGeom prst="rect">
            <a:avLst/>
          </a:prstGeom>
          <a:noFill/>
          <a:ln>
            <a:noFill/>
          </a:ln>
        </p:spPr>
        <p:txBody>
          <a:bodyPr anchorCtr="0" anchor="t" bIns="45700" lIns="91425" spcFirstLastPara="1" rIns="91425" wrap="square" tIns="45700">
            <a:spAutoFit/>
          </a:bodyPr>
          <a:lstStyle/>
          <a:p>
            <a:pPr indent="-342900" lvl="1" marL="800100" marR="0" rtl="0" algn="l">
              <a:lnSpc>
                <a:spcPct val="107000"/>
              </a:lnSpc>
              <a:spcBef>
                <a:spcPts val="0"/>
              </a:spcBef>
              <a:spcAft>
                <a:spcPts val="0"/>
              </a:spcAft>
              <a:buClr>
                <a:schemeClr val="dk1"/>
              </a:buClr>
              <a:buSzPts val="1000"/>
              <a:buFont typeface="Noto Sans Symbols"/>
              <a:buChar char="⮚"/>
            </a:pPr>
            <a:r>
              <a:rPr b="0" i="0" lang="en-US" sz="1600" u="none" cap="none" strike="noStrike">
                <a:solidFill>
                  <a:schemeClr val="dk1"/>
                </a:solidFill>
                <a:latin typeface="Verdana"/>
                <a:ea typeface="Verdana"/>
                <a:cs typeface="Verdana"/>
                <a:sym typeface="Verdana"/>
              </a:rPr>
              <a:t>Understand the structure and function of the immune system.</a:t>
            </a:r>
            <a:endParaRPr/>
          </a:p>
          <a:p>
            <a:pPr indent="-342900" lvl="1" marL="800100" marR="0" rtl="0" algn="l">
              <a:lnSpc>
                <a:spcPct val="107000"/>
              </a:lnSpc>
              <a:spcBef>
                <a:spcPts val="800"/>
              </a:spcBef>
              <a:spcAft>
                <a:spcPts val="0"/>
              </a:spcAft>
              <a:buClr>
                <a:schemeClr val="dk1"/>
              </a:buClr>
              <a:buSzPts val="1000"/>
              <a:buFont typeface="Noto Sans Symbols"/>
              <a:buChar char="⮚"/>
            </a:pPr>
            <a:r>
              <a:rPr b="0" i="0" lang="en-US" sz="1600" u="none" cap="none" strike="noStrike">
                <a:solidFill>
                  <a:schemeClr val="dk1"/>
                </a:solidFill>
                <a:latin typeface="Verdana"/>
                <a:ea typeface="Verdana"/>
                <a:cs typeface="Verdana"/>
                <a:sym typeface="Verdana"/>
              </a:rPr>
              <a:t>Explain how the skin (integumentary system) acts to provide protection to underlying tissues from infection and disease.</a:t>
            </a:r>
            <a:endParaRPr/>
          </a:p>
          <a:p>
            <a:pPr indent="-342900" lvl="1" marL="800100" marR="0" rtl="0" algn="l">
              <a:lnSpc>
                <a:spcPct val="107000"/>
              </a:lnSpc>
              <a:spcBef>
                <a:spcPts val="800"/>
              </a:spcBef>
              <a:spcAft>
                <a:spcPts val="0"/>
              </a:spcAft>
              <a:buClr>
                <a:schemeClr val="dk1"/>
              </a:buClr>
              <a:buSzPts val="1000"/>
              <a:buFont typeface="Noto Sans Symbols"/>
              <a:buChar char="⮚"/>
            </a:pPr>
            <a:r>
              <a:rPr b="0" i="0" lang="en-US" sz="1600" u="none" cap="none" strike="noStrike">
                <a:solidFill>
                  <a:schemeClr val="dk1"/>
                </a:solidFill>
                <a:latin typeface="Verdana"/>
                <a:ea typeface="Verdana"/>
                <a:cs typeface="Verdana"/>
                <a:sym typeface="Verdana"/>
              </a:rPr>
              <a:t>Describe what the lymphatic system is and what it does.</a:t>
            </a:r>
            <a:endParaRPr/>
          </a:p>
          <a:p>
            <a:pPr indent="-342900" lvl="1" marL="800100" marR="0" rtl="0" algn="l">
              <a:lnSpc>
                <a:spcPct val="107000"/>
              </a:lnSpc>
              <a:spcBef>
                <a:spcPts val="800"/>
              </a:spcBef>
              <a:spcAft>
                <a:spcPts val="0"/>
              </a:spcAft>
              <a:buClr>
                <a:schemeClr val="dk1"/>
              </a:buClr>
              <a:buSzPts val="1000"/>
              <a:buFont typeface="Noto Sans Symbols"/>
              <a:buChar char="⮚"/>
            </a:pPr>
            <a:r>
              <a:rPr b="0" i="0" lang="en-US" sz="1600" u="none" cap="none" strike="noStrike">
                <a:solidFill>
                  <a:schemeClr val="dk1"/>
                </a:solidFill>
                <a:latin typeface="Verdana"/>
                <a:ea typeface="Verdana"/>
                <a:cs typeface="Verdana"/>
                <a:sym typeface="Verdana"/>
              </a:rPr>
              <a:t>Explain the principles of vaccination and the different types of immunity that it can confer.</a:t>
            </a:r>
            <a:endParaRPr/>
          </a:p>
          <a:p>
            <a:pPr indent="-342900" lvl="1" marL="800100" marR="0" rtl="0" algn="l">
              <a:lnSpc>
                <a:spcPct val="107000"/>
              </a:lnSpc>
              <a:spcBef>
                <a:spcPts val="800"/>
              </a:spcBef>
              <a:spcAft>
                <a:spcPts val="0"/>
              </a:spcAft>
              <a:buClr>
                <a:schemeClr val="dk1"/>
              </a:buClr>
              <a:buSzPts val="1000"/>
              <a:buFont typeface="Noto Sans Symbols"/>
              <a:buChar char="⮚"/>
            </a:pPr>
            <a:r>
              <a:rPr b="0" i="0" lang="en-US" sz="1600" u="none" cap="none" strike="noStrike">
                <a:solidFill>
                  <a:schemeClr val="dk1"/>
                </a:solidFill>
                <a:latin typeface="Verdana"/>
                <a:ea typeface="Verdana"/>
                <a:cs typeface="Verdana"/>
                <a:sym typeface="Verdana"/>
              </a:rPr>
              <a:t>Summarize the hazardous nature of sunburn and of AIDS.</a:t>
            </a:r>
            <a:endParaRPr/>
          </a:p>
        </p:txBody>
      </p:sp>
      <p:graphicFrame>
        <p:nvGraphicFramePr>
          <p:cNvPr id="130" name="Google Shape;130;p6"/>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60"/>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730" name="Google Shape;730;p60"/>
          <p:cNvSpPr/>
          <p:nvPr/>
        </p:nvSpPr>
        <p:spPr>
          <a:xfrm>
            <a:off x="8649299" y="-5942"/>
            <a:ext cx="35427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Common Hazards</a:t>
            </a:r>
            <a:endParaRPr/>
          </a:p>
        </p:txBody>
      </p:sp>
      <p:sp>
        <p:nvSpPr>
          <p:cNvPr id="731" name="Google Shape;731;p60"/>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Sunburn Cont’d</a:t>
            </a:r>
            <a:endParaRPr/>
          </a:p>
        </p:txBody>
      </p:sp>
      <p:graphicFrame>
        <p:nvGraphicFramePr>
          <p:cNvPr id="732" name="Google Shape;732;p60"/>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733" name="Google Shape;733;p60"/>
          <p:cNvSpPr/>
          <p:nvPr/>
        </p:nvSpPr>
        <p:spPr>
          <a:xfrm>
            <a:off x="2101516" y="1302589"/>
            <a:ext cx="87108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What happens when you have prolonged exposure to the sun?</a:t>
            </a:r>
            <a:endParaRPr sz="1800">
              <a:solidFill>
                <a:srgbClr val="2C7F6B"/>
              </a:solidFill>
              <a:latin typeface="Verdana"/>
              <a:ea typeface="Verdana"/>
              <a:cs typeface="Verdana"/>
              <a:sym typeface="Verdana"/>
            </a:endParaRPr>
          </a:p>
        </p:txBody>
      </p:sp>
      <p:sp>
        <p:nvSpPr>
          <p:cNvPr id="734" name="Google Shape;734;p60"/>
          <p:cNvSpPr/>
          <p:nvPr/>
        </p:nvSpPr>
        <p:spPr>
          <a:xfrm>
            <a:off x="2114106" y="1671921"/>
            <a:ext cx="8710863" cy="5016758"/>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Unfortunately, skin cancer can develop from being in the sun too much. When you burn, you are causing damage and death to cells. This injury can cause damage to your DNA (mutations), which is very serious! This DNA damage causes the cells to grow out of control, causing patches or lumps to form. These skin formations are cancerous. Skin cancer is the most common cancer in the United States and worldwide. More people are diagnosed with skin cancer each year in the U.S. than all other cancers combined. It is estimated that one in five people in the United States will develop some form of skin cancer by the age of 70. Researchers believe that having five or more serious sunburn can double your risk of skin cancer. If skin cancer is caught early, you have a good chance of survival and complete recovery. The common treatment for skin cancer in the early stages is removal of the cancerous area. However, in further stages, chemotherapy and radiation may be used. The use of radiation may seem weird because that is what caused the cancer in the first place, right? Well, the radiation received at the doctor's office is actually a very strong dose, so that it kills or disables the cancerous cells. You can reduce your risk of skin cancer by limiting or avoiding exposure to ultraviolet (UV) radiation. Checking your skin for suspicious changes can help detect skin cancer at its earliest stages. Early detection of skin cancer gives you the greatest chance for successful skin cancer treatment.</a:t>
            </a:r>
            <a:endParaRPr b="0" i="0" sz="1600" u="none" cap="none" strike="noStrike">
              <a:solidFill>
                <a:schemeClr val="dk1"/>
              </a:solidFill>
              <a:latin typeface="Verdana"/>
              <a:ea typeface="Verdana"/>
              <a:cs typeface="Verdana"/>
              <a:sym typeface="Verdana"/>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61"/>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740" name="Google Shape;740;p61"/>
          <p:cNvSpPr/>
          <p:nvPr/>
        </p:nvSpPr>
        <p:spPr>
          <a:xfrm>
            <a:off x="8649299" y="-5942"/>
            <a:ext cx="35427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Common Hazards</a:t>
            </a:r>
            <a:endParaRPr/>
          </a:p>
        </p:txBody>
      </p:sp>
      <p:sp>
        <p:nvSpPr>
          <p:cNvPr id="741" name="Google Shape;741;p61"/>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Sunburn Cont’d</a:t>
            </a:r>
            <a:endParaRPr/>
          </a:p>
        </p:txBody>
      </p:sp>
      <p:graphicFrame>
        <p:nvGraphicFramePr>
          <p:cNvPr id="742" name="Google Shape;742;p61"/>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743" name="Google Shape;743;p61"/>
          <p:cNvSpPr/>
          <p:nvPr/>
        </p:nvSpPr>
        <p:spPr>
          <a:xfrm>
            <a:off x="5213684" y="1302589"/>
            <a:ext cx="490086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How can sunscreen prevent a sunburn?</a:t>
            </a:r>
            <a:endParaRPr sz="1800">
              <a:solidFill>
                <a:srgbClr val="2C7F6B"/>
              </a:solidFill>
              <a:latin typeface="Verdana"/>
              <a:ea typeface="Verdana"/>
              <a:cs typeface="Verdana"/>
              <a:sym typeface="Verdana"/>
            </a:endParaRPr>
          </a:p>
        </p:txBody>
      </p:sp>
      <p:sp>
        <p:nvSpPr>
          <p:cNvPr id="744" name="Google Shape;744;p61"/>
          <p:cNvSpPr/>
          <p:nvPr/>
        </p:nvSpPr>
        <p:spPr>
          <a:xfrm>
            <a:off x="5213684" y="1948920"/>
            <a:ext cx="4900864" cy="378565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Sunscreen can not only prevent a sunburn, it can greatly reduce your chances of getting skin cancer from the sun. When you look at a bottle of sunscreen, you will see a number, called the SPF, or sun protection factor. This number, which varies according to the strength of the sunscreen you need, is actually a number you can use to find out how many minutes you can stay in the sun without being burned. If you are normally okay in the sun for 10 minutes and you use a lotion with a SPF of 10, then you would be okay in the sun for 100 minutes! </a:t>
            </a:r>
            <a:endParaRPr b="0" i="0" sz="1600" u="none" cap="none" strike="noStrike">
              <a:solidFill>
                <a:schemeClr val="dk1"/>
              </a:solidFill>
              <a:latin typeface="Verdana"/>
              <a:ea typeface="Verdana"/>
              <a:cs typeface="Verdana"/>
              <a:sym typeface="Verdana"/>
            </a:endParaRPr>
          </a:p>
        </p:txBody>
      </p:sp>
      <p:pic>
        <p:nvPicPr>
          <p:cNvPr id="745" name="Google Shape;745;p61"/>
          <p:cNvPicPr preferRelativeResize="0"/>
          <p:nvPr/>
        </p:nvPicPr>
        <p:blipFill rotWithShape="1">
          <a:blip r:embed="rId14">
            <a:alphaModFix/>
          </a:blip>
          <a:srcRect b="0" l="0" r="0" t="0"/>
          <a:stretch/>
        </p:blipFill>
        <p:spPr>
          <a:xfrm>
            <a:off x="2272369" y="2077454"/>
            <a:ext cx="2791325" cy="3406526"/>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746" name="Google Shape;746;p61"/>
          <p:cNvSpPr txBox="1"/>
          <p:nvPr/>
        </p:nvSpPr>
        <p:spPr>
          <a:xfrm>
            <a:off x="2181726" y="5734572"/>
            <a:ext cx="288196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Source: CDC</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62"/>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752" name="Google Shape;752;p62"/>
          <p:cNvSpPr/>
          <p:nvPr/>
        </p:nvSpPr>
        <p:spPr>
          <a:xfrm>
            <a:off x="8649299" y="-5942"/>
            <a:ext cx="35427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Common Hazards</a:t>
            </a:r>
            <a:endParaRPr/>
          </a:p>
        </p:txBody>
      </p:sp>
      <p:sp>
        <p:nvSpPr>
          <p:cNvPr id="753" name="Google Shape;753;p62"/>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Sunburn Cont’d</a:t>
            </a:r>
            <a:endParaRPr/>
          </a:p>
        </p:txBody>
      </p:sp>
      <p:graphicFrame>
        <p:nvGraphicFramePr>
          <p:cNvPr id="754" name="Google Shape;754;p62"/>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755" name="Google Shape;755;p62"/>
          <p:cNvSpPr/>
          <p:nvPr/>
        </p:nvSpPr>
        <p:spPr>
          <a:xfrm>
            <a:off x="2903623" y="1663536"/>
            <a:ext cx="640882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Do certain ethnicities have a higher chance of getting skin cancer?</a:t>
            </a:r>
            <a:endParaRPr sz="1800">
              <a:solidFill>
                <a:srgbClr val="2C7F6B"/>
              </a:solidFill>
              <a:latin typeface="Verdana"/>
              <a:ea typeface="Verdana"/>
              <a:cs typeface="Verdana"/>
              <a:sym typeface="Verdana"/>
            </a:endParaRPr>
          </a:p>
        </p:txBody>
      </p:sp>
      <p:sp>
        <p:nvSpPr>
          <p:cNvPr id="756" name="Google Shape;756;p62"/>
          <p:cNvSpPr/>
          <p:nvPr/>
        </p:nvSpPr>
        <p:spPr>
          <a:xfrm>
            <a:off x="2903622" y="2309867"/>
            <a:ext cx="6408821" cy="378565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Melanin is the pigment that gives human skin, hair, and eyes their color. Dark-skinned people naturally have more melanin in their skin that light-skinned people do. Melanin provides some protection against skin damage from the sun. The cells that make melanin, called melanocytes, increase their production of melanin in response to sun exposure. That’s why you get a tan after being in the sun. A light-skinned person may have only 1-3% melanin in their skin, whereas a darker-skinned person may have as much as 43%. That is a big difference! Melanoma, one common type of skin cancer, is seen more often in light-skinned people than in dark-skinned people. Melanoma is more than 20 times more common in whites than in African Americans. </a:t>
            </a:r>
            <a:endParaRPr b="0" i="0" sz="1600" u="none" cap="none" strike="noStrike">
              <a:solidFill>
                <a:schemeClr val="dk1"/>
              </a:solidFill>
              <a:latin typeface="Verdana"/>
              <a:ea typeface="Verdana"/>
              <a:cs typeface="Verdana"/>
              <a:sym typeface="Verdana"/>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63"/>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762" name="Google Shape;762;p63"/>
          <p:cNvSpPr/>
          <p:nvPr/>
        </p:nvSpPr>
        <p:spPr>
          <a:xfrm>
            <a:off x="8649299" y="-5942"/>
            <a:ext cx="35427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Common Hazards</a:t>
            </a:r>
            <a:endParaRPr/>
          </a:p>
        </p:txBody>
      </p:sp>
      <p:sp>
        <p:nvSpPr>
          <p:cNvPr id="763" name="Google Shape;763;p63"/>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Sunburn Cont’d</a:t>
            </a:r>
            <a:endParaRPr/>
          </a:p>
        </p:txBody>
      </p:sp>
      <p:graphicFrame>
        <p:nvGraphicFramePr>
          <p:cNvPr id="764" name="Google Shape;764;p63"/>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765" name="Google Shape;765;p63"/>
          <p:cNvSpPr/>
          <p:nvPr/>
        </p:nvSpPr>
        <p:spPr>
          <a:xfrm>
            <a:off x="2095579" y="1302589"/>
            <a:ext cx="171995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Conclusion</a:t>
            </a:r>
            <a:endParaRPr sz="1800">
              <a:solidFill>
                <a:srgbClr val="2C7F6B"/>
              </a:solidFill>
              <a:latin typeface="Verdana"/>
              <a:ea typeface="Verdana"/>
              <a:cs typeface="Verdana"/>
              <a:sym typeface="Verdana"/>
            </a:endParaRPr>
          </a:p>
        </p:txBody>
      </p:sp>
      <p:sp>
        <p:nvSpPr>
          <p:cNvPr id="766" name="Google Shape;766;p63"/>
          <p:cNvSpPr/>
          <p:nvPr/>
        </p:nvSpPr>
        <p:spPr>
          <a:xfrm>
            <a:off x="2095580" y="1671921"/>
            <a:ext cx="9037640" cy="2308324"/>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The sun is a powerful enemy of the body's first line of defense, the skin. Prolonged exposure to the sun can cause a painful sunburn or even skin cancer! So before you head outside next time, make sure that you apply sunscreen that is strong enough to protect you! For further information, take a look at these websites:</a:t>
            </a:r>
            <a:endParaRPr/>
          </a:p>
          <a:p>
            <a:pPr indent="-285750" lvl="1" marL="742950" marR="0" rtl="0" algn="l">
              <a:spcBef>
                <a:spcPts val="0"/>
              </a:spcBef>
              <a:spcAft>
                <a:spcPts val="0"/>
              </a:spcAft>
              <a:buClr>
                <a:srgbClr val="A18416"/>
              </a:buClr>
              <a:buSzPts val="1600"/>
              <a:buFont typeface="Arial"/>
              <a:buChar char="•"/>
            </a:pPr>
            <a:r>
              <a:rPr b="0" i="0" lang="en-US" sz="1600" u="sng" cap="none" strike="noStrike">
                <a:solidFill>
                  <a:srgbClr val="A18416"/>
                </a:solidFill>
                <a:latin typeface="Verdana"/>
                <a:ea typeface="Verdana"/>
                <a:cs typeface="Verdana"/>
                <a:sym typeface="Verdana"/>
                <a:hlinkClick r:id="rId14">
                  <a:extLst>
                    <a:ext uri="{A12FA001-AC4F-418D-AE19-62706E023703}">
                      <ahyp:hlinkClr val="tx"/>
                    </a:ext>
                  </a:extLst>
                </a:hlinkClick>
              </a:rPr>
              <a:t>https://kidshealth.org/en/parents/sun-safety.html</a:t>
            </a:r>
            <a:br>
              <a:rPr b="0" i="0" lang="en-US" sz="1600" u="none" cap="none" strike="noStrike">
                <a:solidFill>
                  <a:srgbClr val="A18416"/>
                </a:solidFill>
                <a:latin typeface="Verdana"/>
                <a:ea typeface="Verdana"/>
                <a:cs typeface="Verdana"/>
                <a:sym typeface="Verdana"/>
              </a:rPr>
            </a:br>
            <a:endParaRPr b="0" i="0" sz="1600" u="none" cap="none" strike="noStrike">
              <a:solidFill>
                <a:srgbClr val="A18416"/>
              </a:solidFill>
              <a:latin typeface="Verdana"/>
              <a:ea typeface="Verdana"/>
              <a:cs typeface="Verdana"/>
              <a:sym typeface="Verdana"/>
            </a:endParaRPr>
          </a:p>
          <a:p>
            <a:pPr indent="-285750" lvl="1" marL="742950" marR="0" rtl="0" algn="l">
              <a:spcBef>
                <a:spcPts val="0"/>
              </a:spcBef>
              <a:spcAft>
                <a:spcPts val="0"/>
              </a:spcAft>
              <a:buClr>
                <a:srgbClr val="A18416"/>
              </a:buClr>
              <a:buSzPts val="1600"/>
              <a:buFont typeface="Arial"/>
              <a:buChar char="•"/>
            </a:pPr>
            <a:r>
              <a:rPr b="0" i="0" lang="en-US" sz="1600" u="sng" cap="none" strike="noStrike">
                <a:solidFill>
                  <a:srgbClr val="A18416"/>
                </a:solidFill>
                <a:latin typeface="Verdana"/>
                <a:ea typeface="Verdana"/>
                <a:cs typeface="Verdana"/>
                <a:sym typeface="Verdana"/>
                <a:hlinkClick r:id="rId15">
                  <a:extLst>
                    <a:ext uri="{A12FA001-AC4F-418D-AE19-62706E023703}">
                      <ahyp:hlinkClr val="tx"/>
                    </a:ext>
                  </a:extLst>
                </a:hlinkClick>
              </a:rPr>
              <a:t>https://www.healthychildren.org/English/safety-prevention/at-play/Pages/Sun-Safety-and-Protection-Tips.aspx</a:t>
            </a:r>
            <a:endParaRPr b="0" i="0" sz="1600" u="none" cap="none" strike="noStrike">
              <a:solidFill>
                <a:srgbClr val="A18416"/>
              </a:solidFill>
              <a:latin typeface="Verdana"/>
              <a:ea typeface="Verdana"/>
              <a:cs typeface="Verdana"/>
              <a:sym typeface="Verdana"/>
            </a:endParaRPr>
          </a:p>
        </p:txBody>
      </p:sp>
      <p:sp>
        <p:nvSpPr>
          <p:cNvPr id="767" name="Google Shape;767;p63"/>
          <p:cNvSpPr/>
          <p:nvPr/>
        </p:nvSpPr>
        <p:spPr>
          <a:xfrm>
            <a:off x="2095578" y="4235497"/>
            <a:ext cx="9037639" cy="830997"/>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To look up a current UV report on a map of the United States:</a:t>
            </a:r>
            <a:br>
              <a:rPr b="0" i="0" lang="en-US" sz="1600" u="none" cap="none" strike="noStrike">
                <a:solidFill>
                  <a:srgbClr val="000000"/>
                </a:solidFill>
                <a:latin typeface="Verdana"/>
                <a:ea typeface="Verdana"/>
                <a:cs typeface="Verdana"/>
                <a:sym typeface="Verdana"/>
              </a:rPr>
            </a:br>
            <a:endParaRPr b="0" i="0" sz="1600" u="none" cap="none" strike="noStrike">
              <a:solidFill>
                <a:srgbClr val="000000"/>
              </a:solidFill>
              <a:latin typeface="Verdana"/>
              <a:ea typeface="Verdana"/>
              <a:cs typeface="Verdana"/>
              <a:sym typeface="Verdana"/>
            </a:endParaRPr>
          </a:p>
          <a:p>
            <a:pPr indent="-285750" lvl="1" marL="742950" marR="0" rtl="0" algn="l">
              <a:spcBef>
                <a:spcPts val="0"/>
              </a:spcBef>
              <a:spcAft>
                <a:spcPts val="0"/>
              </a:spcAft>
              <a:buClr>
                <a:srgbClr val="A18416"/>
              </a:buClr>
              <a:buSzPts val="1600"/>
              <a:buFont typeface="Arial"/>
              <a:buChar char="•"/>
            </a:pPr>
            <a:r>
              <a:rPr b="0" i="0" lang="en-US" sz="1600" u="sng" cap="none" strike="noStrike">
                <a:solidFill>
                  <a:srgbClr val="A18416"/>
                </a:solidFill>
                <a:latin typeface="Verdana"/>
                <a:ea typeface="Verdana"/>
                <a:cs typeface="Verdana"/>
                <a:sym typeface="Verdana"/>
                <a:hlinkClick r:id="rId16">
                  <a:extLst>
                    <a:ext uri="{A12FA001-AC4F-418D-AE19-62706E023703}">
                      <ahyp:hlinkClr val="tx"/>
                    </a:ext>
                  </a:extLst>
                </a:hlinkClick>
              </a:rPr>
              <a:t>https://www.epa.gov/sunsafety/uv-index-1</a:t>
            </a:r>
            <a:endParaRPr b="0" i="0" sz="1600" u="none" cap="none" strike="noStrike">
              <a:solidFill>
                <a:srgbClr val="A18416"/>
              </a:solidFill>
              <a:latin typeface="Verdana"/>
              <a:ea typeface="Verdana"/>
              <a:cs typeface="Verdana"/>
              <a:sym typeface="Verdana"/>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64"/>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773" name="Google Shape;773;p64"/>
          <p:cNvSpPr/>
          <p:nvPr/>
        </p:nvSpPr>
        <p:spPr>
          <a:xfrm>
            <a:off x="8649299" y="-5942"/>
            <a:ext cx="35427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Common Hazards</a:t>
            </a:r>
            <a:endParaRPr/>
          </a:p>
        </p:txBody>
      </p:sp>
      <p:sp>
        <p:nvSpPr>
          <p:cNvPr id="774" name="Google Shape;774;p64"/>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HIV/AIDS</a:t>
            </a:r>
            <a:endParaRPr/>
          </a:p>
        </p:txBody>
      </p:sp>
      <p:graphicFrame>
        <p:nvGraphicFramePr>
          <p:cNvPr id="775" name="Google Shape;775;p64"/>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776" name="Google Shape;776;p64"/>
          <p:cNvSpPr/>
          <p:nvPr/>
        </p:nvSpPr>
        <p:spPr>
          <a:xfrm>
            <a:off x="2101516" y="1302589"/>
            <a:ext cx="80050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Overview</a:t>
            </a:r>
            <a:endParaRPr sz="1800">
              <a:solidFill>
                <a:srgbClr val="2C7F6B"/>
              </a:solidFill>
              <a:latin typeface="Verdana"/>
              <a:ea typeface="Verdana"/>
              <a:cs typeface="Verdana"/>
              <a:sym typeface="Verdana"/>
            </a:endParaRPr>
          </a:p>
        </p:txBody>
      </p:sp>
      <p:sp>
        <p:nvSpPr>
          <p:cNvPr id="777" name="Google Shape;777;p64"/>
          <p:cNvSpPr/>
          <p:nvPr/>
        </p:nvSpPr>
        <p:spPr>
          <a:xfrm>
            <a:off x="2101516" y="1671921"/>
            <a:ext cx="8005010" cy="584775"/>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AIDS is a fatal disease. The best way to combat the disease is knowledge about how to prevent it. There is not a cure nor a vaccine.</a:t>
            </a:r>
            <a:endParaRPr b="0" i="0" sz="1600" u="none" cap="none" strike="noStrike">
              <a:solidFill>
                <a:schemeClr val="dk1"/>
              </a:solidFill>
              <a:latin typeface="Verdana"/>
              <a:ea typeface="Verdana"/>
              <a:cs typeface="Verdana"/>
              <a:sym typeface="Verdana"/>
            </a:endParaRPr>
          </a:p>
        </p:txBody>
      </p:sp>
      <p:sp>
        <p:nvSpPr>
          <p:cNvPr id="778" name="Google Shape;778;p64"/>
          <p:cNvSpPr/>
          <p:nvPr/>
        </p:nvSpPr>
        <p:spPr>
          <a:xfrm>
            <a:off x="2085474" y="2256696"/>
            <a:ext cx="20457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What is AIDS?</a:t>
            </a:r>
            <a:endParaRPr sz="1800">
              <a:solidFill>
                <a:srgbClr val="2C7F6B"/>
              </a:solidFill>
              <a:latin typeface="Verdana"/>
              <a:ea typeface="Verdana"/>
              <a:cs typeface="Verdana"/>
              <a:sym typeface="Verdana"/>
            </a:endParaRPr>
          </a:p>
        </p:txBody>
      </p:sp>
      <p:sp>
        <p:nvSpPr>
          <p:cNvPr id="779" name="Google Shape;779;p64"/>
          <p:cNvSpPr/>
          <p:nvPr/>
        </p:nvSpPr>
        <p:spPr>
          <a:xfrm>
            <a:off x="2101515" y="2548480"/>
            <a:ext cx="8005009" cy="338554"/>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We need to start with a couple of acronyms and their definitions:</a:t>
            </a:r>
            <a:endParaRPr b="0" i="0" sz="1600" u="none" cap="none" strike="noStrike">
              <a:solidFill>
                <a:schemeClr val="dk1"/>
              </a:solidFill>
              <a:latin typeface="Verdana"/>
              <a:ea typeface="Verdana"/>
              <a:cs typeface="Verdana"/>
              <a:sym typeface="Verdana"/>
            </a:endParaRPr>
          </a:p>
        </p:txBody>
      </p:sp>
      <p:sp>
        <p:nvSpPr>
          <p:cNvPr id="780" name="Google Shape;780;p64"/>
          <p:cNvSpPr/>
          <p:nvPr/>
        </p:nvSpPr>
        <p:spPr>
          <a:xfrm>
            <a:off x="2101515" y="2887034"/>
            <a:ext cx="7042485" cy="595997"/>
          </a:xfrm>
          <a:prstGeom prst="rect">
            <a:avLst/>
          </a:prstGeom>
          <a:noFill/>
          <a:ln>
            <a:noFill/>
          </a:ln>
        </p:spPr>
        <p:txBody>
          <a:bodyPr anchorCtr="0" anchor="t" bIns="45700" lIns="91425" spcFirstLastPara="1" rIns="91425" wrap="square" tIns="45700">
            <a:spAutoFit/>
          </a:bodyPr>
          <a:lstStyle/>
          <a:p>
            <a:pPr indent="0" lvl="1" marL="457200" marR="0" rtl="0" algn="l">
              <a:lnSpc>
                <a:spcPct val="107000"/>
              </a:lnSpc>
              <a:spcBef>
                <a:spcPts val="0"/>
              </a:spcBef>
              <a:spcAft>
                <a:spcPts val="0"/>
              </a:spcAft>
              <a:buNone/>
            </a:pPr>
            <a:r>
              <a:rPr b="1" i="0" lang="en-US" sz="1600" u="none" cap="none" strike="noStrike">
                <a:solidFill>
                  <a:schemeClr val="accent5"/>
                </a:solidFill>
                <a:latin typeface="Verdana"/>
                <a:ea typeface="Verdana"/>
                <a:cs typeface="Verdana"/>
                <a:sym typeface="Verdana"/>
              </a:rPr>
              <a:t>1) AIDS- acquired immunodeficiency syndrome </a:t>
            </a:r>
            <a:br>
              <a:rPr b="1" i="0" lang="en-US" sz="1600" u="none" cap="none" strike="noStrike">
                <a:solidFill>
                  <a:schemeClr val="accent5"/>
                </a:solidFill>
                <a:latin typeface="Verdana"/>
                <a:ea typeface="Verdana"/>
                <a:cs typeface="Verdana"/>
                <a:sym typeface="Verdana"/>
              </a:rPr>
            </a:br>
            <a:r>
              <a:rPr b="1" i="0" lang="en-US" sz="1600" u="none" cap="none" strike="noStrike">
                <a:solidFill>
                  <a:schemeClr val="accent5"/>
                </a:solidFill>
                <a:latin typeface="Verdana"/>
                <a:ea typeface="Verdana"/>
                <a:cs typeface="Verdana"/>
                <a:sym typeface="Verdana"/>
              </a:rPr>
              <a:t>2) HIV- human immunodeficiency virus. </a:t>
            </a:r>
            <a:endParaRPr b="0" i="0" sz="1600" u="none" cap="none" strike="noStrike">
              <a:solidFill>
                <a:schemeClr val="accent5"/>
              </a:solidFill>
              <a:latin typeface="Verdana"/>
              <a:ea typeface="Verdana"/>
              <a:cs typeface="Verdana"/>
              <a:sym typeface="Verdana"/>
            </a:endParaRPr>
          </a:p>
        </p:txBody>
      </p:sp>
      <p:pic>
        <p:nvPicPr>
          <p:cNvPr descr="https://www.cdc.gov/nchhstp/newsroom/images/2018/hiv/HIV_Immunodeficiency-Virus_higres.jpg" id="781" name="Google Shape;781;p64"/>
          <p:cNvPicPr preferRelativeResize="0"/>
          <p:nvPr/>
        </p:nvPicPr>
        <p:blipFill rotWithShape="1">
          <a:blip r:embed="rId14">
            <a:alphaModFix/>
          </a:blip>
          <a:srcRect b="0" l="0" r="0" t="0"/>
          <a:stretch/>
        </p:blipFill>
        <p:spPr>
          <a:xfrm>
            <a:off x="3689431" y="3632272"/>
            <a:ext cx="4829175" cy="2715895"/>
          </a:xfrm>
          <a:prstGeom prst="rect">
            <a:avLst/>
          </a:prstGeom>
          <a:noFill/>
          <a:ln>
            <a:noFill/>
          </a:ln>
        </p:spPr>
      </p:pic>
      <p:sp>
        <p:nvSpPr>
          <p:cNvPr id="782" name="Google Shape;782;p64"/>
          <p:cNvSpPr/>
          <p:nvPr/>
        </p:nvSpPr>
        <p:spPr>
          <a:xfrm>
            <a:off x="4501656" y="6374297"/>
            <a:ext cx="320472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000000"/>
                </a:solidFill>
                <a:latin typeface="Times New Roman"/>
                <a:ea typeface="Times New Roman"/>
                <a:cs typeface="Times New Roman"/>
                <a:sym typeface="Times New Roman"/>
              </a:rPr>
              <a:t>Artist depiction of Human Immunodeficiency Virus (HIV)</a:t>
            </a:r>
            <a:endParaRPr/>
          </a:p>
          <a:p>
            <a:pPr indent="0" lvl="0" marL="0" marR="0" rtl="0" algn="l">
              <a:spcBef>
                <a:spcPts val="0"/>
              </a:spcBef>
              <a:spcAft>
                <a:spcPts val="0"/>
              </a:spcAft>
              <a:buNone/>
            </a:pPr>
            <a:r>
              <a:rPr lang="en-US" sz="1000">
                <a:solidFill>
                  <a:srgbClr val="000000"/>
                </a:solidFill>
                <a:latin typeface="Times New Roman"/>
                <a:ea typeface="Times New Roman"/>
                <a:cs typeface="Times New Roman"/>
                <a:sym typeface="Times New Roman"/>
              </a:rPr>
              <a:t>Source: CDC</a:t>
            </a:r>
            <a:endParaRPr sz="100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65"/>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788" name="Google Shape;788;p65"/>
          <p:cNvSpPr/>
          <p:nvPr/>
        </p:nvSpPr>
        <p:spPr>
          <a:xfrm>
            <a:off x="8649299" y="-5942"/>
            <a:ext cx="35427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Common Hazards</a:t>
            </a:r>
            <a:endParaRPr/>
          </a:p>
        </p:txBody>
      </p:sp>
      <p:sp>
        <p:nvSpPr>
          <p:cNvPr id="789" name="Google Shape;789;p65"/>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HIV/AIDS Cont’d</a:t>
            </a:r>
            <a:endParaRPr/>
          </a:p>
        </p:txBody>
      </p:sp>
      <p:graphicFrame>
        <p:nvGraphicFramePr>
          <p:cNvPr id="790" name="Google Shape;790;p65"/>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791" name="Google Shape;791;p65"/>
          <p:cNvSpPr/>
          <p:nvPr/>
        </p:nvSpPr>
        <p:spPr>
          <a:xfrm>
            <a:off x="2101515" y="1463783"/>
            <a:ext cx="4788569" cy="5074979"/>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rgbClr val="000000"/>
                </a:solidFill>
                <a:latin typeface="Verdana"/>
                <a:ea typeface="Verdana"/>
                <a:cs typeface="Verdana"/>
                <a:sym typeface="Verdana"/>
              </a:rPr>
              <a:t>AIDS is not actually a </a:t>
            </a:r>
            <a:r>
              <a:rPr lang="en-US" sz="1600" u="sng">
                <a:solidFill>
                  <a:srgbClr val="A18416"/>
                </a:solidFill>
                <a:latin typeface="Verdana"/>
                <a:ea typeface="Verdana"/>
                <a:cs typeface="Verdana"/>
                <a:sym typeface="Verdana"/>
                <a:hlinkClick action="ppaction://hlinksldjump" r:id="rId14">
                  <a:extLst>
                    <a:ext uri="{A12FA001-AC4F-418D-AE19-62706E023703}">
                      <ahyp:hlinkClr val="tx"/>
                    </a:ext>
                  </a:extLst>
                </a:hlinkClick>
              </a:rPr>
              <a:t>virus</a:t>
            </a:r>
            <a:r>
              <a:rPr lang="en-US" sz="1600">
                <a:solidFill>
                  <a:srgbClr val="000000"/>
                </a:solidFill>
                <a:latin typeface="Verdana"/>
                <a:ea typeface="Verdana"/>
                <a:cs typeface="Verdana"/>
                <a:sym typeface="Verdana"/>
              </a:rPr>
              <a:t>. It is the disease caused by human immunodeficiency virus, HIV. In a two-step process, HIV uses a protein on its surface, gp120, to bind to a pair of receptors on the surface of T-cells, allowing the virus to enter the cell. Once inside, the HIV virus fuses with the cell’s genetic machinery and begins to multiply, producing thousands more HIV particles. In time, the T-cell bursts like a seedpod, scattering new HIV virus to infect and kill other cells. The cycle is then repeated countless times. Once this happens many times over and the T-cell level drops to a certain point, an individual is considered to have AIDS. AIDS is a disease that impairs your immune system by lowering the lymphocyte count, eventually rendering white blood cell functions almost useless. </a:t>
            </a:r>
            <a:endParaRPr sz="1600">
              <a:solidFill>
                <a:schemeClr val="dk1"/>
              </a:solidFill>
              <a:latin typeface="Verdana"/>
              <a:ea typeface="Verdana"/>
              <a:cs typeface="Verdana"/>
              <a:sym typeface="Verdana"/>
            </a:endParaRPr>
          </a:p>
        </p:txBody>
      </p:sp>
      <p:pic>
        <p:nvPicPr>
          <p:cNvPr id="792" name="Google Shape;792;p65"/>
          <p:cNvPicPr preferRelativeResize="0"/>
          <p:nvPr/>
        </p:nvPicPr>
        <p:blipFill rotWithShape="1">
          <a:blip r:embed="rId15">
            <a:alphaModFix/>
          </a:blip>
          <a:srcRect b="0" l="0" r="0" t="0"/>
          <a:stretch/>
        </p:blipFill>
        <p:spPr>
          <a:xfrm>
            <a:off x="6890084" y="1372372"/>
            <a:ext cx="4251325" cy="5257800"/>
          </a:xfrm>
          <a:prstGeom prst="rect">
            <a:avLst/>
          </a:prstGeom>
          <a:noFill/>
          <a:ln>
            <a:noFill/>
          </a:ln>
        </p:spPr>
      </p:pic>
      <p:sp>
        <p:nvSpPr>
          <p:cNvPr id="793" name="Google Shape;793;p65"/>
          <p:cNvSpPr/>
          <p:nvPr/>
        </p:nvSpPr>
        <p:spPr>
          <a:xfrm>
            <a:off x="8308661" y="991541"/>
            <a:ext cx="141417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000000"/>
                </a:solidFill>
                <a:latin typeface="Times New Roman"/>
                <a:ea typeface="Times New Roman"/>
                <a:cs typeface="Times New Roman"/>
                <a:sym typeface="Times New Roman"/>
              </a:rPr>
              <a:t>How HIV Infects a Cell</a:t>
            </a:r>
            <a:endParaRPr/>
          </a:p>
          <a:p>
            <a:pPr indent="0" lvl="0" marL="0" marR="0" rtl="0" algn="l">
              <a:spcBef>
                <a:spcPts val="0"/>
              </a:spcBef>
              <a:spcAft>
                <a:spcPts val="0"/>
              </a:spcAft>
              <a:buNone/>
            </a:pPr>
            <a:r>
              <a:rPr lang="en-US" sz="1000">
                <a:solidFill>
                  <a:srgbClr val="000000"/>
                </a:solidFill>
                <a:latin typeface="Times New Roman"/>
                <a:ea typeface="Times New Roman"/>
                <a:cs typeface="Times New Roman"/>
                <a:sym typeface="Times New Roman"/>
              </a:rPr>
              <a:t>Source: NIH</a:t>
            </a:r>
            <a:endParaRPr sz="10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66"/>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799" name="Google Shape;799;p66"/>
          <p:cNvSpPr/>
          <p:nvPr/>
        </p:nvSpPr>
        <p:spPr>
          <a:xfrm>
            <a:off x="8649299" y="-5942"/>
            <a:ext cx="35427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Common Hazards</a:t>
            </a:r>
            <a:endParaRPr/>
          </a:p>
        </p:txBody>
      </p:sp>
      <p:sp>
        <p:nvSpPr>
          <p:cNvPr id="800" name="Google Shape;800;p66"/>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HIV/AIDS Cont’d</a:t>
            </a:r>
            <a:endParaRPr/>
          </a:p>
        </p:txBody>
      </p:sp>
      <p:graphicFrame>
        <p:nvGraphicFramePr>
          <p:cNvPr id="801" name="Google Shape;801;p66"/>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802" name="Google Shape;802;p66"/>
          <p:cNvSpPr/>
          <p:nvPr/>
        </p:nvSpPr>
        <p:spPr>
          <a:xfrm>
            <a:off x="2109536" y="1302589"/>
            <a:ext cx="799698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How do you get AIDS?</a:t>
            </a:r>
            <a:endParaRPr sz="1800">
              <a:solidFill>
                <a:srgbClr val="2C7F6B"/>
              </a:solidFill>
              <a:latin typeface="Verdana"/>
              <a:ea typeface="Verdana"/>
              <a:cs typeface="Verdana"/>
              <a:sym typeface="Verdana"/>
            </a:endParaRPr>
          </a:p>
        </p:txBody>
      </p:sp>
      <p:sp>
        <p:nvSpPr>
          <p:cNvPr id="803" name="Google Shape;803;p66"/>
          <p:cNvSpPr/>
          <p:nvPr/>
        </p:nvSpPr>
        <p:spPr>
          <a:xfrm>
            <a:off x="2109535" y="1671921"/>
            <a:ext cx="8582526" cy="584775"/>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HIV is spread only in certain body fluids from a person who has HIV. Most of all cases can be traced to one of three routes:</a:t>
            </a:r>
            <a:endParaRPr b="0" i="0" sz="1600" u="none" cap="none" strike="noStrike">
              <a:solidFill>
                <a:schemeClr val="dk1"/>
              </a:solidFill>
              <a:latin typeface="Verdana"/>
              <a:ea typeface="Verdana"/>
              <a:cs typeface="Verdana"/>
              <a:sym typeface="Verdana"/>
            </a:endParaRPr>
          </a:p>
        </p:txBody>
      </p:sp>
      <p:sp>
        <p:nvSpPr>
          <p:cNvPr id="804" name="Google Shape;804;p66"/>
          <p:cNvSpPr/>
          <p:nvPr/>
        </p:nvSpPr>
        <p:spPr>
          <a:xfrm>
            <a:off x="2109534" y="2309201"/>
            <a:ext cx="8582527" cy="1855060"/>
          </a:xfrm>
          <a:prstGeom prst="rect">
            <a:avLst/>
          </a:prstGeom>
          <a:noFill/>
          <a:ln>
            <a:noFill/>
          </a:ln>
        </p:spPr>
        <p:txBody>
          <a:bodyPr anchorCtr="0" anchor="t" bIns="45700" lIns="91425" spcFirstLastPara="1" rIns="91425" wrap="square" tIns="45700">
            <a:spAutoFit/>
          </a:bodyPr>
          <a:lstStyle/>
          <a:p>
            <a:pPr indent="-342900" lvl="1" marL="800100" marR="0" rtl="0" algn="l">
              <a:lnSpc>
                <a:spcPct val="107000"/>
              </a:lnSpc>
              <a:spcBef>
                <a:spcPts val="0"/>
              </a:spcBef>
              <a:spcAft>
                <a:spcPts val="0"/>
              </a:spcAft>
              <a:buClr>
                <a:schemeClr val="accent5"/>
              </a:buClr>
              <a:buSzPts val="1600"/>
              <a:buFont typeface="Calibri"/>
              <a:buAutoNum type="arabicPeriod"/>
            </a:pPr>
            <a:r>
              <a:rPr b="0" i="0" lang="en-US" sz="1600" u="none" cap="none" strike="noStrike">
                <a:solidFill>
                  <a:schemeClr val="accent5"/>
                </a:solidFill>
                <a:latin typeface="Verdana"/>
                <a:ea typeface="Verdana"/>
                <a:cs typeface="Verdana"/>
                <a:sym typeface="Verdana"/>
              </a:rPr>
              <a:t>sexual intercourse or other specific sexual activities</a:t>
            </a:r>
            <a:endParaRPr/>
          </a:p>
          <a:p>
            <a:pPr indent="-342900" lvl="1" marL="800100" marR="0" rtl="0" algn="l">
              <a:lnSpc>
                <a:spcPct val="107000"/>
              </a:lnSpc>
              <a:spcBef>
                <a:spcPts val="800"/>
              </a:spcBef>
              <a:spcAft>
                <a:spcPts val="0"/>
              </a:spcAft>
              <a:buClr>
                <a:schemeClr val="accent5"/>
              </a:buClr>
              <a:buSzPts val="1600"/>
              <a:buFont typeface="Calibri"/>
              <a:buAutoNum type="arabicPeriod"/>
            </a:pPr>
            <a:r>
              <a:rPr b="0" i="0" lang="en-US" sz="1600" u="none" cap="none" strike="noStrike">
                <a:solidFill>
                  <a:schemeClr val="accent5"/>
                </a:solidFill>
                <a:latin typeface="Verdana"/>
                <a:ea typeface="Verdana"/>
                <a:cs typeface="Verdana"/>
                <a:sym typeface="Verdana"/>
              </a:rPr>
              <a:t>contact with blood including </a:t>
            </a:r>
            <a:r>
              <a:rPr b="0" i="0" lang="en-US" sz="1600" u="sng" cap="none" strike="noStrike">
                <a:solidFill>
                  <a:srgbClr val="A18416"/>
                </a:solidFill>
                <a:latin typeface="Verdana"/>
                <a:ea typeface="Verdana"/>
                <a:cs typeface="Verdana"/>
                <a:sym typeface="Verdana"/>
                <a:hlinkClick action="ppaction://hlinksldjump" r:id="rId14">
                  <a:extLst>
                    <a:ext uri="{A12FA001-AC4F-418D-AE19-62706E023703}">
                      <ahyp:hlinkClr val="tx"/>
                    </a:ext>
                  </a:extLst>
                </a:hlinkClick>
              </a:rPr>
              <a:t>blood transfusion </a:t>
            </a:r>
            <a:r>
              <a:rPr b="0" i="0" lang="en-US" sz="1600" u="none" cap="none" strike="noStrike">
                <a:solidFill>
                  <a:schemeClr val="accent5"/>
                </a:solidFill>
                <a:latin typeface="Verdana"/>
                <a:ea typeface="Verdana"/>
                <a:cs typeface="Verdana"/>
                <a:sym typeface="Verdana"/>
              </a:rPr>
              <a:t>(blood is now rigorously tested before use and this method of transmission is rare), needle or syringe sharing, accidental stick of HIV-contaminated needle or other sharp object (mostly for health-care workers) </a:t>
            </a:r>
            <a:endParaRPr/>
          </a:p>
          <a:p>
            <a:pPr indent="-342900" lvl="1" marL="800100" marR="0" rtl="0" algn="l">
              <a:lnSpc>
                <a:spcPct val="107000"/>
              </a:lnSpc>
              <a:spcBef>
                <a:spcPts val="800"/>
              </a:spcBef>
              <a:spcAft>
                <a:spcPts val="0"/>
              </a:spcAft>
              <a:buClr>
                <a:schemeClr val="accent5"/>
              </a:buClr>
              <a:buSzPts val="1600"/>
              <a:buFont typeface="Calibri"/>
              <a:buAutoNum type="arabicPeriod"/>
            </a:pPr>
            <a:r>
              <a:rPr b="0" i="0" lang="en-US" sz="1600" u="none" cap="none" strike="noStrike">
                <a:solidFill>
                  <a:schemeClr val="accent5"/>
                </a:solidFill>
                <a:latin typeface="Verdana"/>
                <a:ea typeface="Verdana"/>
                <a:cs typeface="Verdana"/>
                <a:sym typeface="Verdana"/>
              </a:rPr>
              <a:t>mother-to-child transmission through pregnancy, birth, or in breast milk</a:t>
            </a:r>
            <a:endParaRPr b="0" i="0" sz="1600" u="none" cap="none" strike="noStrike">
              <a:solidFill>
                <a:schemeClr val="accent5"/>
              </a:solidFill>
              <a:latin typeface="Verdana"/>
              <a:ea typeface="Verdana"/>
              <a:cs typeface="Verdana"/>
              <a:sym typeface="Verdana"/>
            </a:endParaRPr>
          </a:p>
        </p:txBody>
      </p:sp>
      <p:sp>
        <p:nvSpPr>
          <p:cNvPr id="805" name="Google Shape;805;p66"/>
          <p:cNvSpPr/>
          <p:nvPr/>
        </p:nvSpPr>
        <p:spPr>
          <a:xfrm>
            <a:off x="2109533" y="4164261"/>
            <a:ext cx="8582528" cy="1077218"/>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You can’t get HIV by shaking hands or hugging a person who has HIV. You also can’t get HIV from contact with objects such as dishes, toilet seats, or doorknobs used by a person with HIV. HIV is not spread through the air or in water or by mosquitoes, ticks, or other blood-sucking insects.</a:t>
            </a:r>
            <a:endParaRPr b="0" i="0" sz="1600" u="none" cap="none" strike="noStrike">
              <a:solidFill>
                <a:schemeClr val="dk1"/>
              </a:solidFill>
              <a:latin typeface="Verdana"/>
              <a:ea typeface="Verdana"/>
              <a:cs typeface="Verdana"/>
              <a:sym typeface="Verdana"/>
            </a:endParaRPr>
          </a:p>
        </p:txBody>
      </p:sp>
      <p:sp>
        <p:nvSpPr>
          <p:cNvPr id="806" name="Google Shape;806;p66"/>
          <p:cNvSpPr/>
          <p:nvPr/>
        </p:nvSpPr>
        <p:spPr>
          <a:xfrm>
            <a:off x="2109532" y="5241479"/>
            <a:ext cx="8582529" cy="1323439"/>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To know if you have contracted AIDS, a blood test is typically conducted to find out if you have HIV antibodies circulating in your blood. But the antibodies may not be present for up to 3 months after transmission, so you may actually have HIV and still test negative because not enough time has passed to produce the antibodies.</a:t>
            </a:r>
            <a:endParaRPr b="0" i="0" sz="1600" u="none" cap="none" strike="noStrike">
              <a:solidFill>
                <a:schemeClr val="dk1"/>
              </a:solidFill>
              <a:latin typeface="Verdana"/>
              <a:ea typeface="Verdana"/>
              <a:cs typeface="Verdana"/>
              <a:sym typeface="Verdana"/>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67"/>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812" name="Google Shape;812;p67"/>
          <p:cNvSpPr/>
          <p:nvPr/>
        </p:nvSpPr>
        <p:spPr>
          <a:xfrm>
            <a:off x="8649299" y="-5942"/>
            <a:ext cx="35427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Common Hazards</a:t>
            </a:r>
            <a:endParaRPr/>
          </a:p>
        </p:txBody>
      </p:sp>
      <p:sp>
        <p:nvSpPr>
          <p:cNvPr id="813" name="Google Shape;813;p67"/>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HIV/AIDS Cont’d</a:t>
            </a:r>
            <a:endParaRPr/>
          </a:p>
        </p:txBody>
      </p:sp>
      <p:graphicFrame>
        <p:nvGraphicFramePr>
          <p:cNvPr id="814" name="Google Shape;814;p67"/>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815" name="Google Shape;815;p67"/>
          <p:cNvSpPr/>
          <p:nvPr/>
        </p:nvSpPr>
        <p:spPr>
          <a:xfrm>
            <a:off x="2109537" y="1302589"/>
            <a:ext cx="80050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Why is AIDS so bad?</a:t>
            </a:r>
            <a:endParaRPr sz="1800">
              <a:solidFill>
                <a:srgbClr val="2C7F6B"/>
              </a:solidFill>
              <a:latin typeface="Verdana"/>
              <a:ea typeface="Verdana"/>
              <a:cs typeface="Verdana"/>
              <a:sym typeface="Verdana"/>
            </a:endParaRPr>
          </a:p>
        </p:txBody>
      </p:sp>
      <p:sp>
        <p:nvSpPr>
          <p:cNvPr id="816" name="Google Shape;816;p67"/>
          <p:cNvSpPr/>
          <p:nvPr/>
        </p:nvSpPr>
        <p:spPr>
          <a:xfrm>
            <a:off x="2109537" y="1671921"/>
            <a:ext cx="8566484" cy="181588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As discussed earlier, AIDS/HIV causes the immune system to no longer function. HIV causes people to become sick with infections that normally wouldn't affect them. Diseases like cancer and pneumonia can set in. These diseases are called opportunistic diseases because they invade after the immune system has been </a:t>
            </a:r>
            <a:r>
              <a:rPr b="0" i="0" lang="en-US" sz="1600" u="sng" cap="none" strike="noStrike">
                <a:solidFill>
                  <a:srgbClr val="A18416"/>
                </a:solidFill>
                <a:latin typeface="Verdana"/>
                <a:ea typeface="Verdana"/>
                <a:cs typeface="Verdana"/>
                <a:sym typeface="Verdana"/>
                <a:hlinkClick action="ppaction://hlinksldjump" r:id="rId14">
                  <a:extLst>
                    <a:ext uri="{A12FA001-AC4F-418D-AE19-62706E023703}">
                      <ahyp:hlinkClr val="tx"/>
                    </a:ext>
                  </a:extLst>
                </a:hlinkClick>
              </a:rPr>
              <a:t>compromised</a:t>
            </a:r>
            <a:r>
              <a:rPr b="0" i="0" lang="en-US" sz="1600" u="none" cap="none" strike="noStrike">
                <a:solidFill>
                  <a:srgbClr val="000000"/>
                </a:solidFill>
                <a:latin typeface="Verdana"/>
                <a:ea typeface="Verdana"/>
                <a:cs typeface="Verdana"/>
                <a:sym typeface="Verdana"/>
              </a:rPr>
              <a:t>. Although the HIV virus itself can cause some flu-like symptoms, it is actually the opportunistic diseases that kill AIDS victims. </a:t>
            </a:r>
            <a:endParaRPr b="0" i="0" sz="1600" u="none" cap="none" strike="noStrike">
              <a:solidFill>
                <a:schemeClr val="dk1"/>
              </a:solidFill>
              <a:latin typeface="Verdana"/>
              <a:ea typeface="Verdana"/>
              <a:cs typeface="Verdana"/>
              <a:sym typeface="Verdana"/>
            </a:endParaRPr>
          </a:p>
        </p:txBody>
      </p:sp>
      <p:sp>
        <p:nvSpPr>
          <p:cNvPr id="817" name="Google Shape;817;p67"/>
          <p:cNvSpPr/>
          <p:nvPr/>
        </p:nvSpPr>
        <p:spPr>
          <a:xfrm>
            <a:off x="2109537" y="3487803"/>
            <a:ext cx="80050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How is AIDS treated?</a:t>
            </a:r>
            <a:endParaRPr sz="1800">
              <a:solidFill>
                <a:srgbClr val="2C7F6B"/>
              </a:solidFill>
              <a:latin typeface="Verdana"/>
              <a:ea typeface="Verdana"/>
              <a:cs typeface="Verdana"/>
              <a:sym typeface="Verdana"/>
            </a:endParaRPr>
          </a:p>
        </p:txBody>
      </p:sp>
      <p:sp>
        <p:nvSpPr>
          <p:cNvPr id="818" name="Google Shape;818;p67"/>
          <p:cNvSpPr/>
          <p:nvPr/>
        </p:nvSpPr>
        <p:spPr>
          <a:xfrm>
            <a:off x="2109536" y="3947007"/>
            <a:ext cx="5686927" cy="2554545"/>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Currently there is no cure or vaccination for the HIV virus. Treatment with HIV medicines is called antiretroviral therapy (ART). Doctors will prescribe a variety of medicines, including antiviral drugs (those that destroy viruses) and immunomodulator drugs (those that increase the effects of the immune system). However, most drugs are used to treat the symptoms, not the cause. While drugs will prolong the life of the patient, it will not cure them. </a:t>
            </a:r>
            <a:endParaRPr b="0" i="0" sz="1600" u="none" cap="none" strike="noStrike">
              <a:solidFill>
                <a:schemeClr val="dk1"/>
              </a:solidFill>
              <a:latin typeface="Verdana"/>
              <a:ea typeface="Verdana"/>
              <a:cs typeface="Verdana"/>
              <a:sym typeface="Verdana"/>
            </a:endParaRPr>
          </a:p>
        </p:txBody>
      </p:sp>
      <p:pic>
        <p:nvPicPr>
          <p:cNvPr descr="https://peer.tamu.edu/curriculum_modules/OrganSystems/images/blood.jpg" id="819" name="Google Shape;819;p67"/>
          <p:cNvPicPr preferRelativeResize="0"/>
          <p:nvPr/>
        </p:nvPicPr>
        <p:blipFill rotWithShape="1">
          <a:blip r:embed="rId15">
            <a:alphaModFix/>
          </a:blip>
          <a:srcRect b="0" l="0" r="0" t="0"/>
          <a:stretch/>
        </p:blipFill>
        <p:spPr>
          <a:xfrm>
            <a:off x="8365958" y="4360655"/>
            <a:ext cx="1805991" cy="165084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68"/>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825" name="Google Shape;825;p68"/>
          <p:cNvSpPr/>
          <p:nvPr/>
        </p:nvSpPr>
        <p:spPr>
          <a:xfrm>
            <a:off x="8649299" y="-5942"/>
            <a:ext cx="35427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Common Hazards</a:t>
            </a:r>
            <a:endParaRPr/>
          </a:p>
        </p:txBody>
      </p:sp>
      <p:sp>
        <p:nvSpPr>
          <p:cNvPr id="826" name="Google Shape;826;p68"/>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HIV/AIDS Cont’d</a:t>
            </a:r>
            <a:endParaRPr/>
          </a:p>
        </p:txBody>
      </p:sp>
      <p:graphicFrame>
        <p:nvGraphicFramePr>
          <p:cNvPr id="827" name="Google Shape;827;p68"/>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828" name="Google Shape;828;p68"/>
          <p:cNvSpPr/>
          <p:nvPr/>
        </p:nvSpPr>
        <p:spPr>
          <a:xfrm>
            <a:off x="2109537" y="1302589"/>
            <a:ext cx="80050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C7F6B"/>
                </a:solidFill>
                <a:latin typeface="Verdana"/>
                <a:ea typeface="Verdana"/>
                <a:cs typeface="Verdana"/>
                <a:sym typeface="Verdana"/>
              </a:rPr>
              <a:t>Where is AIDS most prevalent?</a:t>
            </a:r>
            <a:endParaRPr sz="1800">
              <a:solidFill>
                <a:srgbClr val="2C7F6B"/>
              </a:solidFill>
              <a:latin typeface="Verdana"/>
              <a:ea typeface="Verdana"/>
              <a:cs typeface="Verdana"/>
              <a:sym typeface="Verdana"/>
            </a:endParaRPr>
          </a:p>
        </p:txBody>
      </p:sp>
      <p:sp>
        <p:nvSpPr>
          <p:cNvPr id="829" name="Google Shape;829;p68"/>
          <p:cNvSpPr/>
          <p:nvPr/>
        </p:nvSpPr>
        <p:spPr>
          <a:xfrm>
            <a:off x="2109537" y="1671921"/>
            <a:ext cx="8061158" cy="1569660"/>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AIDS has reached epidemic proportions in several areas of the world. However, Africa has been the center of the crisis since the beginning. The sub-Saharan Africa is the area of the world with the greatest prevalence of AIDS, followed by southeast Asia. Several relief projects are underway to give these people medicine and treatment. For global maps showing the distribution of AIDS cases, </a:t>
            </a:r>
            <a:r>
              <a:rPr b="0" i="0" lang="en-US" sz="1600" u="sng" cap="none" strike="noStrike">
                <a:solidFill>
                  <a:srgbClr val="A18416"/>
                </a:solidFill>
                <a:latin typeface="Verdana"/>
                <a:ea typeface="Verdana"/>
                <a:cs typeface="Verdana"/>
                <a:sym typeface="Verdana"/>
                <a:hlinkClick r:id="rId14">
                  <a:extLst>
                    <a:ext uri="{A12FA001-AC4F-418D-AE19-62706E023703}">
                      <ahyp:hlinkClr val="tx"/>
                    </a:ext>
                  </a:extLst>
                </a:hlinkClick>
              </a:rPr>
              <a:t>click here</a:t>
            </a:r>
            <a:r>
              <a:rPr b="0" i="0" lang="en-US" sz="1600" u="none" cap="none" strike="noStrike">
                <a:solidFill>
                  <a:srgbClr val="000000"/>
                </a:solidFill>
                <a:latin typeface="Verdana"/>
                <a:ea typeface="Verdana"/>
                <a:cs typeface="Verdana"/>
                <a:sym typeface="Verdana"/>
              </a:rPr>
              <a:t>.</a:t>
            </a:r>
            <a:endParaRPr b="0" i="0" sz="1600" u="none" cap="none" strike="noStrike">
              <a:solidFill>
                <a:schemeClr val="dk1"/>
              </a:solidFill>
              <a:latin typeface="Verdana"/>
              <a:ea typeface="Verdana"/>
              <a:cs typeface="Verdana"/>
              <a:sym typeface="Verdana"/>
            </a:endParaRPr>
          </a:p>
        </p:txBody>
      </p:sp>
      <p:sp>
        <p:nvSpPr>
          <p:cNvPr id="830" name="Google Shape;830;p68"/>
          <p:cNvSpPr/>
          <p:nvPr/>
        </p:nvSpPr>
        <p:spPr>
          <a:xfrm>
            <a:off x="2109536" y="3244334"/>
            <a:ext cx="800500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C7F6B"/>
                </a:solidFill>
                <a:latin typeface="Verdana"/>
                <a:ea typeface="Verdana"/>
                <a:cs typeface="Verdana"/>
                <a:sym typeface="Verdana"/>
              </a:rPr>
              <a:t>Conclusion</a:t>
            </a:r>
            <a:endParaRPr sz="1600">
              <a:solidFill>
                <a:srgbClr val="2C7F6B"/>
              </a:solidFill>
              <a:latin typeface="Verdana"/>
              <a:ea typeface="Verdana"/>
              <a:cs typeface="Verdana"/>
              <a:sym typeface="Verdana"/>
            </a:endParaRPr>
          </a:p>
        </p:txBody>
      </p:sp>
      <p:sp>
        <p:nvSpPr>
          <p:cNvPr id="831" name="Google Shape;831;p68"/>
          <p:cNvSpPr/>
          <p:nvPr/>
        </p:nvSpPr>
        <p:spPr>
          <a:xfrm>
            <a:off x="2109534" y="3610913"/>
            <a:ext cx="8005009" cy="3416320"/>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600" u="none" cap="none" strike="noStrike">
                <a:solidFill>
                  <a:srgbClr val="000000"/>
                </a:solidFill>
                <a:latin typeface="Verdana"/>
                <a:ea typeface="Verdana"/>
                <a:cs typeface="Verdana"/>
                <a:sym typeface="Verdana"/>
              </a:rPr>
              <a:t>We now know how HIV is transmitted and how we can prevent the disease. Armed with this knowledge, hopefully people will protect themselves, and we can hold the epidemic in check until there is a vaccine or a cure for the disease. The good news is that new HIV infections have been reduced by 40% since the peak of infections in 1997. Also, AIDS-related deaths have been reduced by more than 55% since the peak in 2004. To find out more information concerning AIDS and the HIV virus, check out these websites:</a:t>
            </a:r>
            <a:endParaRPr/>
          </a:p>
          <a:p>
            <a:pPr indent="-285750" lvl="1" marL="742950" marR="0" rtl="0" algn="l">
              <a:spcBef>
                <a:spcPts val="0"/>
              </a:spcBef>
              <a:spcAft>
                <a:spcPts val="0"/>
              </a:spcAft>
              <a:buClr>
                <a:srgbClr val="A18416"/>
              </a:buClr>
              <a:buSzPts val="1600"/>
              <a:buFont typeface="Arial"/>
              <a:buChar char="•"/>
            </a:pPr>
            <a:r>
              <a:rPr b="0" i="0" lang="en-US" sz="1600" u="sng" cap="none" strike="noStrike">
                <a:solidFill>
                  <a:srgbClr val="A18416"/>
                </a:solidFill>
                <a:latin typeface="Verdana"/>
                <a:ea typeface="Verdana"/>
                <a:cs typeface="Verdana"/>
                <a:sym typeface="Verdana"/>
                <a:hlinkClick r:id="rId15">
                  <a:extLst>
                    <a:ext uri="{A12FA001-AC4F-418D-AE19-62706E023703}">
                      <ahyp:hlinkClr val="tx"/>
                    </a:ext>
                  </a:extLst>
                </a:hlinkClick>
              </a:rPr>
              <a:t>https://aidsinfo.nih.gov/understanding-hiv-aids/fact-sheets</a:t>
            </a:r>
            <a:endParaRPr b="0" i="0" sz="1600" u="none" cap="none" strike="noStrike">
              <a:solidFill>
                <a:srgbClr val="A18416"/>
              </a:solidFill>
              <a:latin typeface="Verdana"/>
              <a:ea typeface="Verdana"/>
              <a:cs typeface="Verdana"/>
              <a:sym typeface="Verdana"/>
            </a:endParaRPr>
          </a:p>
          <a:p>
            <a:pPr indent="-285750" lvl="1" marL="742950" marR="0" rtl="0" algn="l">
              <a:spcBef>
                <a:spcPts val="0"/>
              </a:spcBef>
              <a:spcAft>
                <a:spcPts val="0"/>
              </a:spcAft>
              <a:buClr>
                <a:srgbClr val="A18416"/>
              </a:buClr>
              <a:buSzPts val="1600"/>
              <a:buFont typeface="Arial"/>
              <a:buChar char="•"/>
            </a:pPr>
            <a:r>
              <a:rPr b="0" i="0" lang="en-US" sz="1600" u="sng" cap="none" strike="noStrike">
                <a:solidFill>
                  <a:srgbClr val="A18416"/>
                </a:solidFill>
                <a:latin typeface="Verdana"/>
                <a:ea typeface="Verdana"/>
                <a:cs typeface="Verdana"/>
                <a:sym typeface="Verdana"/>
                <a:hlinkClick r:id="rId16">
                  <a:extLst>
                    <a:ext uri="{A12FA001-AC4F-418D-AE19-62706E023703}">
                      <ahyp:hlinkClr val="tx"/>
                    </a:ext>
                  </a:extLst>
                </a:hlinkClick>
              </a:rPr>
              <a:t>https://www.hiv.gov/hiv-basics</a:t>
            </a:r>
            <a:endParaRPr b="0" i="0" sz="1600" u="none" cap="none" strike="noStrike">
              <a:solidFill>
                <a:srgbClr val="A18416"/>
              </a:solidFill>
              <a:latin typeface="Verdana"/>
              <a:ea typeface="Verdana"/>
              <a:cs typeface="Verdana"/>
              <a:sym typeface="Verdana"/>
            </a:endParaRPr>
          </a:p>
          <a:p>
            <a:pPr indent="-285750" lvl="1" marL="742950" marR="0" rtl="0" algn="l">
              <a:spcBef>
                <a:spcPts val="0"/>
              </a:spcBef>
              <a:spcAft>
                <a:spcPts val="0"/>
              </a:spcAft>
              <a:buClr>
                <a:srgbClr val="A18416"/>
              </a:buClr>
              <a:buSzPts val="1600"/>
              <a:buFont typeface="Arial"/>
              <a:buChar char="•"/>
            </a:pPr>
            <a:r>
              <a:rPr b="0" i="0" lang="en-US" sz="1600" u="sng" cap="none" strike="noStrike">
                <a:solidFill>
                  <a:srgbClr val="A18416"/>
                </a:solidFill>
                <a:latin typeface="Verdana"/>
                <a:ea typeface="Verdana"/>
                <a:cs typeface="Verdana"/>
                <a:sym typeface="Verdana"/>
                <a:hlinkClick r:id="rId17">
                  <a:extLst>
                    <a:ext uri="{A12FA001-AC4F-418D-AE19-62706E023703}">
                      <ahyp:hlinkClr val="tx"/>
                    </a:ext>
                  </a:extLst>
                </a:hlinkClick>
              </a:rPr>
              <a:t>https://www.mayoclinic.org/diseases-conditions/hiv-aids/symptoms-causes/syc-20373524</a:t>
            </a:r>
            <a:endParaRPr b="0" i="0" sz="1600" u="none" cap="none" strike="noStrike">
              <a:solidFill>
                <a:srgbClr val="A18416"/>
              </a:solidFill>
              <a:latin typeface="Verdana"/>
              <a:ea typeface="Verdana"/>
              <a:cs typeface="Verdana"/>
              <a:sym typeface="Verdana"/>
            </a:endParaRPr>
          </a:p>
          <a:p>
            <a:pPr indent="0" lvl="1" marL="457200" marR="0" rtl="0" algn="l">
              <a:spcBef>
                <a:spcPts val="0"/>
              </a:spcBef>
              <a:spcAft>
                <a:spcPts val="0"/>
              </a:spcAft>
              <a:buNone/>
            </a:pPr>
            <a:r>
              <a:t/>
            </a:r>
            <a:endParaRPr b="0" i="0" sz="1600" u="none" cap="none" strike="noStrike">
              <a:solidFill>
                <a:schemeClr val="dk1"/>
              </a:solidFill>
              <a:latin typeface="Verdana"/>
              <a:ea typeface="Verdana"/>
              <a:cs typeface="Verdana"/>
              <a:sym typeface="Verdana"/>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69"/>
          <p:cNvSpPr/>
          <p:nvPr/>
        </p:nvSpPr>
        <p:spPr>
          <a:xfrm>
            <a:off x="4498447" y="2967335"/>
            <a:ext cx="319510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8EECB"/>
                </a:solidFill>
                <a:latin typeface="Calibri"/>
                <a:ea typeface="Calibri"/>
                <a:cs typeface="Calibri"/>
                <a:sym typeface="Calibri"/>
              </a:rPr>
              <a:t>Activities</a:t>
            </a:r>
            <a:endParaRPr/>
          </a:p>
        </p:txBody>
      </p:sp>
      <p:sp>
        <p:nvSpPr>
          <p:cNvPr id="837" name="Google Shape;837;p69"/>
          <p:cNvSpPr/>
          <p:nvPr/>
        </p:nvSpPr>
        <p:spPr>
          <a:xfrm>
            <a:off x="1164341" y="202249"/>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graphicFrame>
        <p:nvGraphicFramePr>
          <p:cNvPr id="838" name="Google Shape;838;p69"/>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7"/>
          <p:cNvSpPr/>
          <p:nvPr/>
        </p:nvSpPr>
        <p:spPr>
          <a:xfrm>
            <a:off x="3654466" y="2967335"/>
            <a:ext cx="4883068"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8EECB"/>
                </a:solidFill>
                <a:latin typeface="Calibri"/>
                <a:ea typeface="Calibri"/>
                <a:cs typeface="Calibri"/>
                <a:sym typeface="Calibri"/>
              </a:rPr>
              <a:t>Why It Matters</a:t>
            </a:r>
            <a:endParaRPr/>
          </a:p>
        </p:txBody>
      </p:sp>
      <p:graphicFrame>
        <p:nvGraphicFramePr>
          <p:cNvPr id="136" name="Google Shape;136;p7"/>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137" name="Google Shape;137;p7"/>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70"/>
          <p:cNvSpPr txBox="1"/>
          <p:nvPr>
            <p:ph type="title"/>
          </p:nvPr>
        </p:nvSpPr>
        <p:spPr>
          <a:xfrm>
            <a:off x="1676400" y="42684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Click to download an activity</a:t>
            </a:r>
            <a:endParaRPr/>
          </a:p>
        </p:txBody>
      </p:sp>
      <p:sp>
        <p:nvSpPr>
          <p:cNvPr id="844" name="Google Shape;844;p70"/>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845" name="Google Shape;845;p70"/>
          <p:cNvSpPr/>
          <p:nvPr/>
        </p:nvSpPr>
        <p:spPr>
          <a:xfrm>
            <a:off x="9909110" y="-3831"/>
            <a:ext cx="2282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Activities</a:t>
            </a:r>
            <a:endParaRPr/>
          </a:p>
        </p:txBody>
      </p:sp>
      <p:graphicFrame>
        <p:nvGraphicFramePr>
          <p:cNvPr id="846" name="Google Shape;846;p70"/>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847" name="Google Shape;847;p70"/>
          <p:cNvSpPr txBox="1"/>
          <p:nvPr/>
        </p:nvSpPr>
        <p:spPr>
          <a:xfrm>
            <a:off x="3749842" y="3059668"/>
            <a:ext cx="4692300" cy="6465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A18416"/>
              </a:buClr>
              <a:buSzPts val="1800"/>
              <a:buFont typeface="Arial"/>
              <a:buChar char="•"/>
            </a:pPr>
            <a:r>
              <a:rPr lang="en-US" sz="1800" u="sng">
                <a:solidFill>
                  <a:srgbClr val="A18416"/>
                </a:solidFill>
                <a:latin typeface="Calibri"/>
                <a:ea typeface="Calibri"/>
                <a:cs typeface="Calibri"/>
                <a:sym typeface="Calibri"/>
                <a:hlinkClick r:id="rId14">
                  <a:extLst>
                    <a:ext uri="{A12FA001-AC4F-418D-AE19-62706E023703}">
                      <ahyp:hlinkClr val="tx"/>
                    </a:ext>
                  </a:extLst>
                </a:hlinkClick>
              </a:rPr>
              <a:t>Student Activity Sheet #1- Skin Observations</a:t>
            </a:r>
            <a:endParaRPr/>
          </a:p>
          <a:p>
            <a:pPr indent="-285750" lvl="0" marL="285750" marR="0" rtl="0" algn="l">
              <a:spcBef>
                <a:spcPts val="0"/>
              </a:spcBef>
              <a:spcAft>
                <a:spcPts val="0"/>
              </a:spcAft>
              <a:buClr>
                <a:srgbClr val="A18416"/>
              </a:buClr>
              <a:buSzPts val="1800"/>
              <a:buFont typeface="Arial"/>
              <a:buChar char="•"/>
            </a:pPr>
            <a:r>
              <a:rPr lang="en-US" sz="1800" u="sng">
                <a:solidFill>
                  <a:srgbClr val="A18416"/>
                </a:solidFill>
                <a:latin typeface="Calibri"/>
                <a:ea typeface="Calibri"/>
                <a:cs typeface="Calibri"/>
                <a:sym typeface="Calibri"/>
                <a:hlinkClick r:id="rId15">
                  <a:extLst>
                    <a:ext uri="{A12FA001-AC4F-418D-AE19-62706E023703}">
                      <ahyp:hlinkClr val="tx"/>
                    </a:ext>
                  </a:extLst>
                </a:hlinkClick>
              </a:rPr>
              <a:t>Student Activity Sheet #2- Ready, set, infect!</a:t>
            </a:r>
            <a:endParaRPr sz="1800">
              <a:solidFill>
                <a:srgbClr val="A18416"/>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71"/>
          <p:cNvSpPr/>
          <p:nvPr/>
        </p:nvSpPr>
        <p:spPr>
          <a:xfrm>
            <a:off x="3190396" y="2967335"/>
            <a:ext cx="5811207"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8EECB"/>
                </a:solidFill>
                <a:latin typeface="Calibri"/>
                <a:ea typeface="Calibri"/>
                <a:cs typeface="Calibri"/>
                <a:sym typeface="Calibri"/>
              </a:rPr>
              <a:t>Self-Study Game</a:t>
            </a:r>
            <a:endParaRPr/>
          </a:p>
        </p:txBody>
      </p:sp>
      <p:sp>
        <p:nvSpPr>
          <p:cNvPr id="853" name="Google Shape;853;p71"/>
          <p:cNvSpPr/>
          <p:nvPr/>
        </p:nvSpPr>
        <p:spPr>
          <a:xfrm>
            <a:off x="1164341" y="191123"/>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graphicFrame>
        <p:nvGraphicFramePr>
          <p:cNvPr id="854" name="Google Shape;854;p71"/>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72"/>
          <p:cNvSpPr txBox="1"/>
          <p:nvPr>
            <p:ph type="title"/>
          </p:nvPr>
        </p:nvSpPr>
        <p:spPr>
          <a:xfrm>
            <a:off x="1676400" y="42684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Click to play a game</a:t>
            </a:r>
            <a:endParaRPr/>
          </a:p>
        </p:txBody>
      </p:sp>
      <p:sp>
        <p:nvSpPr>
          <p:cNvPr id="860" name="Google Shape;860;p72"/>
          <p:cNvSpPr/>
          <p:nvPr/>
        </p:nvSpPr>
        <p:spPr>
          <a:xfrm>
            <a:off x="1164341" y="198759"/>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861" name="Google Shape;861;p72"/>
          <p:cNvSpPr/>
          <p:nvPr/>
        </p:nvSpPr>
        <p:spPr>
          <a:xfrm>
            <a:off x="8583284" y="-3831"/>
            <a:ext cx="360871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Self-Study Game</a:t>
            </a:r>
            <a:endParaRPr/>
          </a:p>
        </p:txBody>
      </p:sp>
      <p:sp>
        <p:nvSpPr>
          <p:cNvPr id="862" name="Google Shape;862;p72"/>
          <p:cNvSpPr/>
          <p:nvPr/>
        </p:nvSpPr>
        <p:spPr>
          <a:xfrm>
            <a:off x="2096220" y="1752410"/>
            <a:ext cx="7988060" cy="727571"/>
          </a:xfrm>
          <a:prstGeom prst="rect">
            <a:avLst/>
          </a:prstGeom>
          <a:noFill/>
          <a:ln>
            <a:noFill/>
          </a:ln>
        </p:spPr>
        <p:txBody>
          <a:bodyPr anchorCtr="0" anchor="t" bIns="45700" lIns="91425" spcFirstLastPara="1" rIns="91425" wrap="square" tIns="45700">
            <a:spAutoFit/>
          </a:bodyPr>
          <a:lstStyle/>
          <a:p>
            <a:pPr indent="-285750" lvl="0" marL="285750" marR="0" rtl="0" algn="l">
              <a:lnSpc>
                <a:spcPct val="200000"/>
              </a:lnSpc>
              <a:spcBef>
                <a:spcPts val="0"/>
              </a:spcBef>
              <a:spcAft>
                <a:spcPts val="0"/>
              </a:spcAft>
              <a:buClr>
                <a:srgbClr val="A18416"/>
              </a:buClr>
              <a:buSzPts val="2400"/>
              <a:buFont typeface="Arial"/>
              <a:buChar char="•"/>
            </a:pPr>
            <a:r>
              <a:rPr lang="en-US" sz="2400" u="sng">
                <a:solidFill>
                  <a:srgbClr val="A18416"/>
                </a:solidFill>
                <a:latin typeface="Calibri"/>
                <a:ea typeface="Calibri"/>
                <a:cs typeface="Calibri"/>
                <a:sym typeface="Calibri"/>
                <a:hlinkClick r:id="rId3">
                  <a:extLst>
                    <a:ext uri="{A12FA001-AC4F-418D-AE19-62706E023703}">
                      <ahyp:hlinkClr val="tx"/>
                    </a:ext>
                  </a:extLst>
                </a:hlinkClick>
              </a:rPr>
              <a:t>Quizizz</a:t>
            </a:r>
            <a:endParaRPr sz="2400">
              <a:solidFill>
                <a:srgbClr val="A18416"/>
              </a:solidFill>
              <a:latin typeface="Calibri"/>
              <a:ea typeface="Calibri"/>
              <a:cs typeface="Calibri"/>
              <a:sym typeface="Calibri"/>
            </a:endParaRPr>
          </a:p>
        </p:txBody>
      </p:sp>
      <p:graphicFrame>
        <p:nvGraphicFramePr>
          <p:cNvPr id="863" name="Google Shape;863;p72"/>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73"/>
          <p:cNvSpPr/>
          <p:nvPr/>
        </p:nvSpPr>
        <p:spPr>
          <a:xfrm>
            <a:off x="4436732" y="395510"/>
            <a:ext cx="306686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8EECB"/>
                </a:solidFill>
                <a:latin typeface="Calibri"/>
                <a:ea typeface="Calibri"/>
                <a:cs typeface="Calibri"/>
                <a:sym typeface="Calibri"/>
              </a:rPr>
              <a:t>Post-Test</a:t>
            </a:r>
            <a:endParaRPr/>
          </a:p>
        </p:txBody>
      </p:sp>
      <p:sp>
        <p:nvSpPr>
          <p:cNvPr id="869" name="Google Shape;869;p73"/>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870" name="Google Shape;870;p73"/>
          <p:cNvSpPr/>
          <p:nvPr/>
        </p:nvSpPr>
        <p:spPr>
          <a:xfrm>
            <a:off x="3003430" y="2859613"/>
            <a:ext cx="6185140"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Verdana"/>
                <a:ea typeface="Verdana"/>
                <a:cs typeface="Verdana"/>
                <a:sym typeface="Verdana"/>
              </a:rPr>
              <a:t>Click below to take the post-test for this unit!</a:t>
            </a:r>
            <a:endParaRPr/>
          </a:p>
          <a:p>
            <a:pPr indent="0" lvl="0" marL="0" marR="0" rtl="0" algn="l">
              <a:spcBef>
                <a:spcPts val="0"/>
              </a:spcBef>
              <a:spcAft>
                <a:spcPts val="0"/>
              </a:spcAft>
              <a:buNone/>
            </a:pPr>
            <a:r>
              <a:t/>
            </a:r>
            <a:endParaRPr sz="1800">
              <a:solidFill>
                <a:schemeClr val="dk1"/>
              </a:solidFill>
              <a:latin typeface="Verdana"/>
              <a:ea typeface="Verdana"/>
              <a:cs typeface="Verdana"/>
              <a:sym typeface="Verdana"/>
            </a:endParaRPr>
          </a:p>
          <a:p>
            <a:pPr indent="-285750" lvl="1" marL="742950" marR="0" rtl="0" algn="l">
              <a:spcBef>
                <a:spcPts val="0"/>
              </a:spcBef>
              <a:spcAft>
                <a:spcPts val="0"/>
              </a:spcAft>
              <a:buClr>
                <a:srgbClr val="A18416"/>
              </a:buClr>
              <a:buSzPts val="1600"/>
              <a:buFont typeface="Arial"/>
              <a:buChar char="•"/>
            </a:pPr>
            <a:r>
              <a:rPr b="0" i="0" lang="en-US" sz="1600" u="sng" cap="none" strike="noStrike">
                <a:solidFill>
                  <a:srgbClr val="A18416"/>
                </a:solidFill>
                <a:latin typeface="Verdana"/>
                <a:ea typeface="Verdana"/>
                <a:cs typeface="Verdana"/>
                <a:sym typeface="Verdana"/>
                <a:hlinkClick r:id="rId3">
                  <a:extLst>
                    <a:ext uri="{A12FA001-AC4F-418D-AE19-62706E023703}">
                      <ahyp:hlinkClr val="tx"/>
                    </a:ext>
                  </a:extLst>
                </a:hlinkClick>
              </a:rPr>
              <a:t>Google assessment</a:t>
            </a:r>
            <a:endParaRPr b="0" i="0" sz="1600" u="none" cap="none" strike="noStrike">
              <a:solidFill>
                <a:srgbClr val="A18416"/>
              </a:solidFill>
              <a:latin typeface="Verdana"/>
              <a:ea typeface="Verdana"/>
              <a:cs typeface="Verdana"/>
              <a:sym typeface="Verdana"/>
            </a:endParaRPr>
          </a:p>
        </p:txBody>
      </p:sp>
      <p:graphicFrame>
        <p:nvGraphicFramePr>
          <p:cNvPr id="871" name="Google Shape;871;p73"/>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8">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74"/>
          <p:cNvSpPr/>
          <p:nvPr/>
        </p:nvSpPr>
        <p:spPr>
          <a:xfrm>
            <a:off x="4650831" y="395510"/>
            <a:ext cx="263867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8EECB"/>
                </a:solidFill>
                <a:latin typeface="Calibri"/>
                <a:ea typeface="Calibri"/>
                <a:cs typeface="Calibri"/>
                <a:sym typeface="Calibri"/>
              </a:rPr>
              <a:t>Glossary</a:t>
            </a:r>
            <a:endParaRPr/>
          </a:p>
        </p:txBody>
      </p:sp>
      <p:sp>
        <p:nvSpPr>
          <p:cNvPr id="877" name="Google Shape;877;p74"/>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graphicFrame>
        <p:nvGraphicFramePr>
          <p:cNvPr id="878" name="Google Shape;878;p74"/>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879" name="Google Shape;879;p74"/>
          <p:cNvSpPr/>
          <p:nvPr/>
        </p:nvSpPr>
        <p:spPr>
          <a:xfrm>
            <a:off x="1719956" y="1318840"/>
            <a:ext cx="6704479"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antibody</a:t>
            </a:r>
            <a:r>
              <a:rPr lang="en-US" sz="1600">
                <a:solidFill>
                  <a:srgbClr val="000000"/>
                </a:solidFill>
                <a:latin typeface="Verdana"/>
                <a:ea typeface="Verdana"/>
                <a:cs typeface="Verdana"/>
                <a:sym typeface="Verdana"/>
              </a:rPr>
              <a:t> - Y-shaped 4 chain protein synthesized by specialized lymphocytes called plasma cells. These proteins circulate in the bloodstream and recognize and attach to foreign substances called antigens. </a:t>
            </a:r>
            <a:r>
              <a:rPr lang="en-US" sz="1600" u="sng">
                <a:solidFill>
                  <a:srgbClr val="A18416"/>
                </a:solidFill>
                <a:latin typeface="Verdana"/>
                <a:ea typeface="Verdana"/>
                <a:cs typeface="Verdana"/>
                <a:sym typeface="Verdana"/>
                <a:hlinkClick action="ppaction://hlinksldjump" r:id="rId14">
                  <a:extLst>
                    <a:ext uri="{A12FA001-AC4F-418D-AE19-62706E023703}">
                      <ahyp:hlinkClr val="tx"/>
                    </a:ext>
                  </a:extLst>
                </a:hlinkClick>
              </a:rPr>
              <a:t>Return to What We Know </a:t>
            </a:r>
            <a:endParaRPr sz="1600">
              <a:solidFill>
                <a:srgbClr val="A18416"/>
              </a:solidFill>
              <a:latin typeface="Calibri"/>
              <a:ea typeface="Calibri"/>
              <a:cs typeface="Calibri"/>
              <a:sym typeface="Calibri"/>
            </a:endParaRPr>
          </a:p>
        </p:txBody>
      </p:sp>
      <p:pic>
        <p:nvPicPr>
          <p:cNvPr descr="https://lh5.googleusercontent.com/x8yJL9djDaZF1qR8Bx6YIf0n2SRoguh84jsHq9hGidPpW1gMZRjNsqpIl4pOUsESlUBnFHr6-BZRufJpOhI7MzA_XMiuP9-oe5nLnyTDuav2oZXAHJMwvIfbi5uO8_TP2soNUmX6" id="880" name="Google Shape;880;p74"/>
          <p:cNvPicPr preferRelativeResize="0"/>
          <p:nvPr/>
        </p:nvPicPr>
        <p:blipFill rotWithShape="1">
          <a:blip r:embed="rId15">
            <a:alphaModFix/>
          </a:blip>
          <a:srcRect b="0" l="0" r="0" t="0"/>
          <a:stretch/>
        </p:blipFill>
        <p:spPr>
          <a:xfrm>
            <a:off x="8424435" y="1172987"/>
            <a:ext cx="2311619" cy="2256013"/>
          </a:xfrm>
          <a:prstGeom prst="rect">
            <a:avLst/>
          </a:prstGeom>
          <a:noFill/>
          <a:ln>
            <a:noFill/>
          </a:ln>
        </p:spPr>
      </p:pic>
      <p:sp>
        <p:nvSpPr>
          <p:cNvPr id="881" name="Google Shape;881;p74"/>
          <p:cNvSpPr/>
          <p:nvPr/>
        </p:nvSpPr>
        <p:spPr>
          <a:xfrm>
            <a:off x="8312139" y="3430527"/>
            <a:ext cx="332640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0A0A0A"/>
                </a:solidFill>
                <a:latin typeface="Times New Roman"/>
                <a:ea typeface="Times New Roman"/>
                <a:cs typeface="Times New Roman"/>
                <a:sym typeface="Times New Roman"/>
              </a:rPr>
              <a:t>Source: </a:t>
            </a:r>
            <a:r>
              <a:rPr lang="en-US" sz="1000" u="sng">
                <a:solidFill>
                  <a:srgbClr val="A18416"/>
                </a:solidFill>
                <a:latin typeface="Times New Roman"/>
                <a:ea typeface="Times New Roman"/>
                <a:cs typeface="Times New Roman"/>
                <a:sym typeface="Times New Roman"/>
                <a:hlinkClick r:id="rId16">
                  <a:extLst>
                    <a:ext uri="{A12FA001-AC4F-418D-AE19-62706E023703}">
                      <ahyp:hlinkClr val="tx"/>
                    </a:ext>
                  </a:extLst>
                </a:hlinkClick>
              </a:rPr>
              <a:t>https://www.genome.gov/genetics-glossary/Antibody</a:t>
            </a:r>
            <a:endParaRPr sz="1000">
              <a:solidFill>
                <a:srgbClr val="A18416"/>
              </a:solidFill>
              <a:latin typeface="Times New Roman"/>
              <a:ea typeface="Times New Roman"/>
              <a:cs typeface="Times New Roman"/>
              <a:sym typeface="Times New Roman"/>
            </a:endParaRPr>
          </a:p>
        </p:txBody>
      </p:sp>
      <p:sp>
        <p:nvSpPr>
          <p:cNvPr id="882" name="Google Shape;882;p74"/>
          <p:cNvSpPr/>
          <p:nvPr/>
        </p:nvSpPr>
        <p:spPr>
          <a:xfrm>
            <a:off x="1719953" y="2394733"/>
            <a:ext cx="670447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antigen</a:t>
            </a:r>
            <a:r>
              <a:rPr lang="en-US" sz="1600">
                <a:solidFill>
                  <a:srgbClr val="000000"/>
                </a:solidFill>
                <a:latin typeface="Verdana"/>
                <a:ea typeface="Verdana"/>
                <a:cs typeface="Verdana"/>
                <a:sym typeface="Verdana"/>
              </a:rPr>
              <a:t> - anything (usually a protein) that elicits an immune response. Bacteria and viruses are two examples of antigens. </a:t>
            </a:r>
            <a:r>
              <a:rPr lang="en-US" sz="1600" u="sng">
                <a:solidFill>
                  <a:srgbClr val="A18416"/>
                </a:solidFill>
                <a:latin typeface="Verdana"/>
                <a:ea typeface="Verdana"/>
                <a:cs typeface="Verdana"/>
                <a:sym typeface="Verdana"/>
                <a:hlinkClick action="ppaction://hlinksldjump" r:id="rId17">
                  <a:extLst>
                    <a:ext uri="{A12FA001-AC4F-418D-AE19-62706E023703}">
                      <ahyp:hlinkClr val="tx"/>
                    </a:ext>
                  </a:extLst>
                </a:hlinkClick>
              </a:rPr>
              <a:t>Return to What We Know</a:t>
            </a:r>
            <a:endParaRPr sz="1600">
              <a:solidFill>
                <a:srgbClr val="A18416"/>
              </a:solidFill>
              <a:latin typeface="Calibri"/>
              <a:ea typeface="Calibri"/>
              <a:cs typeface="Calibri"/>
              <a:sym typeface="Calibri"/>
            </a:endParaRPr>
          </a:p>
        </p:txBody>
      </p:sp>
      <p:sp>
        <p:nvSpPr>
          <p:cNvPr id="883" name="Google Shape;883;p74"/>
          <p:cNvSpPr txBox="1"/>
          <p:nvPr>
            <p:ph type="title"/>
          </p:nvPr>
        </p:nvSpPr>
        <p:spPr>
          <a:xfrm>
            <a:off x="149462" y="395510"/>
            <a:ext cx="1222138" cy="66614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A-Ce</a:t>
            </a:r>
            <a:endParaRPr/>
          </a:p>
        </p:txBody>
      </p:sp>
      <p:sp>
        <p:nvSpPr>
          <p:cNvPr id="884" name="Google Shape;884;p74"/>
          <p:cNvSpPr/>
          <p:nvPr/>
        </p:nvSpPr>
        <p:spPr>
          <a:xfrm>
            <a:off x="1719956" y="3225730"/>
            <a:ext cx="659218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bacteria </a:t>
            </a:r>
            <a:r>
              <a:rPr lang="en-US" sz="1600">
                <a:solidFill>
                  <a:srgbClr val="000000"/>
                </a:solidFill>
                <a:latin typeface="Verdana"/>
                <a:ea typeface="Verdana"/>
                <a:cs typeface="Verdana"/>
                <a:sym typeface="Verdana"/>
              </a:rPr>
              <a:t>– single-celled microorganisms that can be free living or live in/on other organisms. </a:t>
            </a:r>
            <a:r>
              <a:rPr lang="en-US" sz="1600" u="sng">
                <a:solidFill>
                  <a:srgbClr val="A18416"/>
                </a:solidFill>
                <a:latin typeface="Verdana"/>
                <a:ea typeface="Verdana"/>
                <a:cs typeface="Verdana"/>
                <a:sym typeface="Verdana"/>
                <a:hlinkClick action="ppaction://hlinksldjump" r:id="rId18">
                  <a:extLst>
                    <a:ext uri="{A12FA001-AC4F-418D-AE19-62706E023703}">
                      <ahyp:hlinkClr val="tx"/>
                    </a:ext>
                  </a:extLst>
                </a:hlinkClick>
              </a:rPr>
              <a:t>Return to How We Know</a:t>
            </a:r>
            <a:endParaRPr sz="1600">
              <a:solidFill>
                <a:srgbClr val="A18416"/>
              </a:solidFill>
              <a:latin typeface="Calibri"/>
              <a:ea typeface="Calibri"/>
              <a:cs typeface="Calibri"/>
              <a:sym typeface="Calibri"/>
            </a:endParaRPr>
          </a:p>
        </p:txBody>
      </p:sp>
      <p:sp>
        <p:nvSpPr>
          <p:cNvPr id="885" name="Google Shape;885;p74"/>
          <p:cNvSpPr/>
          <p:nvPr/>
        </p:nvSpPr>
        <p:spPr>
          <a:xfrm>
            <a:off x="1749731" y="5461227"/>
            <a:ext cx="9300969"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centrifuge </a:t>
            </a:r>
            <a:r>
              <a:rPr lang="en-US" sz="1600">
                <a:solidFill>
                  <a:srgbClr val="000000"/>
                </a:solidFill>
                <a:latin typeface="Verdana"/>
                <a:ea typeface="Verdana"/>
                <a:cs typeface="Verdana"/>
                <a:sym typeface="Verdana"/>
              </a:rPr>
              <a:t>- a machine that rotates (spins) rapidly and uses centrifugal force to separate substances of different densities. You've used a centrifuge before. Have you ever watched a washing machine on spin cycle? A washing machine uses centrifugal force in the spin cycle to separate the water from your clothes. </a:t>
            </a:r>
            <a:r>
              <a:rPr lang="en-US" sz="1600" u="sng">
                <a:solidFill>
                  <a:srgbClr val="A18416"/>
                </a:solidFill>
                <a:latin typeface="Verdana"/>
                <a:ea typeface="Verdana"/>
                <a:cs typeface="Verdana"/>
                <a:sym typeface="Verdana"/>
                <a:hlinkClick action="ppaction://hlinksldjump" r:id="rId19">
                  <a:extLst>
                    <a:ext uri="{A12FA001-AC4F-418D-AE19-62706E023703}">
                      <ahyp:hlinkClr val="tx"/>
                    </a:ext>
                  </a:extLst>
                </a:hlinkClick>
              </a:rPr>
              <a:t>Return to How We Know</a:t>
            </a:r>
            <a:endParaRPr sz="1600">
              <a:solidFill>
                <a:srgbClr val="A18416"/>
              </a:solidFill>
              <a:latin typeface="Calibri"/>
              <a:ea typeface="Calibri"/>
              <a:cs typeface="Calibri"/>
              <a:sym typeface="Calibri"/>
            </a:endParaRPr>
          </a:p>
        </p:txBody>
      </p:sp>
      <p:sp>
        <p:nvSpPr>
          <p:cNvPr id="886" name="Google Shape;886;p74"/>
          <p:cNvSpPr/>
          <p:nvPr/>
        </p:nvSpPr>
        <p:spPr>
          <a:xfrm>
            <a:off x="1719953" y="4635044"/>
            <a:ext cx="936052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carbohydrates </a:t>
            </a:r>
            <a:r>
              <a:rPr lang="en-US" sz="1600">
                <a:solidFill>
                  <a:srgbClr val="000000"/>
                </a:solidFill>
                <a:latin typeface="Verdana"/>
                <a:ea typeface="Verdana"/>
                <a:cs typeface="Verdana"/>
                <a:sym typeface="Verdana"/>
              </a:rPr>
              <a:t>- compounds composed of only carbon, oxygen, and hydrogen. Carbohydrates consist of starches and sugars, such as glucose. Glucose is necessary for production of energy, especially in the brain. </a:t>
            </a:r>
            <a:r>
              <a:rPr lang="en-US" sz="1600" u="sng">
                <a:solidFill>
                  <a:srgbClr val="A18416"/>
                </a:solidFill>
                <a:latin typeface="Verdana"/>
                <a:ea typeface="Verdana"/>
                <a:cs typeface="Verdana"/>
                <a:sym typeface="Verdana"/>
                <a:hlinkClick action="ppaction://hlinksldjump" r:id="rId20">
                  <a:extLst>
                    <a:ext uri="{A12FA001-AC4F-418D-AE19-62706E023703}">
                      <ahyp:hlinkClr val="tx"/>
                    </a:ext>
                  </a:extLst>
                </a:hlinkClick>
              </a:rPr>
              <a:t>Return to What We Know</a:t>
            </a:r>
            <a:endParaRPr sz="1600">
              <a:solidFill>
                <a:srgbClr val="A18416"/>
              </a:solidFill>
              <a:latin typeface="Calibri"/>
              <a:ea typeface="Calibri"/>
              <a:cs typeface="Calibri"/>
              <a:sym typeface="Calibri"/>
            </a:endParaRPr>
          </a:p>
        </p:txBody>
      </p:sp>
      <p:sp>
        <p:nvSpPr>
          <p:cNvPr id="887" name="Google Shape;887;p74"/>
          <p:cNvSpPr/>
          <p:nvPr/>
        </p:nvSpPr>
        <p:spPr>
          <a:xfrm>
            <a:off x="1719953" y="3805691"/>
            <a:ext cx="930096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blood transfusion</a:t>
            </a:r>
            <a:r>
              <a:rPr lang="en-US" sz="1600">
                <a:solidFill>
                  <a:srgbClr val="000000"/>
                </a:solidFill>
                <a:latin typeface="Verdana"/>
                <a:ea typeface="Verdana"/>
                <a:cs typeface="Verdana"/>
                <a:sym typeface="Verdana"/>
              </a:rPr>
              <a:t> - the process of transferring blood from one person (donor) to another person (recipient). This may be done as a life saving technique for someone who has lost a lot of blood from a surgery or accident. </a:t>
            </a:r>
            <a:r>
              <a:rPr lang="en-US" sz="1600" u="sng">
                <a:solidFill>
                  <a:srgbClr val="A18416"/>
                </a:solidFill>
                <a:latin typeface="Verdana"/>
                <a:ea typeface="Verdana"/>
                <a:cs typeface="Verdana"/>
                <a:sym typeface="Verdana"/>
                <a:hlinkClick action="ppaction://hlinksldjump" r:id="rId21">
                  <a:extLst>
                    <a:ext uri="{A12FA001-AC4F-418D-AE19-62706E023703}">
                      <ahyp:hlinkClr val="tx"/>
                    </a:ext>
                  </a:extLst>
                </a:hlinkClick>
              </a:rPr>
              <a:t>Return to Common Hazards</a:t>
            </a:r>
            <a:endParaRPr sz="1600">
              <a:solidFill>
                <a:srgbClr val="A18416"/>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75"/>
          <p:cNvSpPr/>
          <p:nvPr/>
        </p:nvSpPr>
        <p:spPr>
          <a:xfrm>
            <a:off x="4650831" y="395510"/>
            <a:ext cx="263867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8EECB"/>
                </a:solidFill>
                <a:latin typeface="Calibri"/>
                <a:ea typeface="Calibri"/>
                <a:cs typeface="Calibri"/>
                <a:sym typeface="Calibri"/>
              </a:rPr>
              <a:t>Glossary</a:t>
            </a:r>
            <a:endParaRPr/>
          </a:p>
        </p:txBody>
      </p:sp>
      <p:sp>
        <p:nvSpPr>
          <p:cNvPr id="893" name="Google Shape;893;p75"/>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graphicFrame>
        <p:nvGraphicFramePr>
          <p:cNvPr id="894" name="Google Shape;894;p75"/>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895" name="Google Shape;895;p75"/>
          <p:cNvSpPr/>
          <p:nvPr/>
        </p:nvSpPr>
        <p:spPr>
          <a:xfrm>
            <a:off x="1736000" y="5233585"/>
            <a:ext cx="8956064"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lipids </a:t>
            </a:r>
            <a:r>
              <a:rPr lang="en-US" sz="1600">
                <a:solidFill>
                  <a:srgbClr val="000000"/>
                </a:solidFill>
                <a:latin typeface="Verdana"/>
                <a:ea typeface="Verdana"/>
                <a:cs typeface="Verdana"/>
                <a:sym typeface="Verdana"/>
              </a:rPr>
              <a:t>- Lipids are also known as fats, but they include compounds of many different kinds. Chemically, these compounds are built on a backbone of glycerol, which was a three-carbon chain. Each carbon, in turn, bonds via an oxygen molecule to so-called fatty acids. Fatty acids have an acid group (COOH) at one end that is attached to a chain of carbons. Lipids differ mainly in the nature of the fatty acid chains. </a:t>
            </a:r>
            <a:r>
              <a:rPr lang="en-US" sz="1600" u="sng">
                <a:solidFill>
                  <a:srgbClr val="A18416"/>
                </a:solidFill>
                <a:latin typeface="Verdana"/>
                <a:ea typeface="Verdana"/>
                <a:cs typeface="Verdana"/>
                <a:sym typeface="Verdana"/>
                <a:hlinkClick action="ppaction://hlinksldjump" r:id="rId14">
                  <a:extLst>
                    <a:ext uri="{A12FA001-AC4F-418D-AE19-62706E023703}">
                      <ahyp:hlinkClr val="tx"/>
                    </a:ext>
                  </a:extLst>
                </a:hlinkClick>
              </a:rPr>
              <a:t>Return to What We Know </a:t>
            </a:r>
            <a:endParaRPr sz="1600">
              <a:solidFill>
                <a:srgbClr val="A18416"/>
              </a:solidFill>
              <a:latin typeface="Calibri"/>
              <a:ea typeface="Calibri"/>
              <a:cs typeface="Calibri"/>
              <a:sym typeface="Calibri"/>
            </a:endParaRPr>
          </a:p>
        </p:txBody>
      </p:sp>
      <p:sp>
        <p:nvSpPr>
          <p:cNvPr id="896" name="Google Shape;896;p75"/>
          <p:cNvSpPr txBox="1"/>
          <p:nvPr>
            <p:ph type="title"/>
          </p:nvPr>
        </p:nvSpPr>
        <p:spPr>
          <a:xfrm>
            <a:off x="149462" y="395510"/>
            <a:ext cx="1326412" cy="66614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Co-Li</a:t>
            </a:r>
            <a:endParaRPr/>
          </a:p>
        </p:txBody>
      </p:sp>
      <p:sp>
        <p:nvSpPr>
          <p:cNvPr id="897" name="Google Shape;897;p75"/>
          <p:cNvSpPr/>
          <p:nvPr/>
        </p:nvSpPr>
        <p:spPr>
          <a:xfrm>
            <a:off x="1719957" y="4402588"/>
            <a:ext cx="89721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integumentary system </a:t>
            </a:r>
            <a:r>
              <a:rPr lang="en-US" sz="1600">
                <a:solidFill>
                  <a:srgbClr val="000000"/>
                </a:solidFill>
                <a:latin typeface="Verdana"/>
                <a:ea typeface="Verdana"/>
                <a:cs typeface="Verdana"/>
                <a:sym typeface="Verdana"/>
              </a:rPr>
              <a:t>- organ system consisting of the skin and its appendages like hair, feathers, nails, and exocrine glands. Its primary purpose is to protect the body from damage and water loss. </a:t>
            </a:r>
            <a:r>
              <a:rPr lang="en-US" sz="1600" u="sng">
                <a:solidFill>
                  <a:srgbClr val="A18416"/>
                </a:solidFill>
                <a:latin typeface="Verdana"/>
                <a:ea typeface="Verdana"/>
                <a:cs typeface="Verdana"/>
                <a:sym typeface="Verdana"/>
                <a:hlinkClick action="ppaction://hlinksldjump" r:id="rId15">
                  <a:extLst>
                    <a:ext uri="{A12FA001-AC4F-418D-AE19-62706E023703}">
                      <ahyp:hlinkClr val="tx"/>
                    </a:ext>
                  </a:extLst>
                </a:hlinkClick>
              </a:rPr>
              <a:t>Return to What We Know</a:t>
            </a:r>
            <a:endParaRPr sz="1600">
              <a:solidFill>
                <a:srgbClr val="A18416"/>
              </a:solidFill>
              <a:latin typeface="Calibri"/>
              <a:ea typeface="Calibri"/>
              <a:cs typeface="Calibri"/>
              <a:sym typeface="Calibri"/>
            </a:endParaRPr>
          </a:p>
        </p:txBody>
      </p:sp>
      <p:sp>
        <p:nvSpPr>
          <p:cNvPr id="898" name="Google Shape;898;p75"/>
          <p:cNvSpPr/>
          <p:nvPr/>
        </p:nvSpPr>
        <p:spPr>
          <a:xfrm>
            <a:off x="1727981" y="3568600"/>
            <a:ext cx="930096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immune system </a:t>
            </a:r>
            <a:r>
              <a:rPr lang="en-US" sz="1600">
                <a:solidFill>
                  <a:srgbClr val="000000"/>
                </a:solidFill>
                <a:latin typeface="Verdana"/>
                <a:ea typeface="Verdana"/>
                <a:cs typeface="Verdana"/>
                <a:sym typeface="Verdana"/>
              </a:rPr>
              <a:t>- body system composed of many cells, organs and tissues, including skin, white blood cells, lymph nodes, spleen, and thymus. The purpose of this system is to defend the body against foreign invaders. </a:t>
            </a:r>
            <a:r>
              <a:rPr lang="en-US" sz="1600" u="sng">
                <a:solidFill>
                  <a:srgbClr val="A18416"/>
                </a:solidFill>
                <a:latin typeface="Verdana"/>
                <a:ea typeface="Verdana"/>
                <a:cs typeface="Verdana"/>
                <a:sym typeface="Verdana"/>
                <a:hlinkClick action="ppaction://hlinksldjump" r:id="rId16">
                  <a:extLst>
                    <a:ext uri="{A12FA001-AC4F-418D-AE19-62706E023703}">
                      <ahyp:hlinkClr val="tx"/>
                    </a:ext>
                  </a:extLst>
                </a:hlinkClick>
              </a:rPr>
              <a:t>Return to What We Know</a:t>
            </a:r>
            <a:endParaRPr sz="1600">
              <a:solidFill>
                <a:srgbClr val="A18416"/>
              </a:solidFill>
              <a:latin typeface="Calibri"/>
              <a:ea typeface="Calibri"/>
              <a:cs typeface="Calibri"/>
              <a:sym typeface="Calibri"/>
            </a:endParaRPr>
          </a:p>
        </p:txBody>
      </p:sp>
      <p:sp>
        <p:nvSpPr>
          <p:cNvPr id="899" name="Google Shape;899;p75"/>
          <p:cNvSpPr/>
          <p:nvPr/>
        </p:nvSpPr>
        <p:spPr>
          <a:xfrm>
            <a:off x="1736002" y="2734612"/>
            <a:ext cx="930096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filtrate </a:t>
            </a:r>
            <a:r>
              <a:rPr lang="en-US" sz="1600">
                <a:solidFill>
                  <a:srgbClr val="000000"/>
                </a:solidFill>
                <a:latin typeface="Verdana"/>
                <a:ea typeface="Verdana"/>
                <a:cs typeface="Verdana"/>
                <a:sym typeface="Verdana"/>
              </a:rPr>
              <a:t>- fluid that has passed through a filter. The filter removes some components of the original fluid. For example, lymph is a filtrate of the blood that does not have red blood cells nor some of the proteins that blood does have. </a:t>
            </a:r>
            <a:r>
              <a:rPr lang="en-US" sz="1600" u="sng">
                <a:solidFill>
                  <a:srgbClr val="A18416"/>
                </a:solidFill>
                <a:latin typeface="Verdana"/>
                <a:ea typeface="Verdana"/>
                <a:cs typeface="Verdana"/>
                <a:sym typeface="Verdana"/>
                <a:hlinkClick action="ppaction://hlinksldjump" r:id="rId17">
                  <a:extLst>
                    <a:ext uri="{A12FA001-AC4F-418D-AE19-62706E023703}">
                      <ahyp:hlinkClr val="tx"/>
                    </a:ext>
                  </a:extLst>
                </a:hlinkClick>
              </a:rPr>
              <a:t>Return to What We Know</a:t>
            </a:r>
            <a:endParaRPr sz="1600">
              <a:solidFill>
                <a:srgbClr val="A18416"/>
              </a:solidFill>
              <a:latin typeface="Calibri"/>
              <a:ea typeface="Calibri"/>
              <a:cs typeface="Calibri"/>
              <a:sym typeface="Calibri"/>
            </a:endParaRPr>
          </a:p>
        </p:txBody>
      </p:sp>
      <p:sp>
        <p:nvSpPr>
          <p:cNvPr id="900" name="Google Shape;900;p75"/>
          <p:cNvSpPr/>
          <p:nvPr/>
        </p:nvSpPr>
        <p:spPr>
          <a:xfrm>
            <a:off x="1719957" y="1903615"/>
            <a:ext cx="930097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diphtheria </a:t>
            </a:r>
            <a:r>
              <a:rPr lang="en-US" sz="1600">
                <a:solidFill>
                  <a:srgbClr val="000000"/>
                </a:solidFill>
                <a:latin typeface="Verdana"/>
                <a:ea typeface="Verdana"/>
                <a:cs typeface="Verdana"/>
                <a:sym typeface="Verdana"/>
              </a:rPr>
              <a:t>- a potentially deadly infectious disease that attacks the upper respiratory tract. It occurs when the bacterium, </a:t>
            </a:r>
            <a:r>
              <a:rPr i="1" lang="en-US" sz="1600">
                <a:solidFill>
                  <a:srgbClr val="000000"/>
                </a:solidFill>
                <a:latin typeface="Verdana"/>
                <a:ea typeface="Verdana"/>
                <a:cs typeface="Verdana"/>
                <a:sym typeface="Verdana"/>
              </a:rPr>
              <a:t>Corynebacterium diphtheriae</a:t>
            </a:r>
            <a:r>
              <a:rPr lang="en-US" sz="1600">
                <a:solidFill>
                  <a:srgbClr val="000000"/>
                </a:solidFill>
                <a:latin typeface="Verdana"/>
                <a:ea typeface="Verdana"/>
                <a:cs typeface="Verdana"/>
                <a:sym typeface="Verdana"/>
              </a:rPr>
              <a:t>, infects the body. </a:t>
            </a:r>
            <a:r>
              <a:rPr lang="en-US" sz="1600" u="sng">
                <a:solidFill>
                  <a:srgbClr val="A18416"/>
                </a:solidFill>
                <a:latin typeface="Verdana"/>
                <a:ea typeface="Verdana"/>
                <a:cs typeface="Verdana"/>
                <a:sym typeface="Verdana"/>
                <a:hlinkClick action="ppaction://hlinksldjump" r:id="rId18">
                  <a:extLst>
                    <a:ext uri="{A12FA001-AC4F-418D-AE19-62706E023703}">
                      <ahyp:hlinkClr val="tx"/>
                    </a:ext>
                  </a:extLst>
                </a:hlinkClick>
              </a:rPr>
              <a:t>Return to How We Know</a:t>
            </a:r>
            <a:endParaRPr sz="1600">
              <a:solidFill>
                <a:srgbClr val="A18416"/>
              </a:solidFill>
              <a:latin typeface="Calibri"/>
              <a:ea typeface="Calibri"/>
              <a:cs typeface="Calibri"/>
              <a:sym typeface="Calibri"/>
            </a:endParaRPr>
          </a:p>
        </p:txBody>
      </p:sp>
      <p:sp>
        <p:nvSpPr>
          <p:cNvPr id="901" name="Google Shape;901;p75"/>
          <p:cNvSpPr/>
          <p:nvPr/>
        </p:nvSpPr>
        <p:spPr>
          <a:xfrm>
            <a:off x="1736000" y="1318840"/>
            <a:ext cx="928492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compromise </a:t>
            </a:r>
            <a:r>
              <a:rPr lang="en-US" sz="1600">
                <a:solidFill>
                  <a:srgbClr val="000000"/>
                </a:solidFill>
                <a:latin typeface="Verdana"/>
                <a:ea typeface="Verdana"/>
                <a:cs typeface="Verdana"/>
                <a:sym typeface="Verdana"/>
              </a:rPr>
              <a:t>- as used in biology, it means to cause the impairment of; to injure or weaken. </a:t>
            </a:r>
            <a:r>
              <a:rPr lang="en-US" sz="1600" u="sng">
                <a:solidFill>
                  <a:srgbClr val="A18416"/>
                </a:solidFill>
                <a:latin typeface="Verdana"/>
                <a:ea typeface="Verdana"/>
                <a:cs typeface="Verdana"/>
                <a:sym typeface="Verdana"/>
                <a:hlinkClick action="ppaction://hlinksldjump" r:id="rId19">
                  <a:extLst>
                    <a:ext uri="{A12FA001-AC4F-418D-AE19-62706E023703}">
                      <ahyp:hlinkClr val="tx"/>
                    </a:ext>
                  </a:extLst>
                </a:hlinkClick>
              </a:rPr>
              <a:t>Return to Common Hazards</a:t>
            </a:r>
            <a:endParaRPr sz="1600">
              <a:solidFill>
                <a:srgbClr val="A18416"/>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76"/>
          <p:cNvSpPr/>
          <p:nvPr/>
        </p:nvSpPr>
        <p:spPr>
          <a:xfrm>
            <a:off x="4650831" y="395510"/>
            <a:ext cx="263867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8EECB"/>
                </a:solidFill>
                <a:latin typeface="Calibri"/>
                <a:ea typeface="Calibri"/>
                <a:cs typeface="Calibri"/>
                <a:sym typeface="Calibri"/>
              </a:rPr>
              <a:t>Glossary</a:t>
            </a:r>
            <a:endParaRPr/>
          </a:p>
        </p:txBody>
      </p:sp>
      <p:sp>
        <p:nvSpPr>
          <p:cNvPr id="907" name="Google Shape;907;p76"/>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graphicFrame>
        <p:nvGraphicFramePr>
          <p:cNvPr id="908" name="Google Shape;908;p76"/>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909" name="Google Shape;909;p76"/>
          <p:cNvSpPr txBox="1"/>
          <p:nvPr>
            <p:ph type="title"/>
          </p:nvPr>
        </p:nvSpPr>
        <p:spPr>
          <a:xfrm>
            <a:off x="149462" y="395510"/>
            <a:ext cx="1114851" cy="66614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Ly-T</a:t>
            </a:r>
            <a:endParaRPr/>
          </a:p>
        </p:txBody>
      </p:sp>
      <p:sp>
        <p:nvSpPr>
          <p:cNvPr id="910" name="Google Shape;910;p76"/>
          <p:cNvSpPr/>
          <p:nvPr/>
        </p:nvSpPr>
        <p:spPr>
          <a:xfrm>
            <a:off x="1719957" y="4304273"/>
            <a:ext cx="895606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proteins </a:t>
            </a:r>
            <a:r>
              <a:rPr lang="en-US" sz="1600">
                <a:solidFill>
                  <a:srgbClr val="000000"/>
                </a:solidFill>
                <a:latin typeface="Verdana"/>
                <a:ea typeface="Verdana"/>
                <a:cs typeface="Verdana"/>
                <a:sym typeface="Verdana"/>
              </a:rPr>
              <a:t>- molecules made of long strings of repeating units, called amino acids. Amino acids have carbon, hydrogen, oxygen, and nitrogen in them. When they attach to each other in long strings, they coil. The coiled folds back on itself to form an irregularly shaped clump. </a:t>
            </a:r>
            <a:r>
              <a:rPr lang="en-US" sz="1600" u="sng">
                <a:solidFill>
                  <a:srgbClr val="A18416"/>
                </a:solidFill>
                <a:latin typeface="Verdana"/>
                <a:ea typeface="Verdana"/>
                <a:cs typeface="Verdana"/>
                <a:sym typeface="Verdana"/>
                <a:hlinkClick action="ppaction://hlinksldjump" r:id="rId14">
                  <a:extLst>
                    <a:ext uri="{A12FA001-AC4F-418D-AE19-62706E023703}">
                      <ahyp:hlinkClr val="tx"/>
                    </a:ext>
                  </a:extLst>
                </a:hlinkClick>
              </a:rPr>
              <a:t>Return to What We Know</a:t>
            </a:r>
            <a:endParaRPr sz="1600">
              <a:solidFill>
                <a:srgbClr val="A18416"/>
              </a:solidFill>
              <a:latin typeface="Calibri"/>
              <a:ea typeface="Calibri"/>
              <a:cs typeface="Calibri"/>
              <a:sym typeface="Calibri"/>
            </a:endParaRPr>
          </a:p>
        </p:txBody>
      </p:sp>
      <p:sp>
        <p:nvSpPr>
          <p:cNvPr id="911" name="Google Shape;911;p76"/>
          <p:cNvSpPr/>
          <p:nvPr/>
        </p:nvSpPr>
        <p:spPr>
          <a:xfrm>
            <a:off x="1719957" y="3227055"/>
            <a:ext cx="895606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phagocytosis </a:t>
            </a:r>
            <a:r>
              <a:rPr lang="en-US" sz="1600">
                <a:solidFill>
                  <a:srgbClr val="000000"/>
                </a:solidFill>
                <a:latin typeface="Verdana"/>
                <a:ea typeface="Verdana"/>
                <a:cs typeface="Verdana"/>
                <a:sym typeface="Verdana"/>
              </a:rPr>
              <a:t>- the process by which certain cells destroy toxins and other organic matter by wrapping their cell membrane around it and incorporating it into the phagocytic cell, where enzymes break down the chemicals and destroy them. </a:t>
            </a:r>
            <a:r>
              <a:rPr lang="en-US" sz="1600" u="sng">
                <a:solidFill>
                  <a:srgbClr val="A18416"/>
                </a:solidFill>
                <a:latin typeface="Verdana"/>
                <a:ea typeface="Verdana"/>
                <a:cs typeface="Verdana"/>
                <a:sym typeface="Verdana"/>
                <a:hlinkClick action="ppaction://hlinksldjump" r:id="rId15">
                  <a:extLst>
                    <a:ext uri="{A12FA001-AC4F-418D-AE19-62706E023703}">
                      <ahyp:hlinkClr val="tx"/>
                    </a:ext>
                  </a:extLst>
                </a:hlinkClick>
              </a:rPr>
              <a:t>Return to What We Know</a:t>
            </a:r>
            <a:endParaRPr sz="1600">
              <a:solidFill>
                <a:srgbClr val="A18416"/>
              </a:solidFill>
              <a:latin typeface="Calibri"/>
              <a:ea typeface="Calibri"/>
              <a:cs typeface="Calibri"/>
              <a:sym typeface="Calibri"/>
            </a:endParaRPr>
          </a:p>
        </p:txBody>
      </p:sp>
      <p:sp>
        <p:nvSpPr>
          <p:cNvPr id="912" name="Google Shape;912;p76"/>
          <p:cNvSpPr/>
          <p:nvPr/>
        </p:nvSpPr>
        <p:spPr>
          <a:xfrm>
            <a:off x="1719957" y="2149837"/>
            <a:ext cx="8956064"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lymphocytes </a:t>
            </a:r>
            <a:r>
              <a:rPr lang="en-US" sz="1600">
                <a:solidFill>
                  <a:srgbClr val="000000"/>
                </a:solidFill>
                <a:latin typeface="Verdana"/>
                <a:ea typeface="Verdana"/>
                <a:cs typeface="Verdana"/>
                <a:sym typeface="Verdana"/>
              </a:rPr>
              <a:t>- small white blood cells that are responsible for the immune response. There are two main types of lymphocytes: B-cells and T-cells. B-cells produce antibodies that attack bacteria and other toxins. T-cells directly attack and destroy cells infected with a virus or cancerous cells. </a:t>
            </a:r>
            <a:r>
              <a:rPr lang="en-US" sz="1600" u="sng">
                <a:solidFill>
                  <a:srgbClr val="A18416"/>
                </a:solidFill>
                <a:latin typeface="Verdana"/>
                <a:ea typeface="Verdana"/>
                <a:cs typeface="Verdana"/>
                <a:sym typeface="Verdana"/>
                <a:hlinkClick action="ppaction://hlinksldjump" r:id="rId16">
                  <a:extLst>
                    <a:ext uri="{A12FA001-AC4F-418D-AE19-62706E023703}">
                      <ahyp:hlinkClr val="tx"/>
                    </a:ext>
                  </a:extLst>
                </a:hlinkClick>
              </a:rPr>
              <a:t>Return to What We Know</a:t>
            </a:r>
            <a:endParaRPr sz="1600">
              <a:solidFill>
                <a:srgbClr val="A18416"/>
              </a:solidFill>
              <a:latin typeface="Calibri"/>
              <a:ea typeface="Calibri"/>
              <a:cs typeface="Calibri"/>
              <a:sym typeface="Calibri"/>
            </a:endParaRPr>
          </a:p>
        </p:txBody>
      </p:sp>
      <p:sp>
        <p:nvSpPr>
          <p:cNvPr id="913" name="Google Shape;913;p76"/>
          <p:cNvSpPr/>
          <p:nvPr/>
        </p:nvSpPr>
        <p:spPr>
          <a:xfrm>
            <a:off x="1719957" y="1318840"/>
            <a:ext cx="895606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lymphatic system </a:t>
            </a:r>
            <a:r>
              <a:rPr lang="en-US" sz="1600">
                <a:solidFill>
                  <a:srgbClr val="000000"/>
                </a:solidFill>
                <a:latin typeface="Verdana"/>
                <a:ea typeface="Verdana"/>
                <a:cs typeface="Verdana"/>
                <a:sym typeface="Verdana"/>
              </a:rPr>
              <a:t>- a body system composed of a network of vessels and nodes that carry and filter a fluid called lymph. This system is part of both the immune and cardiovascular systems. </a:t>
            </a:r>
            <a:r>
              <a:rPr lang="en-US" sz="1600" u="sng">
                <a:solidFill>
                  <a:srgbClr val="A18416"/>
                </a:solidFill>
                <a:latin typeface="Verdana"/>
                <a:ea typeface="Verdana"/>
                <a:cs typeface="Verdana"/>
                <a:sym typeface="Verdana"/>
                <a:hlinkClick action="ppaction://hlinksldjump" r:id="rId17">
                  <a:extLst>
                    <a:ext uri="{A12FA001-AC4F-418D-AE19-62706E023703}">
                      <ahyp:hlinkClr val="tx"/>
                    </a:ext>
                  </a:extLst>
                </a:hlinkClick>
              </a:rPr>
              <a:t>Return to What We Know</a:t>
            </a:r>
            <a:endParaRPr sz="1600">
              <a:solidFill>
                <a:srgbClr val="A18416"/>
              </a:solidFill>
              <a:latin typeface="Calibri"/>
              <a:ea typeface="Calibri"/>
              <a:cs typeface="Calibri"/>
              <a:sym typeface="Calibri"/>
            </a:endParaRPr>
          </a:p>
        </p:txBody>
      </p:sp>
      <p:sp>
        <p:nvSpPr>
          <p:cNvPr id="914" name="Google Shape;914;p76"/>
          <p:cNvSpPr/>
          <p:nvPr/>
        </p:nvSpPr>
        <p:spPr>
          <a:xfrm>
            <a:off x="1719957" y="5381491"/>
            <a:ext cx="895606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toxin </a:t>
            </a:r>
            <a:r>
              <a:rPr lang="en-US" sz="1600">
                <a:solidFill>
                  <a:srgbClr val="000000"/>
                </a:solidFill>
                <a:latin typeface="Verdana"/>
                <a:ea typeface="Verdana"/>
                <a:cs typeface="Verdana"/>
                <a:sym typeface="Verdana"/>
              </a:rPr>
              <a:t>- a poisonous agent produced by certain animals, plants, and bacteria. A toxin usually has a large molecular weight and is antigenic. </a:t>
            </a:r>
            <a:r>
              <a:rPr lang="en-US" sz="1600" u="sng">
                <a:solidFill>
                  <a:srgbClr val="A18416"/>
                </a:solidFill>
                <a:latin typeface="Verdana"/>
                <a:ea typeface="Verdana"/>
                <a:cs typeface="Verdana"/>
                <a:sym typeface="Verdana"/>
                <a:hlinkClick action="ppaction://hlinksldjump" r:id="rId18">
                  <a:extLst>
                    <a:ext uri="{A12FA001-AC4F-418D-AE19-62706E023703}">
                      <ahyp:hlinkClr val="tx"/>
                    </a:ext>
                  </a:extLst>
                </a:hlinkClick>
              </a:rPr>
              <a:t>Return to What We Know</a:t>
            </a:r>
            <a:endParaRPr sz="1600">
              <a:solidFill>
                <a:srgbClr val="A18416"/>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77"/>
          <p:cNvSpPr/>
          <p:nvPr/>
        </p:nvSpPr>
        <p:spPr>
          <a:xfrm>
            <a:off x="4650831" y="395510"/>
            <a:ext cx="263867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8EECB"/>
                </a:solidFill>
                <a:latin typeface="Calibri"/>
                <a:ea typeface="Calibri"/>
                <a:cs typeface="Calibri"/>
                <a:sym typeface="Calibri"/>
              </a:rPr>
              <a:t>Glossary</a:t>
            </a:r>
            <a:endParaRPr/>
          </a:p>
        </p:txBody>
      </p:sp>
      <p:sp>
        <p:nvSpPr>
          <p:cNvPr id="920" name="Google Shape;920;p77"/>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graphicFrame>
        <p:nvGraphicFramePr>
          <p:cNvPr id="921" name="Google Shape;921;p77"/>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
        <p:nvSpPr>
          <p:cNvPr id="922" name="Google Shape;922;p77"/>
          <p:cNvSpPr/>
          <p:nvPr/>
        </p:nvSpPr>
        <p:spPr>
          <a:xfrm>
            <a:off x="1719957" y="1318840"/>
            <a:ext cx="895606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virus </a:t>
            </a:r>
            <a:r>
              <a:rPr lang="en-US" sz="1600">
                <a:solidFill>
                  <a:srgbClr val="000000"/>
                </a:solidFill>
                <a:latin typeface="Verdana"/>
                <a:ea typeface="Verdana"/>
                <a:cs typeface="Verdana"/>
                <a:sym typeface="Verdana"/>
              </a:rPr>
              <a:t>- a microorganism, smaller than bacteria, that invades a cell and uses the cell's metabolic systems to reproduce. A virus consists of either DNA or RNA surrounded by a protective coat. Unlike most bacteria, viruses cannot live on their own. They have to have a host cell to survive. </a:t>
            </a:r>
            <a:r>
              <a:rPr lang="en-US" sz="1600" u="sng">
                <a:solidFill>
                  <a:srgbClr val="A18416"/>
                </a:solidFill>
                <a:latin typeface="Verdana"/>
                <a:ea typeface="Verdana"/>
                <a:cs typeface="Verdana"/>
                <a:sym typeface="Verdana"/>
                <a:hlinkClick action="ppaction://hlinksldjump" r:id="rId14">
                  <a:extLst>
                    <a:ext uri="{A12FA001-AC4F-418D-AE19-62706E023703}">
                      <ahyp:hlinkClr val="tx"/>
                    </a:ext>
                  </a:extLst>
                </a:hlinkClick>
              </a:rPr>
              <a:t>Return to Common Hazards</a:t>
            </a:r>
            <a:endParaRPr sz="1600">
              <a:solidFill>
                <a:srgbClr val="A18416"/>
              </a:solidFill>
              <a:latin typeface="Calibri"/>
              <a:ea typeface="Calibri"/>
              <a:cs typeface="Calibri"/>
              <a:sym typeface="Calibri"/>
            </a:endParaRPr>
          </a:p>
        </p:txBody>
      </p:sp>
      <p:sp>
        <p:nvSpPr>
          <p:cNvPr id="923" name="Google Shape;923;p77"/>
          <p:cNvSpPr/>
          <p:nvPr/>
        </p:nvSpPr>
        <p:spPr>
          <a:xfrm>
            <a:off x="1719958" y="2395499"/>
            <a:ext cx="8956062"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Verdana"/>
                <a:ea typeface="Verdana"/>
                <a:cs typeface="Verdana"/>
                <a:sym typeface="Verdana"/>
              </a:rPr>
              <a:t>white blood cell</a:t>
            </a:r>
            <a:r>
              <a:rPr lang="en-US" sz="1600">
                <a:solidFill>
                  <a:srgbClr val="000000"/>
                </a:solidFill>
                <a:latin typeface="Verdana"/>
                <a:ea typeface="Verdana"/>
                <a:cs typeface="Verdana"/>
                <a:sym typeface="Verdana"/>
              </a:rPr>
              <a:t> - (one main type is called a leukocyte) One of the cells in the immune system that helps fight invaders. The white blood cell count (WBC) increases when a foreign antigen, such as bacteria or virus, enters the body. A normal WBC is between 4,000 and 11,000 white blood cells per microliter. </a:t>
            </a:r>
            <a:r>
              <a:rPr lang="en-US" sz="1600" u="sng">
                <a:solidFill>
                  <a:srgbClr val="A18416"/>
                </a:solidFill>
                <a:latin typeface="Verdana"/>
                <a:ea typeface="Verdana"/>
                <a:cs typeface="Verdana"/>
                <a:sym typeface="Verdana"/>
                <a:hlinkClick action="ppaction://hlinksldjump" r:id="rId15">
                  <a:extLst>
                    <a:ext uri="{A12FA001-AC4F-418D-AE19-62706E023703}">
                      <ahyp:hlinkClr val="tx"/>
                    </a:ext>
                  </a:extLst>
                </a:hlinkClick>
              </a:rPr>
              <a:t>Return to What We Know</a:t>
            </a:r>
            <a:r>
              <a:rPr lang="en-US" sz="1600">
                <a:solidFill>
                  <a:srgbClr val="A18416"/>
                </a:solidFill>
                <a:latin typeface="Verdana"/>
                <a:ea typeface="Verdana"/>
                <a:cs typeface="Verdana"/>
                <a:sym typeface="Verdana"/>
              </a:rPr>
              <a:t> </a:t>
            </a:r>
            <a:r>
              <a:rPr lang="en-US" sz="1600">
                <a:solidFill>
                  <a:schemeClr val="dk1"/>
                </a:solidFill>
                <a:latin typeface="Verdana"/>
                <a:ea typeface="Verdana"/>
                <a:cs typeface="Verdana"/>
                <a:sym typeface="Verdana"/>
              </a:rPr>
              <a:t>| </a:t>
            </a:r>
            <a:r>
              <a:rPr lang="en-US" sz="1600" u="sng">
                <a:solidFill>
                  <a:srgbClr val="A18416"/>
                </a:solidFill>
                <a:latin typeface="Verdana"/>
                <a:ea typeface="Verdana"/>
                <a:cs typeface="Verdana"/>
                <a:sym typeface="Verdana"/>
                <a:hlinkClick action="ppaction://hlinksldjump" r:id="rId16">
                  <a:extLst>
                    <a:ext uri="{A12FA001-AC4F-418D-AE19-62706E023703}">
                      <ahyp:hlinkClr val="tx"/>
                    </a:ext>
                  </a:extLst>
                </a:hlinkClick>
              </a:rPr>
              <a:t>Return to How We Know</a:t>
            </a:r>
            <a:endParaRPr sz="1600">
              <a:solidFill>
                <a:srgbClr val="A18416"/>
              </a:solidFill>
              <a:latin typeface="Calibri"/>
              <a:ea typeface="Calibri"/>
              <a:cs typeface="Calibri"/>
              <a:sym typeface="Calibri"/>
            </a:endParaRPr>
          </a:p>
        </p:txBody>
      </p:sp>
      <p:sp>
        <p:nvSpPr>
          <p:cNvPr id="924" name="Google Shape;924;p77"/>
          <p:cNvSpPr txBox="1"/>
          <p:nvPr>
            <p:ph type="title"/>
          </p:nvPr>
        </p:nvSpPr>
        <p:spPr>
          <a:xfrm>
            <a:off x="149462" y="395510"/>
            <a:ext cx="1114851" cy="66614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V-W</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8"/>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143" name="Google Shape;143;p8"/>
          <p:cNvSpPr/>
          <p:nvPr/>
        </p:nvSpPr>
        <p:spPr>
          <a:xfrm>
            <a:off x="8878272" y="-4083"/>
            <a:ext cx="331372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Why It Matters</a:t>
            </a:r>
            <a:endParaRPr/>
          </a:p>
        </p:txBody>
      </p:sp>
      <p:sp>
        <p:nvSpPr>
          <p:cNvPr id="144" name="Google Shape;144;p8"/>
          <p:cNvSpPr/>
          <p:nvPr/>
        </p:nvSpPr>
        <p:spPr>
          <a:xfrm>
            <a:off x="3380397" y="1659904"/>
            <a:ext cx="5497875"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Our bodies are continually being attacked by bacteria and viruses. We must have defense mechanisms or otherwise we would be sick all the time.</a:t>
            </a:r>
            <a:endParaRPr sz="1600">
              <a:solidFill>
                <a:schemeClr val="dk1"/>
              </a:solidFill>
              <a:latin typeface="Verdana"/>
              <a:ea typeface="Verdana"/>
              <a:cs typeface="Verdana"/>
              <a:sym typeface="Verdana"/>
            </a:endParaRPr>
          </a:p>
        </p:txBody>
      </p:sp>
      <p:sp>
        <p:nvSpPr>
          <p:cNvPr id="145" name="Google Shape;145;p8"/>
          <p:cNvSpPr/>
          <p:nvPr/>
        </p:nvSpPr>
        <p:spPr>
          <a:xfrm>
            <a:off x="3380396" y="2958983"/>
            <a:ext cx="5497875" cy="159159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rgbClr val="000000"/>
                </a:solidFill>
                <a:latin typeface="Verdana"/>
                <a:ea typeface="Verdana"/>
                <a:cs typeface="Verdana"/>
                <a:sym typeface="Verdana"/>
              </a:rPr>
              <a:t>Defense mechanisms fall into two categories:</a:t>
            </a:r>
            <a:endParaRPr sz="1600">
              <a:solidFill>
                <a:schemeClr val="dk1"/>
              </a:solidFill>
              <a:latin typeface="Verdana"/>
              <a:ea typeface="Verdana"/>
              <a:cs typeface="Verdana"/>
              <a:sym typeface="Verdana"/>
            </a:endParaRPr>
          </a:p>
          <a:p>
            <a:pPr indent="-342900" lvl="0" marL="342900" marR="0" rtl="0" algn="l">
              <a:lnSpc>
                <a:spcPct val="107000"/>
              </a:lnSpc>
              <a:spcBef>
                <a:spcPts val="800"/>
              </a:spcBef>
              <a:spcAft>
                <a:spcPts val="0"/>
              </a:spcAft>
              <a:buClr>
                <a:srgbClr val="000000"/>
              </a:buClr>
              <a:buSzPts val="1000"/>
              <a:buFont typeface="Noto Sans Symbols"/>
              <a:buChar char="∙"/>
            </a:pPr>
            <a:r>
              <a:rPr lang="en-US" sz="1600">
                <a:solidFill>
                  <a:srgbClr val="000000"/>
                </a:solidFill>
                <a:latin typeface="Verdana"/>
                <a:ea typeface="Verdana"/>
                <a:cs typeface="Verdana"/>
                <a:sym typeface="Verdana"/>
              </a:rPr>
              <a:t>Keep the germs out of the body (that is what skin does)</a:t>
            </a:r>
            <a:endParaRPr/>
          </a:p>
          <a:p>
            <a:pPr indent="-342900" lvl="0" marL="342900" marR="0" rtl="0" algn="l">
              <a:lnSpc>
                <a:spcPct val="107000"/>
              </a:lnSpc>
              <a:spcBef>
                <a:spcPts val="800"/>
              </a:spcBef>
              <a:spcAft>
                <a:spcPts val="0"/>
              </a:spcAft>
              <a:buClr>
                <a:srgbClr val="000000"/>
              </a:buClr>
              <a:buSzPts val="1000"/>
              <a:buFont typeface="Noto Sans Symbols"/>
              <a:buChar char="∙"/>
            </a:pPr>
            <a:r>
              <a:rPr lang="en-US" sz="1600">
                <a:solidFill>
                  <a:srgbClr val="000000"/>
                </a:solidFill>
                <a:latin typeface="Verdana"/>
                <a:ea typeface="Verdana"/>
                <a:cs typeface="Verdana"/>
                <a:sym typeface="Verdana"/>
              </a:rPr>
              <a:t>Fight the germs once they get inside the body (that is what the immune system does)</a:t>
            </a:r>
            <a:endParaRPr sz="1600">
              <a:solidFill>
                <a:srgbClr val="000000"/>
              </a:solidFill>
              <a:latin typeface="Verdana"/>
              <a:ea typeface="Verdana"/>
              <a:cs typeface="Verdana"/>
              <a:sym typeface="Verdana"/>
            </a:endParaRPr>
          </a:p>
        </p:txBody>
      </p:sp>
      <p:graphicFrame>
        <p:nvGraphicFramePr>
          <p:cNvPr id="146" name="Google Shape;146;p8"/>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3">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4">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7">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9">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9"/>
          <p:cNvSpPr/>
          <p:nvPr/>
        </p:nvSpPr>
        <p:spPr>
          <a:xfrm>
            <a:off x="1164341" y="196014"/>
            <a:ext cx="22160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cap="none">
                <a:solidFill>
                  <a:srgbClr val="FFFFFF"/>
                </a:solidFill>
                <a:latin typeface="Calibri"/>
                <a:ea typeface="Calibri"/>
                <a:cs typeface="Calibri"/>
                <a:sym typeface="Calibri"/>
              </a:rPr>
              <a:t>Bodily Defenses</a:t>
            </a:r>
            <a:endParaRPr/>
          </a:p>
        </p:txBody>
      </p:sp>
      <p:sp>
        <p:nvSpPr>
          <p:cNvPr id="152" name="Google Shape;152;p9"/>
          <p:cNvSpPr/>
          <p:nvPr/>
        </p:nvSpPr>
        <p:spPr>
          <a:xfrm>
            <a:off x="8878272" y="-4083"/>
            <a:ext cx="331372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rgbClr val="F8EECB"/>
                </a:solidFill>
                <a:latin typeface="Calibri"/>
                <a:ea typeface="Calibri"/>
                <a:cs typeface="Calibri"/>
                <a:sym typeface="Calibri"/>
              </a:rPr>
              <a:t>Why It Matters</a:t>
            </a:r>
            <a:endParaRPr/>
          </a:p>
        </p:txBody>
      </p:sp>
      <p:sp>
        <p:nvSpPr>
          <p:cNvPr id="153" name="Google Shape;153;p9"/>
          <p:cNvSpPr txBox="1"/>
          <p:nvPr>
            <p:ph type="title"/>
          </p:nvPr>
        </p:nvSpPr>
        <p:spPr>
          <a:xfrm>
            <a:off x="1719957" y="680494"/>
            <a:ext cx="9633842" cy="6220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Calibri"/>
              <a:buNone/>
            </a:pPr>
            <a:r>
              <a:rPr b="1" lang="en-US" sz="3800"/>
              <a:t>Vaccines &amp; Diseases</a:t>
            </a:r>
            <a:endParaRPr/>
          </a:p>
        </p:txBody>
      </p:sp>
      <p:sp>
        <p:nvSpPr>
          <p:cNvPr id="154" name="Google Shape;154;p9"/>
          <p:cNvSpPr/>
          <p:nvPr/>
        </p:nvSpPr>
        <p:spPr>
          <a:xfrm>
            <a:off x="2109537" y="1302589"/>
            <a:ext cx="9244262"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In the 1950s in the U.S., a disease called polio was causing hundreds of thousands of children to be crippled for life, as their muscle cells were destroyed by the virus. Polio was one of the most feared diseases in the U.S. Some children had to live inside an "iron lung" that breathed for them because their chest muscles were dead and they were unable to breathe on their own. In 1955, the U.S. began widespread vaccinations. By 1979, polio virus had been completely eliminated across the country. Polio is now on the verge of being eliminated worldwide. (</a:t>
            </a:r>
            <a:r>
              <a:rPr lang="en-US" sz="1600" u="sng">
                <a:solidFill>
                  <a:srgbClr val="A18416"/>
                </a:solidFill>
                <a:latin typeface="Verdana"/>
                <a:ea typeface="Verdana"/>
                <a:cs typeface="Verdana"/>
                <a:sym typeface="Verdana"/>
                <a:hlinkClick r:id="rId3">
                  <a:extLst>
                    <a:ext uri="{A12FA001-AC4F-418D-AE19-62706E023703}">
                      <ahyp:hlinkClr val="tx"/>
                    </a:ext>
                  </a:extLst>
                </a:hlinkClick>
              </a:rPr>
              <a:t>View more about polio</a:t>
            </a:r>
            <a:r>
              <a:rPr lang="en-US" sz="1600">
                <a:solidFill>
                  <a:schemeClr val="dk1"/>
                </a:solidFill>
                <a:latin typeface="Verdana"/>
                <a:ea typeface="Verdana"/>
                <a:cs typeface="Verdana"/>
                <a:sym typeface="Verdana"/>
              </a:rPr>
              <a:t>).</a:t>
            </a:r>
            <a:endParaRPr/>
          </a:p>
        </p:txBody>
      </p:sp>
      <p:sp>
        <p:nvSpPr>
          <p:cNvPr id="155" name="Google Shape;155;p9"/>
          <p:cNvSpPr/>
          <p:nvPr/>
        </p:nvSpPr>
        <p:spPr>
          <a:xfrm>
            <a:off x="2109537" y="3118471"/>
            <a:ext cx="9244261"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Verdana"/>
                <a:ea typeface="Verdana"/>
                <a:cs typeface="Verdana"/>
                <a:sym typeface="Verdana"/>
              </a:rPr>
              <a:t>Another major disease, smallpox, raged for hundreds of years in all parts of the world. An estimated 300 million people died from smallpox in the 20</a:t>
            </a:r>
            <a:r>
              <a:rPr baseline="30000" lang="en-US" sz="1600">
                <a:solidFill>
                  <a:srgbClr val="000000"/>
                </a:solidFill>
                <a:latin typeface="Verdana"/>
                <a:ea typeface="Verdana"/>
                <a:cs typeface="Verdana"/>
                <a:sym typeface="Verdana"/>
              </a:rPr>
              <a:t>th</a:t>
            </a:r>
            <a:r>
              <a:rPr lang="en-US" sz="1600">
                <a:solidFill>
                  <a:srgbClr val="000000"/>
                </a:solidFill>
                <a:latin typeface="Verdana"/>
                <a:ea typeface="Verdana"/>
                <a:cs typeface="Verdana"/>
                <a:sym typeface="Verdana"/>
              </a:rPr>
              <a:t> century. The disease was so common and deadly that a worldwide campaign to eliminate it began when a vaccine was developed. The vaccine left a scar on the skin, but it was worth it to prevent smallpox. Because so many people around the world were vaccinated, the disease has apparently disappeared. No reports of smallpox have appeared since 1977, and in 1980 it was declared to be eradicated by the World Health Organization. (</a:t>
            </a:r>
            <a:r>
              <a:rPr lang="en-US" sz="1600" u="sng">
                <a:solidFill>
                  <a:srgbClr val="A18416"/>
                </a:solidFill>
                <a:latin typeface="Verdana"/>
                <a:ea typeface="Verdana"/>
                <a:cs typeface="Verdana"/>
                <a:sym typeface="Verdana"/>
                <a:hlinkClick r:id="rId4">
                  <a:extLst>
                    <a:ext uri="{A12FA001-AC4F-418D-AE19-62706E023703}">
                      <ahyp:hlinkClr val="tx"/>
                    </a:ext>
                  </a:extLst>
                </a:hlinkClick>
              </a:rPr>
              <a:t>Access more information about the role of vaccination in eradicating smallpox</a:t>
            </a:r>
            <a:r>
              <a:rPr lang="en-US" sz="1600">
                <a:solidFill>
                  <a:schemeClr val="dk1"/>
                </a:solidFill>
                <a:latin typeface="Verdana"/>
                <a:ea typeface="Verdana"/>
                <a:cs typeface="Verdana"/>
                <a:sym typeface="Verdana"/>
              </a:rPr>
              <a:t>).</a:t>
            </a:r>
            <a:endParaRPr/>
          </a:p>
        </p:txBody>
      </p:sp>
      <p:sp>
        <p:nvSpPr>
          <p:cNvPr id="156" name="Google Shape;156;p9"/>
          <p:cNvSpPr/>
          <p:nvPr/>
        </p:nvSpPr>
        <p:spPr>
          <a:xfrm>
            <a:off x="2109537" y="5180574"/>
            <a:ext cx="9284367" cy="112293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600">
                <a:solidFill>
                  <a:srgbClr val="000000"/>
                </a:solidFill>
                <a:latin typeface="Verdana"/>
                <a:ea typeface="Verdana"/>
                <a:cs typeface="Verdana"/>
                <a:sym typeface="Verdana"/>
              </a:rPr>
              <a:t>Of course, we don't have vaccines that work against all diseases. Throughout this unit, we will learn how the body fights diseases both with and without the help of vaccines. We will introduce the structures and functions involved in bodily defenses that keep you safe and healthy.</a:t>
            </a:r>
            <a:endParaRPr sz="1600">
              <a:solidFill>
                <a:schemeClr val="dk1"/>
              </a:solidFill>
              <a:latin typeface="Verdana"/>
              <a:ea typeface="Verdana"/>
              <a:cs typeface="Verdana"/>
              <a:sym typeface="Verdana"/>
            </a:endParaRPr>
          </a:p>
        </p:txBody>
      </p:sp>
      <p:graphicFrame>
        <p:nvGraphicFramePr>
          <p:cNvPr id="157" name="Google Shape;157;p9"/>
          <p:cNvGraphicFramePr/>
          <p:nvPr/>
        </p:nvGraphicFramePr>
        <p:xfrm>
          <a:off x="0" y="1036014"/>
          <a:ext cx="3000000" cy="3000000"/>
        </p:xfrm>
        <a:graphic>
          <a:graphicData uri="http://schemas.openxmlformats.org/drawingml/2006/table">
            <a:tbl>
              <a:tblPr bandRow="1" firstRow="1">
                <a:noFill/>
                <a:tableStyleId>{4661B8B4-D321-4E20-A078-1FAA391C8086}</a:tableStyleId>
              </a:tblPr>
              <a:tblGrid>
                <a:gridCol w="1719950"/>
              </a:tblGrid>
              <a:tr h="841375">
                <a:tc>
                  <a:txBody>
                    <a:bodyPr/>
                    <a:lstStyle/>
                    <a:p>
                      <a:pPr indent="0" lvl="0" marL="0" marR="0" rtl="0" algn="ctr">
                        <a:spcBef>
                          <a:spcPts val="0"/>
                        </a:spcBef>
                        <a:spcAft>
                          <a:spcPts val="0"/>
                        </a:spcAft>
                        <a:buNone/>
                      </a:pPr>
                      <a:r>
                        <a:rPr lang="en-US" sz="1800" u="none" cap="none" strike="noStrike">
                          <a:solidFill>
                            <a:srgbClr val="F8EECB"/>
                          </a:solidFill>
                        </a:rPr>
                        <a:t>Organ Systems: Bodily Defenses</a:t>
                      </a:r>
                      <a:endParaRPr/>
                    </a:p>
                  </a:txBody>
                  <a:tcPr marT="45725" marB="45725" marR="91450" marL="91450" anchor="ctr">
                    <a:solidFill>
                      <a:srgbClr val="215E50"/>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5">
                            <a:extLst>
                              <a:ext uri="{A12FA001-AC4F-418D-AE19-62706E023703}">
                                <ahyp:hlinkClr val="tx"/>
                              </a:ext>
                            </a:extLst>
                          </a:hlinkClick>
                        </a:rPr>
                        <a:t>Pre-Test</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6">
                            <a:extLst>
                              <a:ext uri="{A12FA001-AC4F-418D-AE19-62706E023703}">
                                <ahyp:hlinkClr val="tx"/>
                              </a:ext>
                            </a:extLst>
                          </a:hlinkClick>
                        </a:rPr>
                        <a:t>Introduction</a:t>
                      </a:r>
                      <a:endParaRPr sz="1800" u="none" cap="none" strike="noStrike">
                        <a:solidFill>
                          <a:srgbClr val="F8EECB"/>
                        </a:solidFill>
                      </a:endParaRPr>
                    </a:p>
                  </a:txBody>
                  <a:tcPr marT="45725" marB="45725" marR="91450" marL="91450" anchor="ctr">
                    <a:solidFill>
                      <a:srgbClr val="318E78"/>
                    </a:solidFill>
                  </a:tcPr>
                </a:tc>
              </a:tr>
              <a:tr h="500675">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7">
                            <a:extLst>
                              <a:ext uri="{A12FA001-AC4F-418D-AE19-62706E023703}">
                                <ahyp:hlinkClr val="tx"/>
                              </a:ext>
                            </a:extLst>
                          </a:hlinkClick>
                        </a:rPr>
                        <a:t>Why It Matters</a:t>
                      </a:r>
                      <a:endParaRPr sz="1800" u="none" cap="none" strike="noStrike">
                        <a:solidFill>
                          <a:srgbClr val="F8EECB"/>
                        </a:solidFill>
                      </a:endParaRPr>
                    </a:p>
                  </a:txBody>
                  <a:tcPr marT="45725" marB="45725" marR="91450" marL="91450" anchor="ctr">
                    <a:solidFill>
                      <a:schemeClr val="dk2"/>
                    </a:solidFill>
                  </a:tcPr>
                </a:tc>
              </a:tr>
              <a:tr h="4511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8">
                            <a:extLst>
                              <a:ext uri="{A12FA001-AC4F-418D-AE19-62706E023703}">
                                <ahyp:hlinkClr val="tx"/>
                              </a:ext>
                            </a:extLst>
                          </a:hlinkClick>
                        </a:rPr>
                        <a:t>What We Know</a:t>
                      </a:r>
                      <a:r>
                        <a:rPr lang="en-US" sz="1800" u="none" cap="none" strike="noStrike">
                          <a:solidFill>
                            <a:srgbClr val="F8EECB"/>
                          </a:solidFill>
                        </a:rPr>
                        <a:t> </a:t>
                      </a:r>
                      <a:endParaRPr/>
                    </a:p>
                  </a:txBody>
                  <a:tcPr marT="45725" marB="45725" marR="91450" marL="91450" anchor="ctr">
                    <a:solidFill>
                      <a:srgbClr val="318E78"/>
                    </a:solidFill>
                  </a:tcPr>
                </a:tc>
              </a:tr>
              <a:tr h="403800">
                <a:tc>
                  <a:txBody>
                    <a:bodyPr/>
                    <a:lstStyle/>
                    <a:p>
                      <a:pPr indent="0" lvl="0" marL="0" marR="0" rtl="0" algn="ctr">
                        <a:lnSpc>
                          <a:spcPct val="100000"/>
                        </a:lnSpc>
                        <a:spcBef>
                          <a:spcPts val="0"/>
                        </a:spcBef>
                        <a:spcAft>
                          <a:spcPts val="0"/>
                        </a:spcAft>
                        <a:buClr>
                          <a:srgbClr val="F8EECB"/>
                        </a:buClr>
                        <a:buSzPts val="1800"/>
                        <a:buFont typeface="Calibri"/>
                        <a:buNone/>
                      </a:pPr>
                      <a:r>
                        <a:rPr lang="en-US" sz="1800" u="sng" cap="none" strike="noStrike">
                          <a:solidFill>
                            <a:srgbClr val="F8EECB"/>
                          </a:solidFill>
                          <a:hlinkClick action="ppaction://hlinksldjump" r:id="rId9">
                            <a:extLst>
                              <a:ext uri="{A12FA001-AC4F-418D-AE19-62706E023703}">
                                <ahyp:hlinkClr val="tx"/>
                              </a:ext>
                            </a:extLst>
                          </a:hlinkClick>
                        </a:rPr>
                        <a:t>How We Know</a:t>
                      </a:r>
                      <a:endParaRPr sz="1800" u="none" cap="none" strike="noStrike">
                        <a:solidFill>
                          <a:srgbClr val="F8EECB"/>
                        </a:solidFill>
                      </a:endParaRPr>
                    </a:p>
                  </a:txBody>
                  <a:tcPr marT="45725" marB="45725" marR="91450" marL="91450" anchor="ctr">
                    <a:solidFill>
                      <a:schemeClr val="dk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0">
                            <a:extLst>
                              <a:ext uri="{A12FA001-AC4F-418D-AE19-62706E023703}">
                                <ahyp:hlinkClr val="tx"/>
                              </a:ext>
                            </a:extLst>
                          </a:hlinkClick>
                        </a:rPr>
                        <a:t>Story Time</a:t>
                      </a:r>
                      <a:endParaRPr sz="1800" u="none" cap="none" strike="noStrike">
                        <a:solidFill>
                          <a:srgbClr val="F8EECB"/>
                        </a:solidFill>
                      </a:endParaRPr>
                    </a:p>
                  </a:txBody>
                  <a:tcPr marT="45725" marB="45725" marR="91450" marL="91450" anchor="ctr">
                    <a:solidFill>
                      <a:srgbClr val="318E78"/>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1">
                            <a:extLst>
                              <a:ext uri="{A12FA001-AC4F-418D-AE19-62706E023703}">
                                <ahyp:hlinkClr val="tx"/>
                              </a:ext>
                            </a:extLst>
                          </a:hlinkClick>
                        </a:rPr>
                        <a:t>Common Hazards</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2">
                            <a:extLst>
                              <a:ext uri="{A12FA001-AC4F-418D-AE19-62706E023703}">
                                <ahyp:hlinkClr val="tx"/>
                              </a:ext>
                            </a:extLst>
                          </a:hlinkClick>
                        </a:rPr>
                        <a:t>Activities</a:t>
                      </a:r>
                      <a:endParaRPr sz="1800" u="none" cap="none" strike="noStrike">
                        <a:solidFill>
                          <a:srgbClr val="F8EECB"/>
                        </a:solidFill>
                      </a:endParaRPr>
                    </a:p>
                  </a:txBody>
                  <a:tcPr marT="45725" marB="45725" marR="91450" marL="91450" anchor="ctr">
                    <a:solidFill>
                      <a:srgbClr val="2C7F6B"/>
                    </a:solidFill>
                  </a:tcPr>
                </a:tc>
              </a:tr>
              <a:tr h="4602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3">
                            <a:extLst>
                              <a:ext uri="{A12FA001-AC4F-418D-AE19-62706E023703}">
                                <ahyp:hlinkClr val="tx"/>
                              </a:ext>
                            </a:extLst>
                          </a:hlinkClick>
                        </a:rPr>
                        <a:t>Self-Study Game</a:t>
                      </a:r>
                      <a:endParaRPr sz="1800" u="none" cap="none" strike="noStrike">
                        <a:solidFill>
                          <a:srgbClr val="F8EECB"/>
                        </a:solidFill>
                      </a:endParaRPr>
                    </a:p>
                  </a:txBody>
                  <a:tcPr marT="45725" marB="45725" marR="91450" marL="91450" anchor="ctr">
                    <a:solidFill>
                      <a:schemeClr val="accent2"/>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4">
                            <a:extLst>
                              <a:ext uri="{A12FA001-AC4F-418D-AE19-62706E023703}">
                                <ahyp:hlinkClr val="tx"/>
                              </a:ext>
                            </a:extLst>
                          </a:hlinkClick>
                        </a:rPr>
                        <a:t>Post-Test</a:t>
                      </a:r>
                      <a:endParaRPr sz="1800" u="none" cap="none" strike="noStrike">
                        <a:solidFill>
                          <a:srgbClr val="F8EECB"/>
                        </a:solidFill>
                      </a:endParaRPr>
                    </a:p>
                  </a:txBody>
                  <a:tcPr marT="45725" marB="45725" marR="91450" marL="91450" anchor="ctr">
                    <a:solidFill>
                      <a:srgbClr val="2C7F6B"/>
                    </a:solidFill>
                  </a:tcPr>
                </a:tc>
              </a:tr>
              <a:tr h="390800">
                <a:tc>
                  <a:txBody>
                    <a:bodyPr/>
                    <a:lstStyle/>
                    <a:p>
                      <a:pPr indent="0" lvl="0" marL="0" marR="0" rtl="0" algn="ctr">
                        <a:spcBef>
                          <a:spcPts val="0"/>
                        </a:spcBef>
                        <a:spcAft>
                          <a:spcPts val="0"/>
                        </a:spcAft>
                        <a:buNone/>
                      </a:pPr>
                      <a:r>
                        <a:rPr lang="en-US" sz="1800" u="sng" cap="none" strike="noStrike">
                          <a:solidFill>
                            <a:srgbClr val="F8EECB"/>
                          </a:solidFill>
                          <a:hlinkClick action="ppaction://hlinksldjump" r:id="rId15">
                            <a:extLst>
                              <a:ext uri="{A12FA001-AC4F-418D-AE19-62706E023703}">
                                <ahyp:hlinkClr val="tx"/>
                              </a:ext>
                            </a:extLst>
                          </a:hlinkClick>
                        </a:rPr>
                        <a:t>Glossary</a:t>
                      </a:r>
                      <a:endParaRPr sz="1800" u="none" cap="none" strike="noStrike">
                        <a:solidFill>
                          <a:srgbClr val="F8EECB"/>
                        </a:solidFill>
                      </a:endParaRPr>
                    </a:p>
                  </a:txBody>
                  <a:tcPr marT="45725" marB="45725" marR="91450" marL="91450" anchor="ctr">
                    <a:solidFill>
                      <a:schemeClr val="accent2"/>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3BDA1"/>
      </a:dk2>
      <a:lt2>
        <a:srgbClr val="F4E7B4"/>
      </a:lt2>
      <a:accent1>
        <a:srgbClr val="83D4C1"/>
      </a:accent1>
      <a:accent2>
        <a:srgbClr val="43BDA1"/>
      </a:accent2>
      <a:accent3>
        <a:srgbClr val="EED782"/>
      </a:accent3>
      <a:accent4>
        <a:srgbClr val="D9F2EC"/>
      </a:accent4>
      <a:accent5>
        <a:srgbClr val="4EB3CF"/>
      </a:accent5>
      <a:accent6>
        <a:srgbClr val="51C3F9"/>
      </a:accent6>
      <a:hlink>
        <a:srgbClr val="EED782"/>
      </a:hlink>
      <a:folHlink>
        <a:srgbClr val="EED7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2019-08-28T16:37:18Z</dcterms:created>
  <dc:creator>Sara L. Brown</dc:creator>
</cp:coreProperties>
</file>