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Economica"/>
      <p:regular r:id="rId12"/>
      <p:bold r:id="rId13"/>
      <p:italic r:id="rId14"/>
      <p:boldItalic r:id="rId15"/>
    </p:embeddedFont>
    <p:embeddedFont>
      <p:font typeface="Open Sans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0" roundtripDataSignature="AMtx7mgmEafcDdHKDkHHO6J0VP1BcqU5Q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Economica-bold.fntdata"/><Relationship Id="rId12" Type="http://schemas.openxmlformats.org/officeDocument/2006/relationships/font" Target="fonts/Economica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Economica-boldItalic.fntdata"/><Relationship Id="rId14" Type="http://schemas.openxmlformats.org/officeDocument/2006/relationships/font" Target="fonts/Economica-italic.fntdata"/><Relationship Id="rId17" Type="http://schemas.openxmlformats.org/officeDocument/2006/relationships/font" Target="fonts/OpenSans-bold.fntdata"/><Relationship Id="rId16" Type="http://schemas.openxmlformats.org/officeDocument/2006/relationships/font" Target="fonts/OpenSans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penSans-boldItalic.fntdata"/><Relationship Id="rId6" Type="http://schemas.openxmlformats.org/officeDocument/2006/relationships/slide" Target="slides/slide1.xml"/><Relationship Id="rId18" Type="http://schemas.openxmlformats.org/officeDocument/2006/relationships/font" Target="fonts/OpenSans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" name="Google Shape;9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8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8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7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7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7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9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5" name="Google Shape;25;p11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6" name="Google Shape;26;p11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0" name="Google Shape;30;p12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2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4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3" name="Google Shape;43;p15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15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Google Shape;45;p15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Google Shape;46;p15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Google Shape;50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"/>
          <p:cNvSpPr txBox="1"/>
          <p:nvPr>
            <p:ph type="ctrTitle"/>
          </p:nvPr>
        </p:nvSpPr>
        <p:spPr>
          <a:xfrm>
            <a:off x="3044700" y="1013899"/>
            <a:ext cx="3054600" cy="19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Life Science Organ Systems Bodily Defenses</a:t>
            </a:r>
            <a:endParaRPr/>
          </a:p>
        </p:txBody>
      </p:sp>
      <p:sp>
        <p:nvSpPr>
          <p:cNvPr id="63" name="Google Shape;63;p1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/>
              <a:t>Pre-Test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>
                <a:highlight>
                  <a:srgbClr val="FFFFFF"/>
                </a:highlight>
              </a:rPr>
              <a:t>The following image shows a microscope slide with stained human blood. What are the round structures?</a:t>
            </a:r>
            <a:endParaRPr sz="2400"/>
          </a:p>
        </p:txBody>
      </p:sp>
      <p:sp>
        <p:nvSpPr>
          <p:cNvPr id="69" name="Google Shape;69;p2"/>
          <p:cNvSpPr txBox="1"/>
          <p:nvPr/>
        </p:nvSpPr>
        <p:spPr>
          <a:xfrm>
            <a:off x="519175" y="3160100"/>
            <a:ext cx="7711500" cy="3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 artifacts (things that shouldn’t be there)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0" name="Google Shape;70;p2"/>
          <p:cNvSpPr txBox="1"/>
          <p:nvPr/>
        </p:nvSpPr>
        <p:spPr>
          <a:xfrm>
            <a:off x="519175" y="3549200"/>
            <a:ext cx="7711500" cy="42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organs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1" name="Google Shape;71;p2"/>
          <p:cNvSpPr txBox="1"/>
          <p:nvPr/>
        </p:nvSpPr>
        <p:spPr>
          <a:xfrm>
            <a:off x="519175" y="3971000"/>
            <a:ext cx="7711500" cy="42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drops of stain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2" name="Google Shape;72;p2"/>
          <p:cNvSpPr txBox="1"/>
          <p:nvPr/>
        </p:nvSpPr>
        <p:spPr>
          <a:xfrm>
            <a:off x="519175" y="4392800"/>
            <a:ext cx="7711500" cy="42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cells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3" name="Google Shape;7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08672" y="1034072"/>
            <a:ext cx="3332500" cy="212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/>
              <a:t>2. </a:t>
            </a:r>
            <a:r>
              <a:rPr lang="en" sz="2400"/>
              <a:t>What are the main functions of the immune system?</a:t>
            </a:r>
            <a:endParaRPr sz="2400"/>
          </a:p>
        </p:txBody>
      </p:sp>
      <p:sp>
        <p:nvSpPr>
          <p:cNvPr id="79" name="Google Shape;79;p3"/>
          <p:cNvSpPr txBox="1"/>
          <p:nvPr/>
        </p:nvSpPr>
        <p:spPr>
          <a:xfrm>
            <a:off x="592050" y="1317325"/>
            <a:ext cx="7711500" cy="3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To break food down into absorbable nutrients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0" name="Google Shape;80;p3"/>
          <p:cNvSpPr txBox="1"/>
          <p:nvPr/>
        </p:nvSpPr>
        <p:spPr>
          <a:xfrm>
            <a:off x="592050" y="1706425"/>
            <a:ext cx="7711500" cy="42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To protect the body against disease and injury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1" name="Google Shape;81;p3"/>
          <p:cNvSpPr txBox="1"/>
          <p:nvPr/>
        </p:nvSpPr>
        <p:spPr>
          <a:xfrm>
            <a:off x="592050" y="2128225"/>
            <a:ext cx="7711500" cy="42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To transport oxygen and other nutrients throughout the body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2" name="Google Shape;82;p3"/>
          <p:cNvSpPr txBox="1"/>
          <p:nvPr/>
        </p:nvSpPr>
        <p:spPr>
          <a:xfrm>
            <a:off x="592050" y="2571750"/>
            <a:ext cx="7711500" cy="42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To release neurotransmitters during times of stress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/>
              <a:t>3. </a:t>
            </a:r>
            <a:r>
              <a:rPr lang="en" sz="2400"/>
              <a:t>A lymphocyte would be at what level of organization in the lymphatic system?</a:t>
            </a:r>
            <a:endParaRPr sz="2400"/>
          </a:p>
        </p:txBody>
      </p:sp>
      <p:sp>
        <p:nvSpPr>
          <p:cNvPr id="88" name="Google Shape;88;p4"/>
          <p:cNvSpPr txBox="1"/>
          <p:nvPr/>
        </p:nvSpPr>
        <p:spPr>
          <a:xfrm>
            <a:off x="592050" y="1317325"/>
            <a:ext cx="7711500" cy="3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Cell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9" name="Google Shape;89;p4"/>
          <p:cNvSpPr txBox="1"/>
          <p:nvPr/>
        </p:nvSpPr>
        <p:spPr>
          <a:xfrm>
            <a:off x="592050" y="1706425"/>
            <a:ext cx="7711500" cy="42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Tissue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0" name="Google Shape;90;p4"/>
          <p:cNvSpPr txBox="1"/>
          <p:nvPr/>
        </p:nvSpPr>
        <p:spPr>
          <a:xfrm>
            <a:off x="592050" y="2128225"/>
            <a:ext cx="7711500" cy="42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Organ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1" name="Google Shape;91;p4"/>
          <p:cNvSpPr txBox="1"/>
          <p:nvPr/>
        </p:nvSpPr>
        <p:spPr>
          <a:xfrm>
            <a:off x="592050" y="2571750"/>
            <a:ext cx="7711500" cy="42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Organ system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/>
              <a:t>4. </a:t>
            </a:r>
            <a:r>
              <a:rPr lang="en" sz="2400"/>
              <a:t>After getting a splinter, a pocket of pus forms around the area. Which of the following best describes why this happens?</a:t>
            </a:r>
            <a:endParaRPr sz="2400"/>
          </a:p>
        </p:txBody>
      </p:sp>
      <p:sp>
        <p:nvSpPr>
          <p:cNvPr id="97" name="Google Shape;97;p5"/>
          <p:cNvSpPr txBox="1"/>
          <p:nvPr/>
        </p:nvSpPr>
        <p:spPr>
          <a:xfrm>
            <a:off x="592050" y="1317325"/>
            <a:ext cx="7711500" cy="66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</a:t>
            </a:r>
            <a:r>
              <a:rPr b="0" i="0" lang="en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The splinter is blocking blood flow so blood, including white blood cells, collects in the area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8" name="Google Shape;98;p5"/>
          <p:cNvSpPr txBox="1"/>
          <p:nvPr/>
        </p:nvSpPr>
        <p:spPr>
          <a:xfrm>
            <a:off x="592050" y="1980250"/>
            <a:ext cx="7711500" cy="92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The immune system recognizes the presence of a foreign body and white blood cells like neutrophils and macrophages collect to eliminate the antigen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9" name="Google Shape;99;p5"/>
          <p:cNvSpPr txBox="1"/>
          <p:nvPr/>
        </p:nvSpPr>
        <p:spPr>
          <a:xfrm>
            <a:off x="592050" y="2903050"/>
            <a:ext cx="7711500" cy="70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The splinter likely punctured a lymph node and all of the lymphocytes started leaking out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0" name="Google Shape;100;p5"/>
          <p:cNvSpPr txBox="1"/>
          <p:nvPr/>
        </p:nvSpPr>
        <p:spPr>
          <a:xfrm>
            <a:off x="592050" y="3604150"/>
            <a:ext cx="7711500" cy="42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The splinter is dissolving and the resulting liquid forms pus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/>
              <a:t>5. </a:t>
            </a:r>
            <a:r>
              <a:rPr lang="en" sz="2400"/>
              <a:t>The lymphatic and integumentary systems work together for what main purpose?</a:t>
            </a:r>
            <a:endParaRPr sz="2400"/>
          </a:p>
        </p:txBody>
      </p:sp>
      <p:sp>
        <p:nvSpPr>
          <p:cNvPr id="106" name="Google Shape;106;p6"/>
          <p:cNvSpPr txBox="1"/>
          <p:nvPr/>
        </p:nvSpPr>
        <p:spPr>
          <a:xfrm>
            <a:off x="592050" y="1317325"/>
            <a:ext cx="7711500" cy="42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</a:t>
            </a:r>
            <a:r>
              <a:rPr b="0" i="0" lang="en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To facilitate communication between body systems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7" name="Google Shape;107;p6"/>
          <p:cNvSpPr txBox="1"/>
          <p:nvPr/>
        </p:nvSpPr>
        <p:spPr>
          <a:xfrm>
            <a:off x="592050" y="1739125"/>
            <a:ext cx="7711500" cy="42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To circulate blood throughout the body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8" name="Google Shape;108;p6"/>
          <p:cNvSpPr txBox="1"/>
          <p:nvPr/>
        </p:nvSpPr>
        <p:spPr>
          <a:xfrm>
            <a:off x="592050" y="2203400"/>
            <a:ext cx="7711500" cy="42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To protect and defend the body from injury and disease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9" name="Google Shape;109;p6"/>
          <p:cNvSpPr txBox="1"/>
          <p:nvPr/>
        </p:nvSpPr>
        <p:spPr>
          <a:xfrm>
            <a:off x="592050" y="2625200"/>
            <a:ext cx="7711500" cy="67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</a:t>
            </a:r>
            <a:r>
              <a:rPr b="0" i="0" lang="en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To exchange oxygen and carbon dioxide to support cellular respiration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Sara L. Brown</dc:creator>
</cp:coreProperties>
</file>