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embeddedFontLst>
    <p:embeddedFont>
      <p:font typeface="Bad Script"/>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j2yfTCPcX4yLtVzoK7qFJDmrvHF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7BA3B8-0F3B-4DA8-8ED7-82CC47CEE397}">
  <a:tblStyle styleId="{237BA3B8-0F3B-4DA8-8ED7-82CC47CEE397}" styleName="Table_0">
    <a:wholeTbl>
      <a:tcTxStyle b="off" i="off">
        <a:font>
          <a:latin typeface="Verdana"/>
          <a:ea typeface="Verdana"/>
          <a:cs typeface="Verdan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Verdana"/>
          <a:ea typeface="Verdana"/>
          <a:cs typeface="Verdan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BadScript-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6-02T18:46:24.880">
    <p:pos x="7325" y="2029"/>
    <p:text>Might be changing title?</p:text>
    <p:extLst>
      <p:ext uri="{C676402C-5697-4E1C-873F-D02D1690AC5C}">
        <p15:threadingInfo timeZoneBias="0"/>
      </p:ext>
      <p:ext uri="http://customooxmlschemas.google.com/">
        <go:slidesCustomData xmlns:go="http://customooxmlschemas.google.com/" commentPostId="AAAAH5yl1R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1"/>
        </a:solidFill>
      </p:bgPr>
    </p:bg>
    <p:spTree>
      <p:nvGrpSpPr>
        <p:cNvPr id="17" name="Shape 17"/>
        <p:cNvGrpSpPr/>
        <p:nvPr/>
      </p:nvGrpSpPr>
      <p:grpSpPr>
        <a:xfrm>
          <a:off x="0" y="0"/>
          <a:ext cx="0" cy="0"/>
          <a:chOff x="0" y="0"/>
          <a:chExt cx="0" cy="0"/>
        </a:xfrm>
      </p:grpSpPr>
      <p:sp>
        <p:nvSpPr>
          <p:cNvPr id="18" name="Google Shape;18;p52" title="scalloped circle"/>
          <p:cNvSpPr/>
          <p:nvPr/>
        </p:nvSpPr>
        <p:spPr>
          <a:xfrm>
            <a:off x="3557016" y="630936"/>
            <a:ext cx="5235575"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52"/>
          <p:cNvSpPr txBox="1"/>
          <p:nvPr>
            <p:ph type="ctrTitle"/>
          </p:nvPr>
        </p:nvSpPr>
        <p:spPr>
          <a:xfrm>
            <a:off x="1078523" y="1098388"/>
            <a:ext cx="10318418"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0000"/>
              <a:buFont typeface="Calibri"/>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52"/>
          <p:cNvSpPr txBox="1"/>
          <p:nvPr>
            <p:ph idx="1" type="subTitle"/>
          </p:nvPr>
        </p:nvSpPr>
        <p:spPr>
          <a:xfrm>
            <a:off x="2215045" y="5979196"/>
            <a:ext cx="8045373" cy="74227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2000"/>
              <a:buNone/>
              <a:defRPr b="1" i="0" sz="200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p:txBody>
      </p:sp>
      <p:sp>
        <p:nvSpPr>
          <p:cNvPr id="21" name="Google Shape;21;p52"/>
          <p:cNvSpPr txBox="1"/>
          <p:nvPr>
            <p:ph idx="10" type="dt"/>
          </p:nvPr>
        </p:nvSpPr>
        <p:spPr>
          <a:xfrm>
            <a:off x="1078523"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72410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2"/>
          <p:cNvSpPr txBox="1"/>
          <p:nvPr>
            <p:ph idx="11" type="ftr"/>
          </p:nvPr>
        </p:nvSpPr>
        <p:spPr>
          <a:xfrm>
            <a:off x="4180332"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72410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2"/>
          <p:cNvSpPr txBox="1"/>
          <p:nvPr>
            <p:ph idx="12" type="sldNum"/>
          </p:nvPr>
        </p:nvSpPr>
        <p:spPr>
          <a:xfrm>
            <a:off x="9067218" y="6375679"/>
            <a:ext cx="2329723"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24108"/>
                </a:solidFill>
                <a:latin typeface="Verdana"/>
                <a:ea typeface="Verdana"/>
                <a:cs typeface="Verdana"/>
                <a:sym typeface="Verdana"/>
              </a:defRPr>
            </a:lvl1pPr>
            <a:lvl2pPr indent="0" lvl="1" marL="0" algn="r">
              <a:spcBef>
                <a:spcPts val="0"/>
              </a:spcBef>
              <a:buNone/>
              <a:defRPr b="0" i="0" sz="1200" u="none" cap="none" strike="noStrike">
                <a:solidFill>
                  <a:srgbClr val="724108"/>
                </a:solidFill>
                <a:latin typeface="Verdana"/>
                <a:ea typeface="Verdana"/>
                <a:cs typeface="Verdana"/>
                <a:sym typeface="Verdana"/>
              </a:defRPr>
            </a:lvl2pPr>
            <a:lvl3pPr indent="0" lvl="2" marL="0" algn="r">
              <a:spcBef>
                <a:spcPts val="0"/>
              </a:spcBef>
              <a:buNone/>
              <a:defRPr b="0" i="0" sz="1200" u="none" cap="none" strike="noStrike">
                <a:solidFill>
                  <a:srgbClr val="724108"/>
                </a:solidFill>
                <a:latin typeface="Verdana"/>
                <a:ea typeface="Verdana"/>
                <a:cs typeface="Verdana"/>
                <a:sym typeface="Verdana"/>
              </a:defRPr>
            </a:lvl3pPr>
            <a:lvl4pPr indent="0" lvl="3" marL="0" algn="r">
              <a:spcBef>
                <a:spcPts val="0"/>
              </a:spcBef>
              <a:buNone/>
              <a:defRPr b="0" i="0" sz="1200" u="none" cap="none" strike="noStrike">
                <a:solidFill>
                  <a:srgbClr val="724108"/>
                </a:solidFill>
                <a:latin typeface="Verdana"/>
                <a:ea typeface="Verdana"/>
                <a:cs typeface="Verdana"/>
                <a:sym typeface="Verdana"/>
              </a:defRPr>
            </a:lvl4pPr>
            <a:lvl5pPr indent="0" lvl="4" marL="0" algn="r">
              <a:spcBef>
                <a:spcPts val="0"/>
              </a:spcBef>
              <a:buNone/>
              <a:defRPr b="0" i="0" sz="1200" u="none" cap="none" strike="noStrike">
                <a:solidFill>
                  <a:srgbClr val="724108"/>
                </a:solidFill>
                <a:latin typeface="Verdana"/>
                <a:ea typeface="Verdana"/>
                <a:cs typeface="Verdana"/>
                <a:sym typeface="Verdana"/>
              </a:defRPr>
            </a:lvl5pPr>
            <a:lvl6pPr indent="0" lvl="5" marL="0" algn="r">
              <a:spcBef>
                <a:spcPts val="0"/>
              </a:spcBef>
              <a:buNone/>
              <a:defRPr b="0" i="0" sz="1200" u="none" cap="none" strike="noStrike">
                <a:solidFill>
                  <a:srgbClr val="724108"/>
                </a:solidFill>
                <a:latin typeface="Verdana"/>
                <a:ea typeface="Verdana"/>
                <a:cs typeface="Verdana"/>
                <a:sym typeface="Verdana"/>
              </a:defRPr>
            </a:lvl6pPr>
            <a:lvl7pPr indent="0" lvl="6" marL="0" algn="r">
              <a:spcBef>
                <a:spcPts val="0"/>
              </a:spcBef>
              <a:buNone/>
              <a:defRPr b="0" i="0" sz="1200" u="none" cap="none" strike="noStrike">
                <a:solidFill>
                  <a:srgbClr val="724108"/>
                </a:solidFill>
                <a:latin typeface="Verdana"/>
                <a:ea typeface="Verdana"/>
                <a:cs typeface="Verdana"/>
                <a:sym typeface="Verdana"/>
              </a:defRPr>
            </a:lvl7pPr>
            <a:lvl8pPr indent="0" lvl="7" marL="0" algn="r">
              <a:spcBef>
                <a:spcPts val="0"/>
              </a:spcBef>
              <a:buNone/>
              <a:defRPr b="0" i="0" sz="1200" u="none" cap="none" strike="noStrike">
                <a:solidFill>
                  <a:srgbClr val="724108"/>
                </a:solidFill>
                <a:latin typeface="Verdana"/>
                <a:ea typeface="Verdana"/>
                <a:cs typeface="Verdana"/>
                <a:sym typeface="Verdana"/>
              </a:defRPr>
            </a:lvl8pPr>
            <a:lvl9pPr indent="0" lvl="8" marL="0" algn="r">
              <a:spcBef>
                <a:spcPts val="0"/>
              </a:spcBef>
              <a:buNone/>
              <a:defRPr b="0" i="0" sz="1200" u="none" cap="none" strike="noStrike">
                <a:solidFill>
                  <a:srgbClr val="72410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52" title="left edge border"/>
          <p:cNvSpPr/>
          <p:nvPr/>
        </p:nvSpPr>
        <p:spPr>
          <a:xfrm>
            <a:off x="0" y="0"/>
            <a:ext cx="283464"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61"/>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1"/>
          <p:cNvSpPr txBox="1"/>
          <p:nvPr>
            <p:ph idx="1" type="body"/>
          </p:nvPr>
        </p:nvSpPr>
        <p:spPr>
          <a:xfrm rot="5400000">
            <a:off x="4544043" y="-1006365"/>
            <a:ext cx="3593591" cy="1017832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6" name="Google Shape;86;p61"/>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1"/>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1"/>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62"/>
          <p:cNvSpPr txBox="1"/>
          <p:nvPr>
            <p:ph type="title"/>
          </p:nvPr>
        </p:nvSpPr>
        <p:spPr>
          <a:xfrm rot="5400000">
            <a:off x="8012185" y="2436522"/>
            <a:ext cx="5600404"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62"/>
          <p:cNvSpPr txBox="1"/>
          <p:nvPr>
            <p:ph idx="1" type="body"/>
          </p:nvPr>
        </p:nvSpPr>
        <p:spPr>
          <a:xfrm rot="5400000">
            <a:off x="2653390" y="-1013705"/>
            <a:ext cx="5600405" cy="839258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2" name="Google Shape;92;p62"/>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2"/>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2"/>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3"/>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3"/>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28" name="Google Shape;28;p53"/>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3"/>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3"/>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4"/>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4"/>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4"/>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4"/>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36" name="Shape 36"/>
        <p:cNvGrpSpPr/>
        <p:nvPr/>
      </p:nvGrpSpPr>
      <p:grpSpPr>
        <a:xfrm>
          <a:off x="0" y="0"/>
          <a:ext cx="0" cy="0"/>
          <a:chOff x="0" y="0"/>
          <a:chExt cx="0" cy="0"/>
        </a:xfrm>
      </p:grpSpPr>
      <p:sp>
        <p:nvSpPr>
          <p:cNvPr id="37" name="Google Shape;37;p55"/>
          <p:cNvSpPr txBox="1"/>
          <p:nvPr>
            <p:ph type="title"/>
          </p:nvPr>
        </p:nvSpPr>
        <p:spPr>
          <a:xfrm>
            <a:off x="3242929" y="1073888"/>
            <a:ext cx="8187071" cy="40646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8400"/>
              <a:buFont typeface="Calibri"/>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5"/>
          <p:cNvSpPr txBox="1"/>
          <p:nvPr>
            <p:ph idx="1" type="body"/>
          </p:nvPr>
        </p:nvSpPr>
        <p:spPr>
          <a:xfrm>
            <a:off x="3242930" y="5159781"/>
            <a:ext cx="7017488" cy="9511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2000"/>
              <a:buNone/>
              <a:defRPr b="1" i="0" sz="2000" cap="none">
                <a:solidFill>
                  <a:schemeClr val="accent1"/>
                </a:solidFill>
              </a:defRPr>
            </a:lvl1pPr>
            <a:lvl2pPr indent="-228600" lvl="1" marL="914400" algn="l">
              <a:lnSpc>
                <a:spcPct val="110000"/>
              </a:lnSpc>
              <a:spcBef>
                <a:spcPts val="700"/>
              </a:spcBef>
              <a:spcAft>
                <a:spcPts val="0"/>
              </a:spcAft>
              <a:buSzPts val="2000"/>
              <a:buNone/>
              <a:defRPr sz="2000">
                <a:solidFill>
                  <a:schemeClr val="lt1"/>
                </a:solidFill>
              </a:defRPr>
            </a:lvl2pPr>
            <a:lvl3pPr indent="-228600" lvl="2" marL="1371600" algn="l">
              <a:lnSpc>
                <a:spcPct val="110000"/>
              </a:lnSpc>
              <a:spcBef>
                <a:spcPts val="700"/>
              </a:spcBef>
              <a:spcAft>
                <a:spcPts val="0"/>
              </a:spcAft>
              <a:buSzPts val="1800"/>
              <a:buNone/>
              <a:defRPr sz="1800">
                <a:solidFill>
                  <a:schemeClr val="lt1"/>
                </a:solidFill>
              </a:defRPr>
            </a:lvl3pPr>
            <a:lvl4pPr indent="-228600" lvl="3" marL="1828800" algn="l">
              <a:lnSpc>
                <a:spcPct val="110000"/>
              </a:lnSpc>
              <a:spcBef>
                <a:spcPts val="700"/>
              </a:spcBef>
              <a:spcAft>
                <a:spcPts val="0"/>
              </a:spcAft>
              <a:buSzPts val="1600"/>
              <a:buNone/>
              <a:defRPr sz="1600">
                <a:solidFill>
                  <a:schemeClr val="lt1"/>
                </a:solidFill>
              </a:defRPr>
            </a:lvl4pPr>
            <a:lvl5pPr indent="-228600" lvl="4" marL="2286000" algn="l">
              <a:lnSpc>
                <a:spcPct val="110000"/>
              </a:lnSpc>
              <a:spcBef>
                <a:spcPts val="700"/>
              </a:spcBef>
              <a:spcAft>
                <a:spcPts val="0"/>
              </a:spcAft>
              <a:buSzPts val="1600"/>
              <a:buNone/>
              <a:defRPr sz="1600">
                <a:solidFill>
                  <a:schemeClr val="lt1"/>
                </a:solidFill>
              </a:defRPr>
            </a:lvl5pPr>
            <a:lvl6pPr indent="-228600" lvl="5" marL="2743200" algn="l">
              <a:lnSpc>
                <a:spcPct val="110000"/>
              </a:lnSpc>
              <a:spcBef>
                <a:spcPts val="700"/>
              </a:spcBef>
              <a:spcAft>
                <a:spcPts val="0"/>
              </a:spcAft>
              <a:buSzPts val="1600"/>
              <a:buNone/>
              <a:defRPr sz="1600">
                <a:solidFill>
                  <a:schemeClr val="lt1"/>
                </a:solidFill>
              </a:defRPr>
            </a:lvl6pPr>
            <a:lvl7pPr indent="-228600" lvl="6" marL="3200400" algn="l">
              <a:lnSpc>
                <a:spcPct val="110000"/>
              </a:lnSpc>
              <a:spcBef>
                <a:spcPts val="700"/>
              </a:spcBef>
              <a:spcAft>
                <a:spcPts val="0"/>
              </a:spcAft>
              <a:buSzPts val="1600"/>
              <a:buNone/>
              <a:defRPr sz="1600">
                <a:solidFill>
                  <a:schemeClr val="lt1"/>
                </a:solidFill>
              </a:defRPr>
            </a:lvl7pPr>
            <a:lvl8pPr indent="-228600" lvl="7" marL="3657600" algn="l">
              <a:lnSpc>
                <a:spcPct val="110000"/>
              </a:lnSpc>
              <a:spcBef>
                <a:spcPts val="700"/>
              </a:spcBef>
              <a:spcAft>
                <a:spcPts val="0"/>
              </a:spcAft>
              <a:buSzPts val="1600"/>
              <a:buNone/>
              <a:defRPr sz="1600">
                <a:solidFill>
                  <a:schemeClr val="lt1"/>
                </a:solidFill>
              </a:defRPr>
            </a:lvl8pPr>
            <a:lvl9pPr indent="-228600" lvl="8" marL="4114800" algn="l">
              <a:lnSpc>
                <a:spcPct val="110000"/>
              </a:lnSpc>
              <a:spcBef>
                <a:spcPts val="700"/>
              </a:spcBef>
              <a:spcAft>
                <a:spcPts val="0"/>
              </a:spcAft>
              <a:buSzPts val="1600"/>
              <a:buNone/>
              <a:defRPr sz="1600">
                <a:solidFill>
                  <a:schemeClr val="lt1"/>
                </a:solidFill>
              </a:defRPr>
            </a:lvl9pPr>
          </a:lstStyle>
          <a:p/>
        </p:txBody>
      </p:sp>
      <p:sp>
        <p:nvSpPr>
          <p:cNvPr id="39" name="Google Shape;39;p55"/>
          <p:cNvSpPr txBox="1"/>
          <p:nvPr>
            <p:ph idx="10" type="dt"/>
          </p:nvPr>
        </p:nvSpPr>
        <p:spPr>
          <a:xfrm>
            <a:off x="3236546" y="6375679"/>
            <a:ext cx="1493947"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5"/>
          <p:cNvSpPr txBox="1"/>
          <p:nvPr>
            <p:ph idx="11" type="ftr"/>
          </p:nvPr>
        </p:nvSpPr>
        <p:spPr>
          <a:xfrm>
            <a:off x="5279064"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5"/>
          <p:cNvSpPr txBox="1"/>
          <p:nvPr>
            <p:ph idx="12" type="sldNum"/>
          </p:nvPr>
        </p:nvSpPr>
        <p:spPr>
          <a:xfrm>
            <a:off x="9942434" y="6375679"/>
            <a:ext cx="1487566"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Verdana"/>
                <a:ea typeface="Verdana"/>
                <a:cs typeface="Verdana"/>
                <a:sym typeface="Verdana"/>
              </a:defRPr>
            </a:lvl1pPr>
            <a:lvl2pPr indent="0" lvl="1" marL="0" algn="r">
              <a:spcBef>
                <a:spcPts val="0"/>
              </a:spcBef>
              <a:buNone/>
              <a:defRPr sz="1200">
                <a:solidFill>
                  <a:schemeClr val="lt2"/>
                </a:solidFill>
                <a:latin typeface="Verdana"/>
                <a:ea typeface="Verdana"/>
                <a:cs typeface="Verdana"/>
                <a:sym typeface="Verdana"/>
              </a:defRPr>
            </a:lvl2pPr>
            <a:lvl3pPr indent="0" lvl="2" marL="0" algn="r">
              <a:spcBef>
                <a:spcPts val="0"/>
              </a:spcBef>
              <a:buNone/>
              <a:defRPr sz="1200">
                <a:solidFill>
                  <a:schemeClr val="lt2"/>
                </a:solidFill>
                <a:latin typeface="Verdana"/>
                <a:ea typeface="Verdana"/>
                <a:cs typeface="Verdana"/>
                <a:sym typeface="Verdana"/>
              </a:defRPr>
            </a:lvl3pPr>
            <a:lvl4pPr indent="0" lvl="3" marL="0" algn="r">
              <a:spcBef>
                <a:spcPts val="0"/>
              </a:spcBef>
              <a:buNone/>
              <a:defRPr sz="1200">
                <a:solidFill>
                  <a:schemeClr val="lt2"/>
                </a:solidFill>
                <a:latin typeface="Verdana"/>
                <a:ea typeface="Verdana"/>
                <a:cs typeface="Verdana"/>
                <a:sym typeface="Verdana"/>
              </a:defRPr>
            </a:lvl4pPr>
            <a:lvl5pPr indent="0" lvl="4" marL="0" algn="r">
              <a:spcBef>
                <a:spcPts val="0"/>
              </a:spcBef>
              <a:buNone/>
              <a:defRPr sz="1200">
                <a:solidFill>
                  <a:schemeClr val="lt2"/>
                </a:solidFill>
                <a:latin typeface="Verdana"/>
                <a:ea typeface="Verdana"/>
                <a:cs typeface="Verdana"/>
                <a:sym typeface="Verdana"/>
              </a:defRPr>
            </a:lvl5pPr>
            <a:lvl6pPr indent="0" lvl="5" marL="0" algn="r">
              <a:spcBef>
                <a:spcPts val="0"/>
              </a:spcBef>
              <a:buNone/>
              <a:defRPr sz="1200">
                <a:solidFill>
                  <a:schemeClr val="lt2"/>
                </a:solidFill>
                <a:latin typeface="Verdana"/>
                <a:ea typeface="Verdana"/>
                <a:cs typeface="Verdana"/>
                <a:sym typeface="Verdana"/>
              </a:defRPr>
            </a:lvl6pPr>
            <a:lvl7pPr indent="0" lvl="6" marL="0" algn="r">
              <a:spcBef>
                <a:spcPts val="0"/>
              </a:spcBef>
              <a:buNone/>
              <a:defRPr sz="1200">
                <a:solidFill>
                  <a:schemeClr val="lt2"/>
                </a:solidFill>
                <a:latin typeface="Verdana"/>
                <a:ea typeface="Verdana"/>
                <a:cs typeface="Verdana"/>
                <a:sym typeface="Verdana"/>
              </a:defRPr>
            </a:lvl7pPr>
            <a:lvl8pPr indent="0" lvl="7" marL="0" algn="r">
              <a:spcBef>
                <a:spcPts val="0"/>
              </a:spcBef>
              <a:buNone/>
              <a:defRPr sz="1200">
                <a:solidFill>
                  <a:schemeClr val="lt2"/>
                </a:solidFill>
                <a:latin typeface="Verdana"/>
                <a:ea typeface="Verdana"/>
                <a:cs typeface="Verdana"/>
                <a:sym typeface="Verdana"/>
              </a:defRPr>
            </a:lvl8pPr>
            <a:lvl9pPr indent="0" lvl="8" marL="0" algn="r">
              <a:spcBef>
                <a:spcPts val="0"/>
              </a:spcBef>
              <a:buNone/>
              <a:defRPr sz="1200">
                <a:solidFill>
                  <a:schemeClr val="lt2"/>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grpSp>
        <p:nvGrpSpPr>
          <p:cNvPr id="42" name="Google Shape;42;p55" title="left scallop shape"/>
          <p:cNvGrpSpPr/>
          <p:nvPr/>
        </p:nvGrpSpPr>
        <p:grpSpPr>
          <a:xfrm>
            <a:off x="0" y="0"/>
            <a:ext cx="2814638" cy="6858000"/>
            <a:chOff x="0" y="0"/>
            <a:chExt cx="2814638" cy="6858000"/>
          </a:xfrm>
        </p:grpSpPr>
        <p:sp>
          <p:nvSpPr>
            <p:cNvPr id="43" name="Google Shape;43;p55" title="left scallop shape"/>
            <p:cNvSpPr/>
            <p:nvPr/>
          </p:nvSpPr>
          <p:spPr>
            <a:xfrm>
              <a:off x="0" y="0"/>
              <a:ext cx="2814638"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4" name="Google Shape;44;p55" title="left scallop inline"/>
            <p:cNvSpPr/>
            <p:nvPr/>
          </p:nvSpPr>
          <p:spPr>
            <a:xfrm>
              <a:off x="874382" y="0"/>
              <a:ext cx="1646238"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56"/>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6"/>
          <p:cNvSpPr txBox="1"/>
          <p:nvPr>
            <p:ph idx="1" type="body"/>
          </p:nvPr>
        </p:nvSpPr>
        <p:spPr>
          <a:xfrm>
            <a:off x="1257300" y="2286000"/>
            <a:ext cx="4800600"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8" name="Google Shape;48;p56"/>
          <p:cNvSpPr txBox="1"/>
          <p:nvPr>
            <p:ph idx="2" type="body"/>
          </p:nvPr>
        </p:nvSpPr>
        <p:spPr>
          <a:xfrm>
            <a:off x="6647796" y="2286000"/>
            <a:ext cx="4800600"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9" name="Google Shape;49;p56"/>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6"/>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6"/>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57"/>
          <p:cNvSpPr txBox="1"/>
          <p:nvPr>
            <p:ph type="title"/>
          </p:nvPr>
        </p:nvSpPr>
        <p:spPr>
          <a:xfrm>
            <a:off x="1252728" y="381000"/>
            <a:ext cx="10172700" cy="14935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7"/>
          <p:cNvSpPr txBox="1"/>
          <p:nvPr>
            <p:ph idx="1" type="body"/>
          </p:nvPr>
        </p:nvSpPr>
        <p:spPr>
          <a:xfrm>
            <a:off x="1251678"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55" name="Google Shape;55;p57"/>
          <p:cNvSpPr txBox="1"/>
          <p:nvPr>
            <p:ph idx="2" type="body"/>
          </p:nvPr>
        </p:nvSpPr>
        <p:spPr>
          <a:xfrm>
            <a:off x="1257300" y="2909102"/>
            <a:ext cx="480060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6" name="Google Shape;56;p57"/>
          <p:cNvSpPr txBox="1"/>
          <p:nvPr>
            <p:ph idx="3" type="body"/>
          </p:nvPr>
        </p:nvSpPr>
        <p:spPr>
          <a:xfrm>
            <a:off x="6633864"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57" name="Google Shape;57;p57"/>
          <p:cNvSpPr txBox="1"/>
          <p:nvPr>
            <p:ph idx="4" type="body"/>
          </p:nvPr>
        </p:nvSpPr>
        <p:spPr>
          <a:xfrm>
            <a:off x="6633864" y="2909102"/>
            <a:ext cx="480060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8" name="Google Shape;58;p57"/>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7"/>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7"/>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58"/>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8"/>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8"/>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59" title="right scallop background shape"/>
          <p:cNvSpPr/>
          <p:nvPr/>
        </p:nvSpPr>
        <p:spPr>
          <a:xfrm>
            <a:off x="7389812" y="0"/>
            <a:ext cx="4802188"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59"/>
          <p:cNvSpPr txBox="1"/>
          <p:nvPr>
            <p:ph type="title"/>
          </p:nvPr>
        </p:nvSpPr>
        <p:spPr>
          <a:xfrm>
            <a:off x="8337884" y="457199"/>
            <a:ext cx="3092115" cy="119667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00"/>
              <a:buFont typeface="Verdana"/>
              <a:buNone/>
              <a:defRPr b="1" i="0" sz="1900" cap="none">
                <a:solidFill>
                  <a:schemeClr val="accen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59"/>
          <p:cNvSpPr txBox="1"/>
          <p:nvPr>
            <p:ph idx="1" type="body"/>
          </p:nvPr>
        </p:nvSpPr>
        <p:spPr>
          <a:xfrm>
            <a:off x="765051" y="920377"/>
            <a:ext cx="6158418" cy="4985124"/>
          </a:xfrm>
          <a:prstGeom prst="rect">
            <a:avLst/>
          </a:prstGeom>
          <a:noFill/>
          <a:ln>
            <a:noFill/>
          </a:ln>
        </p:spPr>
        <p:txBody>
          <a:bodyPr anchorCtr="0" anchor="t" bIns="45700" lIns="91425" spcFirstLastPara="1" rIns="91425" wrap="square" tIns="45700">
            <a:normAutofit/>
          </a:bodyPr>
          <a:lstStyle>
            <a:lvl1pPr indent="-431800" lvl="0" marL="457200" algn="l">
              <a:lnSpc>
                <a:spcPct val="110000"/>
              </a:lnSpc>
              <a:spcBef>
                <a:spcPts val="700"/>
              </a:spcBef>
              <a:spcAft>
                <a:spcPts val="0"/>
              </a:spcAft>
              <a:buSzPts val="3200"/>
              <a:buChar char="•"/>
              <a:defRPr sz="3200"/>
            </a:lvl1pPr>
            <a:lvl2pPr indent="-406400" lvl="1" marL="914400" algn="l">
              <a:lnSpc>
                <a:spcPct val="110000"/>
              </a:lnSpc>
              <a:spcBef>
                <a:spcPts val="700"/>
              </a:spcBef>
              <a:spcAft>
                <a:spcPts val="0"/>
              </a:spcAft>
              <a:buSzPts val="2800"/>
              <a:buChar char="–"/>
              <a:defRPr sz="2800"/>
            </a:lvl2pPr>
            <a:lvl3pPr indent="-381000" lvl="2" marL="1371600" algn="l">
              <a:lnSpc>
                <a:spcPct val="110000"/>
              </a:lnSpc>
              <a:spcBef>
                <a:spcPts val="700"/>
              </a:spcBef>
              <a:spcAft>
                <a:spcPts val="0"/>
              </a:spcAft>
              <a:buSzPts val="2400"/>
              <a:buChar char="•"/>
              <a:defRPr sz="2400"/>
            </a:lvl3pPr>
            <a:lvl4pPr indent="-355600" lvl="3" marL="1828800" algn="l">
              <a:lnSpc>
                <a:spcPct val="110000"/>
              </a:lnSpc>
              <a:spcBef>
                <a:spcPts val="700"/>
              </a:spcBef>
              <a:spcAft>
                <a:spcPts val="0"/>
              </a:spcAft>
              <a:buSzPts val="2000"/>
              <a:buChar char="–"/>
              <a:defRPr sz="2000"/>
            </a:lvl4pPr>
            <a:lvl5pPr indent="-355600" lvl="4" marL="2286000" algn="l">
              <a:lnSpc>
                <a:spcPct val="110000"/>
              </a:lnSpc>
              <a:spcBef>
                <a:spcPts val="700"/>
              </a:spcBef>
              <a:spcAft>
                <a:spcPts val="0"/>
              </a:spcAft>
              <a:buSzPts val="2000"/>
              <a:buChar char="•"/>
              <a:defRPr sz="2000"/>
            </a:lvl5pPr>
            <a:lvl6pPr indent="-355600" lvl="5" marL="2743200" algn="l">
              <a:lnSpc>
                <a:spcPct val="110000"/>
              </a:lnSpc>
              <a:spcBef>
                <a:spcPts val="700"/>
              </a:spcBef>
              <a:spcAft>
                <a:spcPts val="0"/>
              </a:spcAft>
              <a:buSzPts val="2000"/>
              <a:buChar char="–"/>
              <a:defRPr sz="2000"/>
            </a:lvl6pPr>
            <a:lvl7pPr indent="-355600" lvl="6" marL="3200400" algn="l">
              <a:lnSpc>
                <a:spcPct val="110000"/>
              </a:lnSpc>
              <a:spcBef>
                <a:spcPts val="700"/>
              </a:spcBef>
              <a:spcAft>
                <a:spcPts val="0"/>
              </a:spcAft>
              <a:buSzPts val="2000"/>
              <a:buChar char="•"/>
              <a:defRPr sz="2000"/>
            </a:lvl7pPr>
            <a:lvl8pPr indent="-355600" lvl="7" marL="3657600" algn="l">
              <a:lnSpc>
                <a:spcPct val="110000"/>
              </a:lnSpc>
              <a:spcBef>
                <a:spcPts val="700"/>
              </a:spcBef>
              <a:spcAft>
                <a:spcPts val="0"/>
              </a:spcAft>
              <a:buSzPts val="2000"/>
              <a:buChar char="–"/>
              <a:defRPr sz="2000"/>
            </a:lvl8pPr>
            <a:lvl9pPr indent="-355600" lvl="8" marL="4114800" algn="l">
              <a:lnSpc>
                <a:spcPct val="110000"/>
              </a:lnSpc>
              <a:spcBef>
                <a:spcPts val="700"/>
              </a:spcBef>
              <a:spcAft>
                <a:spcPts val="0"/>
              </a:spcAft>
              <a:buSzPts val="2000"/>
              <a:buChar char="•"/>
              <a:defRPr sz="2000"/>
            </a:lvl9pPr>
          </a:lstStyle>
          <a:p/>
        </p:txBody>
      </p:sp>
      <p:sp>
        <p:nvSpPr>
          <p:cNvPr id="69" name="Google Shape;69;p59"/>
          <p:cNvSpPr txBox="1"/>
          <p:nvPr>
            <p:ph idx="2" type="body"/>
          </p:nvPr>
        </p:nvSpPr>
        <p:spPr>
          <a:xfrm>
            <a:off x="8337885" y="1741336"/>
            <a:ext cx="3092115"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70" name="Google Shape;70;p59"/>
          <p:cNvSpPr txBox="1"/>
          <p:nvPr>
            <p:ph idx="10" type="dt"/>
          </p:nvPr>
        </p:nvSpPr>
        <p:spPr>
          <a:xfrm>
            <a:off x="765051" y="6375679"/>
            <a:ext cx="1233355"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9"/>
          <p:cNvSpPr txBox="1"/>
          <p:nvPr>
            <p:ph idx="11" type="ftr"/>
          </p:nvPr>
        </p:nvSpPr>
        <p:spPr>
          <a:xfrm>
            <a:off x="2103620" y="6375679"/>
            <a:ext cx="3482179"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9"/>
          <p:cNvSpPr txBox="1"/>
          <p:nvPr>
            <p:ph idx="12" type="sldNum"/>
          </p:nvPr>
        </p:nvSpPr>
        <p:spPr>
          <a:xfrm>
            <a:off x="5691014" y="6375679"/>
            <a:ext cx="1232456"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59" title="left edge border"/>
          <p:cNvSpPr/>
          <p:nvPr/>
        </p:nvSpPr>
        <p:spPr>
          <a:xfrm>
            <a:off x="0"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60"/>
          <p:cNvSpPr/>
          <p:nvPr>
            <p:ph idx="2" type="pic"/>
          </p:nvPr>
        </p:nvSpPr>
        <p:spPr>
          <a:xfrm>
            <a:off x="283464" y="0"/>
            <a:ext cx="7355585" cy="6857999"/>
          </a:xfrm>
          <a:prstGeom prst="rect">
            <a:avLst/>
          </a:prstGeom>
          <a:noFill/>
          <a:ln>
            <a:noFill/>
          </a:ln>
        </p:spPr>
        <p:txBody>
          <a:bodyPr anchorCtr="0" anchor="t" bIns="45700" lIns="91425" spcFirstLastPara="1" rIns="91425" wrap="square" tIns="45700">
            <a:normAutofit/>
          </a:bodyPr>
          <a:lstStyle>
            <a:lvl1pPr lvl="0" marR="0" rtl="0" algn="l">
              <a:lnSpc>
                <a:spcPct val="110000"/>
              </a:lnSpc>
              <a:spcBef>
                <a:spcPts val="700"/>
              </a:spcBef>
              <a:spcAft>
                <a:spcPts val="0"/>
              </a:spcAft>
              <a:buClr>
                <a:schemeClr val="dk2"/>
              </a:buClr>
              <a:buSzPts val="3200"/>
              <a:buFont typeface="Arial"/>
              <a:buNone/>
              <a:defRPr b="0" i="0" sz="3200" u="none" cap="none" strike="noStrike">
                <a:solidFill>
                  <a:srgbClr val="595959"/>
                </a:solidFill>
                <a:latin typeface="Verdana"/>
                <a:ea typeface="Verdana"/>
                <a:cs typeface="Verdana"/>
                <a:sym typeface="Verdana"/>
              </a:defRPr>
            </a:lvl1pPr>
            <a:lvl2pPr lvl="1" marR="0" rtl="0" algn="l">
              <a:lnSpc>
                <a:spcPct val="110000"/>
              </a:lnSpc>
              <a:spcBef>
                <a:spcPts val="700"/>
              </a:spcBef>
              <a:spcAft>
                <a:spcPts val="0"/>
              </a:spcAft>
              <a:buClr>
                <a:schemeClr val="dk2"/>
              </a:buClr>
              <a:buSzPts val="2800"/>
              <a:buFont typeface="Gill Sans"/>
              <a:buNone/>
              <a:defRPr b="0" i="0" sz="2800" u="none" cap="none" strike="noStrike">
                <a:solidFill>
                  <a:srgbClr val="595959"/>
                </a:solidFill>
                <a:latin typeface="Verdana"/>
                <a:ea typeface="Verdana"/>
                <a:cs typeface="Verdana"/>
                <a:sym typeface="Verdana"/>
              </a:defRPr>
            </a:lvl2pPr>
            <a:lvl3pPr lvl="2" marR="0" rtl="0" algn="l">
              <a:lnSpc>
                <a:spcPct val="110000"/>
              </a:lnSpc>
              <a:spcBef>
                <a:spcPts val="700"/>
              </a:spcBef>
              <a:spcAft>
                <a:spcPts val="0"/>
              </a:spcAft>
              <a:buClr>
                <a:schemeClr val="dk2"/>
              </a:buClr>
              <a:buSzPts val="2400"/>
              <a:buFont typeface="Arial"/>
              <a:buNone/>
              <a:defRPr b="0" i="0" sz="2400" u="none" cap="none" strike="noStrike">
                <a:solidFill>
                  <a:srgbClr val="595959"/>
                </a:solidFill>
                <a:latin typeface="Verdana"/>
                <a:ea typeface="Verdana"/>
                <a:cs typeface="Verdana"/>
                <a:sym typeface="Verdana"/>
              </a:defRPr>
            </a:lvl3pPr>
            <a:lvl4pPr lvl="3"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Verdana"/>
                <a:ea typeface="Verdana"/>
                <a:cs typeface="Verdana"/>
                <a:sym typeface="Verdana"/>
              </a:defRPr>
            </a:lvl4pPr>
            <a:lvl5pPr lvl="4"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Verdana"/>
                <a:ea typeface="Verdana"/>
                <a:cs typeface="Verdana"/>
                <a:sym typeface="Verdana"/>
              </a:defRPr>
            </a:lvl5pPr>
            <a:lvl6pPr lvl="5"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Verdana"/>
                <a:ea typeface="Verdana"/>
                <a:cs typeface="Verdana"/>
                <a:sym typeface="Verdana"/>
              </a:defRPr>
            </a:lvl6pPr>
            <a:lvl7pPr lvl="6"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Verdana"/>
                <a:ea typeface="Verdana"/>
                <a:cs typeface="Verdana"/>
                <a:sym typeface="Verdana"/>
              </a:defRPr>
            </a:lvl7pPr>
            <a:lvl8pPr lvl="7"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Verdana"/>
                <a:ea typeface="Verdana"/>
                <a:cs typeface="Verdana"/>
                <a:sym typeface="Verdana"/>
              </a:defRPr>
            </a:lvl8pPr>
            <a:lvl9pPr lvl="8"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Verdana"/>
                <a:ea typeface="Verdana"/>
                <a:cs typeface="Verdana"/>
                <a:sym typeface="Verdana"/>
              </a:defRPr>
            </a:lvl9pPr>
          </a:lstStyle>
          <a:p/>
        </p:txBody>
      </p:sp>
      <p:sp>
        <p:nvSpPr>
          <p:cNvPr id="76" name="Google Shape;76;p60" title="right scallop background shape"/>
          <p:cNvSpPr/>
          <p:nvPr/>
        </p:nvSpPr>
        <p:spPr>
          <a:xfrm>
            <a:off x="7389812" y="0"/>
            <a:ext cx="4802188"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60" title="left edge border"/>
          <p:cNvSpPr/>
          <p:nvPr/>
        </p:nvSpPr>
        <p:spPr>
          <a:xfrm>
            <a:off x="0"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0"/>
          <p:cNvSpPr txBox="1"/>
          <p:nvPr>
            <p:ph type="title"/>
          </p:nvPr>
        </p:nvSpPr>
        <p:spPr>
          <a:xfrm>
            <a:off x="8337883" y="457200"/>
            <a:ext cx="3092117" cy="11966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00"/>
              <a:buFont typeface="Verdana"/>
              <a:buNone/>
              <a:defRPr b="1" i="0" sz="1900">
                <a:solidFill>
                  <a:schemeClr val="accen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60"/>
          <p:cNvSpPr txBox="1"/>
          <p:nvPr>
            <p:ph idx="1" type="body"/>
          </p:nvPr>
        </p:nvSpPr>
        <p:spPr>
          <a:xfrm>
            <a:off x="8337883" y="1741336"/>
            <a:ext cx="3092117"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80" name="Google Shape;80;p60"/>
          <p:cNvSpPr txBox="1"/>
          <p:nvPr>
            <p:ph idx="10" type="dt"/>
          </p:nvPr>
        </p:nvSpPr>
        <p:spPr>
          <a:xfrm>
            <a:off x="765950" y="6375679"/>
            <a:ext cx="1232456"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0"/>
          <p:cNvSpPr txBox="1"/>
          <p:nvPr>
            <p:ph idx="11" type="ftr"/>
          </p:nvPr>
        </p:nvSpPr>
        <p:spPr>
          <a:xfrm>
            <a:off x="2103621" y="6375679"/>
            <a:ext cx="3482178"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0"/>
          <p:cNvSpPr txBox="1"/>
          <p:nvPr>
            <p:ph idx="12" type="sldNum"/>
          </p:nvPr>
        </p:nvSpPr>
        <p:spPr>
          <a:xfrm>
            <a:off x="5687568" y="6375679"/>
            <a:ext cx="1234440"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5100"/>
              <a:buFont typeface="Calibri"/>
              <a:buNone/>
              <a:defRPr b="0" i="0" sz="51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1"/>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Verdana"/>
                <a:ea typeface="Verdana"/>
                <a:cs typeface="Verdana"/>
                <a:sym typeface="Verdana"/>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Verdana"/>
                <a:ea typeface="Verdana"/>
                <a:cs typeface="Verdana"/>
                <a:sym typeface="Verdana"/>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Verdana"/>
                <a:ea typeface="Verdana"/>
                <a:cs typeface="Verdana"/>
                <a:sym typeface="Verdana"/>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Verdana"/>
                <a:ea typeface="Verdana"/>
                <a:cs typeface="Verdana"/>
                <a:sym typeface="Verdana"/>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Verdana"/>
                <a:ea typeface="Verdana"/>
                <a:cs typeface="Verdana"/>
                <a:sym typeface="Verdana"/>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Verdana"/>
                <a:ea typeface="Verdana"/>
                <a:cs typeface="Verdana"/>
                <a:sym typeface="Verdana"/>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Verdana"/>
                <a:ea typeface="Verdana"/>
                <a:cs typeface="Verdana"/>
                <a:sym typeface="Verdana"/>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Verdana"/>
                <a:ea typeface="Verdana"/>
                <a:cs typeface="Verdana"/>
                <a:sym typeface="Verdana"/>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Verdana"/>
                <a:ea typeface="Verdana"/>
                <a:cs typeface="Verdana"/>
                <a:sym typeface="Verdana"/>
              </a:defRPr>
            </a:lvl9pPr>
          </a:lstStyle>
          <a:p/>
        </p:txBody>
      </p:sp>
      <p:sp>
        <p:nvSpPr>
          <p:cNvPr id="12" name="Google Shape;12;p51"/>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595959"/>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 name="Google Shape;13;p51"/>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595959"/>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 name="Google Shape;14;p51"/>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95959"/>
                </a:solidFill>
                <a:latin typeface="Verdana"/>
                <a:ea typeface="Verdana"/>
                <a:cs typeface="Verdana"/>
                <a:sym typeface="Verdana"/>
              </a:defRPr>
            </a:lvl1pPr>
            <a:lvl2pPr indent="0" lvl="1" marL="0" marR="0" rtl="0" algn="r">
              <a:spcBef>
                <a:spcPts val="0"/>
              </a:spcBef>
              <a:buNone/>
              <a:defRPr b="0" i="0" sz="1200" u="none" cap="none" strike="noStrike">
                <a:solidFill>
                  <a:srgbClr val="595959"/>
                </a:solidFill>
                <a:latin typeface="Verdana"/>
                <a:ea typeface="Verdana"/>
                <a:cs typeface="Verdana"/>
                <a:sym typeface="Verdana"/>
              </a:defRPr>
            </a:lvl2pPr>
            <a:lvl3pPr indent="0" lvl="2" marL="0" marR="0" rtl="0" algn="r">
              <a:spcBef>
                <a:spcPts val="0"/>
              </a:spcBef>
              <a:buNone/>
              <a:defRPr b="0" i="0" sz="1200" u="none" cap="none" strike="noStrike">
                <a:solidFill>
                  <a:srgbClr val="595959"/>
                </a:solidFill>
                <a:latin typeface="Verdana"/>
                <a:ea typeface="Verdana"/>
                <a:cs typeface="Verdana"/>
                <a:sym typeface="Verdana"/>
              </a:defRPr>
            </a:lvl3pPr>
            <a:lvl4pPr indent="0" lvl="3" marL="0" marR="0" rtl="0" algn="r">
              <a:spcBef>
                <a:spcPts val="0"/>
              </a:spcBef>
              <a:buNone/>
              <a:defRPr b="0" i="0" sz="1200" u="none" cap="none" strike="noStrike">
                <a:solidFill>
                  <a:srgbClr val="595959"/>
                </a:solidFill>
                <a:latin typeface="Verdana"/>
                <a:ea typeface="Verdana"/>
                <a:cs typeface="Verdana"/>
                <a:sym typeface="Verdana"/>
              </a:defRPr>
            </a:lvl4pPr>
            <a:lvl5pPr indent="0" lvl="4" marL="0" marR="0" rtl="0" algn="r">
              <a:spcBef>
                <a:spcPts val="0"/>
              </a:spcBef>
              <a:buNone/>
              <a:defRPr b="0" i="0" sz="1200" u="none" cap="none" strike="noStrike">
                <a:solidFill>
                  <a:srgbClr val="595959"/>
                </a:solidFill>
                <a:latin typeface="Verdana"/>
                <a:ea typeface="Verdana"/>
                <a:cs typeface="Verdana"/>
                <a:sym typeface="Verdana"/>
              </a:defRPr>
            </a:lvl5pPr>
            <a:lvl6pPr indent="0" lvl="5" marL="0" marR="0" rtl="0" algn="r">
              <a:spcBef>
                <a:spcPts val="0"/>
              </a:spcBef>
              <a:buNone/>
              <a:defRPr b="0" i="0" sz="1200" u="none" cap="none" strike="noStrike">
                <a:solidFill>
                  <a:srgbClr val="595959"/>
                </a:solidFill>
                <a:latin typeface="Verdana"/>
                <a:ea typeface="Verdana"/>
                <a:cs typeface="Verdana"/>
                <a:sym typeface="Verdana"/>
              </a:defRPr>
            </a:lvl6pPr>
            <a:lvl7pPr indent="0" lvl="6" marL="0" marR="0" rtl="0" algn="r">
              <a:spcBef>
                <a:spcPts val="0"/>
              </a:spcBef>
              <a:buNone/>
              <a:defRPr b="0" i="0" sz="1200" u="none" cap="none" strike="noStrike">
                <a:solidFill>
                  <a:srgbClr val="595959"/>
                </a:solidFill>
                <a:latin typeface="Verdana"/>
                <a:ea typeface="Verdana"/>
                <a:cs typeface="Verdana"/>
                <a:sym typeface="Verdana"/>
              </a:defRPr>
            </a:lvl7pPr>
            <a:lvl8pPr indent="0" lvl="7" marL="0" marR="0" rtl="0" algn="r">
              <a:spcBef>
                <a:spcPts val="0"/>
              </a:spcBef>
              <a:buNone/>
              <a:defRPr b="0" i="0" sz="1200" u="none" cap="none" strike="noStrike">
                <a:solidFill>
                  <a:srgbClr val="595959"/>
                </a:solidFill>
                <a:latin typeface="Verdana"/>
                <a:ea typeface="Verdana"/>
                <a:cs typeface="Verdana"/>
                <a:sym typeface="Verdana"/>
              </a:defRPr>
            </a:lvl8pPr>
            <a:lvl9pPr indent="0" lvl="8" marL="0" marR="0" rtl="0" algn="r">
              <a:spcBef>
                <a:spcPts val="0"/>
              </a:spcBef>
              <a:buNone/>
              <a:defRPr b="0" i="0" sz="1200" u="none" cap="none" strike="noStrike">
                <a:solidFill>
                  <a:srgbClr val="59595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51" title="Left scallop edge"/>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51" title="right edge border"/>
          <p:cNvSpPr/>
          <p:nvPr/>
        </p:nvSpPr>
        <p:spPr>
          <a:xfrm>
            <a:off x="11908536"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4" Type="http://schemas.openxmlformats.org/officeDocument/2006/relationships/slide" Target="/ppt/slides/slide50.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1.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6.pn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4" Type="http://schemas.openxmlformats.org/officeDocument/2006/relationships/slide" Target="/ppt/slides/slide48.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2.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7.jp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3.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9.jp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4.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5.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8.gif"/><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6.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6.pn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48.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8.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48.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4" Type="http://schemas.openxmlformats.org/officeDocument/2006/relationships/image" Target="../media/image5.jpg"/><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19.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5" Type="http://schemas.openxmlformats.org/officeDocument/2006/relationships/hyperlink" Target="https://www.youtube.com/watch?v=7NY6XdPBhxo" TargetMode="External"/><Relationship Id="rId14" Type="http://schemas.openxmlformats.org/officeDocument/2006/relationships/hyperlink" Target="https://phet.colorado.edu/en/simulation/membrane-channels" TargetMode="Externa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0.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1.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48.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2.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10.gif"/><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4" Type="http://schemas.openxmlformats.org/officeDocument/2006/relationships/image" Target="../media/image18.gif"/><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3.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hyperlink" Target="https://peer.tamu.edu/curriculum_modules/Cell_Biology/images/ARedbloodcells2.jpg" TargetMode="Externa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4" Type="http://schemas.openxmlformats.org/officeDocument/2006/relationships/image" Target="../media/image17.png"/><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4.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15.gif"/><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5" Type="http://schemas.openxmlformats.org/officeDocument/2006/relationships/image" Target="../media/image11.jpg"/><Relationship Id="rId14" Type="http://schemas.openxmlformats.org/officeDocument/2006/relationships/image" Target="../media/image14.jpg"/><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5.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12.gif"/><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6.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7.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6.pn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8.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13.jp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29.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hyperlink" Target="https://docs.google.com/forms/d/e/1FAIpQLScttEm9LrecSCaFyYNp0Do0UP942IWB0h3a9Bw6op8sH6muaA/viewform?usp=sf_link" TargetMode="Externa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30.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19.jp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31.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16.png"/><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32.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33.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34.xml.rels><?xml version="1.0" encoding="UTF-8" standalone="yes"?><Relationships xmlns="http://schemas.openxmlformats.org/package/2006/relationships"><Relationship Id="rId11" Type="http://schemas.openxmlformats.org/officeDocument/2006/relationships/slide" Target="/ppt/slides/slide45.xml"/><Relationship Id="rId10" Type="http://schemas.openxmlformats.org/officeDocument/2006/relationships/slide" Target="/ppt/slides/slide43.xml"/><Relationship Id="rId13" Type="http://schemas.openxmlformats.org/officeDocument/2006/relationships/slide" Target="/ppt/slides/slide48.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slide" Target="/ppt/slides/slide3.xml"/><Relationship Id="rId9" Type="http://schemas.openxmlformats.org/officeDocument/2006/relationships/slide" Target="/ppt/slides/slide38.xml"/><Relationship Id="rId5" Type="http://schemas.openxmlformats.org/officeDocument/2006/relationships/slide" Target="/ppt/slides/slide4.xml"/><Relationship Id="rId6" Type="http://schemas.openxmlformats.org/officeDocument/2006/relationships/slide" Target="/ppt/slides/slide8.xml"/><Relationship Id="rId7" Type="http://schemas.openxmlformats.org/officeDocument/2006/relationships/slide" Target="/ppt/slides/slide20.xml"/><Relationship Id="rId8" Type="http://schemas.openxmlformats.org/officeDocument/2006/relationships/slide" Target="/ppt/slides/slide31.xml"/></Relationships>
</file>

<file path=ppt/slides/_rels/slide35.xml.rels><?xml version="1.0" encoding="UTF-8" standalone="yes"?><Relationships xmlns="http://schemas.openxmlformats.org/package/2006/relationships"><Relationship Id="rId11" Type="http://schemas.openxmlformats.org/officeDocument/2006/relationships/slide" Target="/ppt/slides/slide45.xml"/><Relationship Id="rId10" Type="http://schemas.openxmlformats.org/officeDocument/2006/relationships/slide" Target="/ppt/slides/slide43.xml"/><Relationship Id="rId13" Type="http://schemas.openxmlformats.org/officeDocument/2006/relationships/slide" Target="/ppt/slides/slide48.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slide" Target="/ppt/slides/slide3.xml"/><Relationship Id="rId9" Type="http://schemas.openxmlformats.org/officeDocument/2006/relationships/slide" Target="/ppt/slides/slide38.xml"/><Relationship Id="rId5" Type="http://schemas.openxmlformats.org/officeDocument/2006/relationships/slide" Target="/ppt/slides/slide4.xml"/><Relationship Id="rId6" Type="http://schemas.openxmlformats.org/officeDocument/2006/relationships/slide" Target="/ppt/slides/slide8.xml"/><Relationship Id="rId7" Type="http://schemas.openxmlformats.org/officeDocument/2006/relationships/slide" Target="/ppt/slides/slide20.xml"/><Relationship Id="rId8" Type="http://schemas.openxmlformats.org/officeDocument/2006/relationships/slide" Target="/ppt/slides/slide31.xml"/></Relationships>
</file>

<file path=ppt/slides/_rels/slide36.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37.xml.rels><?xml version="1.0" encoding="UTF-8" standalone="yes"?><Relationships xmlns="http://schemas.openxmlformats.org/package/2006/relationships"><Relationship Id="rId11" Type="http://schemas.openxmlformats.org/officeDocument/2006/relationships/slide" Target="/ppt/slides/slide43.xml"/><Relationship Id="rId10" Type="http://schemas.openxmlformats.org/officeDocument/2006/relationships/slide" Target="/ppt/slides/slide38.xml"/><Relationship Id="rId13" Type="http://schemas.openxmlformats.org/officeDocument/2006/relationships/slide" Target="/ppt/slides/slide47.xml"/><Relationship Id="rId12" Type="http://schemas.openxmlformats.org/officeDocument/2006/relationships/slide" Target="/ppt/slides/slide45.xml"/><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kcl.ac.uk/lsm/about/history/heroes#JDanielli" TargetMode="External"/><Relationship Id="rId4" Type="http://schemas.openxmlformats.org/officeDocument/2006/relationships/hyperlink" Target="http://www.biology.arizona.edu/cell_bio/problem_sets/membranes/fluid_mosaic_model.html" TargetMode="External"/><Relationship Id="rId9" Type="http://schemas.openxmlformats.org/officeDocument/2006/relationships/slide" Target="/ppt/slides/slide31.xml"/><Relationship Id="rId14" Type="http://schemas.openxmlformats.org/officeDocument/2006/relationships/slide" Target="/ppt/slides/slide48.xml"/><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8.xml"/><Relationship Id="rId8" Type="http://schemas.openxmlformats.org/officeDocument/2006/relationships/slide" Target="/ppt/slides/slide20.xml"/></Relationships>
</file>

<file path=ppt/slides/_rels/slide38.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39.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48.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0.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23.jp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1.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22.gif"/><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4" Type="http://schemas.openxmlformats.org/officeDocument/2006/relationships/slide" Target="/ppt/slides/slide49.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2.xml.rels><?xml version="1.0" encoding="UTF-8" standalone="yes"?><Relationships xmlns="http://schemas.openxmlformats.org/package/2006/relationships"><Relationship Id="rId11" Type="http://schemas.openxmlformats.org/officeDocument/2006/relationships/slide" Target="/ppt/slides/slide45.xml"/><Relationship Id="rId10" Type="http://schemas.openxmlformats.org/officeDocument/2006/relationships/slide" Target="/ppt/slides/slide43.xml"/><Relationship Id="rId13" Type="http://schemas.openxmlformats.org/officeDocument/2006/relationships/slide" Target="/ppt/slides/slide48.xml"/><Relationship Id="rId12" Type="http://schemas.openxmlformats.org/officeDocument/2006/relationships/slide" Target="/ppt/slides/slide47.xml"/><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comments" Target="../comments/comment1.xml"/><Relationship Id="rId4" Type="http://schemas.openxmlformats.org/officeDocument/2006/relationships/slide" Target="/ppt/slides/slide3.xml"/><Relationship Id="rId9" Type="http://schemas.openxmlformats.org/officeDocument/2006/relationships/slide" Target="/ppt/slides/slide38.xml"/><Relationship Id="rId14" Type="http://schemas.openxmlformats.org/officeDocument/2006/relationships/hyperlink" Target="https://docs.google.com/document/d/18oWjwIHR7Vaf7oDzG6Txl6JmmW1g-bE4tGE_ASCa-sA/edit?usp=sharing" TargetMode="External"/><Relationship Id="rId5" Type="http://schemas.openxmlformats.org/officeDocument/2006/relationships/slide" Target="/ppt/slides/slide4.xml"/><Relationship Id="rId6" Type="http://schemas.openxmlformats.org/officeDocument/2006/relationships/slide" Target="/ppt/slides/slide8.xml"/><Relationship Id="rId7" Type="http://schemas.openxmlformats.org/officeDocument/2006/relationships/slide" Target="/ppt/slides/slide20.xml"/><Relationship Id="rId8" Type="http://schemas.openxmlformats.org/officeDocument/2006/relationships/slide" Target="/ppt/slides/slide31.xml"/></Relationships>
</file>

<file path=ppt/slides/_rels/slide43.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4.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hyperlink" Target="https://docs.google.com/document/d/1s4IMHBgLSjv4hNGfpE1LCImgOGWlXpmFZAFwMOFHpes/edit?usp=sharing" TargetMode="Externa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5" Type="http://schemas.openxmlformats.org/officeDocument/2006/relationships/hyperlink" Target="https://docs.google.com/document/d/1CZmcA1lO33eEdkli0fbeY0HfCJv1tabEWX9z49IG-gI/edit?usp=sharing" TargetMode="External"/><Relationship Id="rId14" Type="http://schemas.openxmlformats.org/officeDocument/2006/relationships/hyperlink" Target="https://docs.google.com/document/d/14PfYqh-607ZLzCDdkv4GZKYr_DDvljRWs68qnDMaEhY/edit?usp=sharing" TargetMode="Externa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5.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6.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hyperlink" Target="https://quizizz.com/admin/quiz/5ed16ce77a4ce1001bffd93e" TargetMode="Externa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7.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hyperlink" Target="https://docs.google.com/forms/d/e/1FAIpQLSfgBYY1IcJExsfOdOryuEFzMd2BxfT-gQ2z4j9twRc6FXR0Nw/viewform?usp=sf_link" TargetMode="Externa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8.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17.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5" Type="http://schemas.openxmlformats.org/officeDocument/2006/relationships/slide" Target="/ppt/slides/slide18.xml"/><Relationship Id="rId14" Type="http://schemas.openxmlformats.org/officeDocument/2006/relationships/slide" Target="/ppt/slides/slide39.xml"/><Relationship Id="rId17" Type="http://schemas.openxmlformats.org/officeDocument/2006/relationships/slide" Target="/ppt/slides/slide21.xml"/><Relationship Id="rId16" Type="http://schemas.openxmlformats.org/officeDocument/2006/relationships/slide" Target="/ppt/slides/slide11.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49.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6.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5" Type="http://schemas.openxmlformats.org/officeDocument/2006/relationships/slide" Target="/ppt/slides/slide41.xml"/><Relationship Id="rId14" Type="http://schemas.openxmlformats.org/officeDocument/2006/relationships/slide" Target="/ppt/slides/slide19.xml"/><Relationship Id="rId17" Type="http://schemas.openxmlformats.org/officeDocument/2006/relationships/slide" Target="/ppt/slides/slide6.xml"/><Relationship Id="rId16" Type="http://schemas.openxmlformats.org/officeDocument/2006/relationships/slide" Target="/ppt/slides/slide10.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5.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1.jp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50.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10.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4" Type="http://schemas.openxmlformats.org/officeDocument/2006/relationships/slide" Target="/ppt/slides/slide6.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6.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slide" Target="/ppt/slides/slide49.xml"/><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5" Type="http://schemas.openxmlformats.org/officeDocument/2006/relationships/slide" Target="/ppt/slides/slide50.xml"/><Relationship Id="rId14" Type="http://schemas.openxmlformats.org/officeDocument/2006/relationships/slide" Target="/ppt/slides/slide49.xml"/><Relationship Id="rId16" Type="http://schemas.openxmlformats.org/officeDocument/2006/relationships/image" Target="../media/image2.jpg"/><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4.jpg"/><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8.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2" Type="http://schemas.openxmlformats.org/officeDocument/2006/relationships/slide" Target="/ppt/slides/slide48.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_rels/slide9.xml.rels><?xml version="1.0" encoding="UTF-8" standalone="yes"?><Relationships xmlns="http://schemas.openxmlformats.org/package/2006/relationships"><Relationship Id="rId11" Type="http://schemas.openxmlformats.org/officeDocument/2006/relationships/slide" Target="/ppt/slides/slide47.xml"/><Relationship Id="rId10" Type="http://schemas.openxmlformats.org/officeDocument/2006/relationships/slide" Target="/ppt/slides/slide45.xml"/><Relationship Id="rId13" Type="http://schemas.openxmlformats.org/officeDocument/2006/relationships/image" Target="../media/image3.png"/><Relationship Id="rId12" Type="http://schemas.openxmlformats.org/officeDocument/2006/relationships/slide" Target="/ppt/slides/slide48.xm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43.xml"/><Relationship Id="rId14" Type="http://schemas.openxmlformats.org/officeDocument/2006/relationships/hyperlink" Target="https://openclipart.org/detail/66739/animal-cell-labelledby-ramchand" TargetMode="External"/><Relationship Id="rId5" Type="http://schemas.openxmlformats.org/officeDocument/2006/relationships/slide" Target="/ppt/slides/slide8.xml"/><Relationship Id="rId6" Type="http://schemas.openxmlformats.org/officeDocument/2006/relationships/slide" Target="/ppt/slides/slide20.xml"/><Relationship Id="rId7" Type="http://schemas.openxmlformats.org/officeDocument/2006/relationships/slide" Target="/ppt/slides/slide31.xml"/><Relationship Id="rId8" Type="http://schemas.openxmlformats.org/officeDocument/2006/relationships/slide" Target="/ppt/slides/slide3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
          <p:cNvSpPr txBox="1"/>
          <p:nvPr>
            <p:ph type="ctrTitle"/>
          </p:nvPr>
        </p:nvSpPr>
        <p:spPr>
          <a:xfrm>
            <a:off x="2616277" y="2061838"/>
            <a:ext cx="6959446" cy="16624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4800"/>
              <a:buFont typeface="Calibri"/>
              <a:buNone/>
            </a:pPr>
            <a:r>
              <a:rPr lang="en-US" sz="4800"/>
              <a:t>CELLS ARE US</a:t>
            </a:r>
            <a:endParaRPr/>
          </a:p>
        </p:txBody>
      </p:sp>
      <p:sp>
        <p:nvSpPr>
          <p:cNvPr id="100" name="Google Shape;100;p1"/>
          <p:cNvSpPr txBox="1"/>
          <p:nvPr>
            <p:ph idx="1" type="subTitle"/>
          </p:nvPr>
        </p:nvSpPr>
        <p:spPr>
          <a:xfrm>
            <a:off x="3388938" y="3783690"/>
            <a:ext cx="5414125" cy="119671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lang="en-US" sz="2000"/>
              <a:t>GATEWAY TO THE CELL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182" name="Google Shape;182;p10"/>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THE FUNCTIONS OF THE CELL MEMBRANE ARE:</a:t>
            </a:r>
            <a:endParaRPr/>
          </a:p>
        </p:txBody>
      </p:sp>
      <p:sp>
        <p:nvSpPr>
          <p:cNvPr id="183" name="Google Shape;183;p10"/>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184" name="Google Shape;184;p10"/>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185" name="Google Shape;185;p10"/>
          <p:cNvSpPr/>
          <p:nvPr/>
        </p:nvSpPr>
        <p:spPr>
          <a:xfrm>
            <a:off x="2433430" y="1980142"/>
            <a:ext cx="7325139" cy="2897716"/>
          </a:xfrm>
          <a:prstGeom prst="rect">
            <a:avLst/>
          </a:prstGeom>
          <a:noFill/>
          <a:ln>
            <a:noFill/>
          </a:ln>
        </p:spPr>
        <p:txBody>
          <a:bodyPr anchorCtr="0" anchor="t" bIns="45700" lIns="91425" spcFirstLastPara="1" rIns="91425" wrap="square" tIns="45700">
            <a:spAutoFit/>
          </a:bodyPr>
          <a:lstStyle/>
          <a:p>
            <a:pPr indent="-347663" lvl="0" marL="347663" marR="0" rtl="0" algn="l">
              <a:lnSpc>
                <a:spcPct val="107000"/>
              </a:lnSpc>
              <a:spcBef>
                <a:spcPts val="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To hold the cell together, keeping its parts in place.</a:t>
            </a:r>
            <a:endParaRPr sz="1600">
              <a:solidFill>
                <a:schemeClr val="dk1"/>
              </a:solidFill>
              <a:latin typeface="Verdana"/>
              <a:ea typeface="Verdana"/>
              <a:cs typeface="Verdana"/>
              <a:sym typeface="Verdana"/>
            </a:endParaRPr>
          </a:p>
          <a:p>
            <a:pPr indent="-347663" lvl="0" marL="347663" marR="0" rtl="0" algn="l">
              <a:lnSpc>
                <a:spcPct val="107000"/>
              </a:lnSpc>
              <a:spcBef>
                <a:spcPts val="8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To mediate cellular processes by regulating the materials that enter and exit the cell. To do this, cell membranes are partially </a:t>
            </a:r>
            <a:r>
              <a:rPr lang="en-US" sz="16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porous</a:t>
            </a:r>
            <a:r>
              <a:rPr lang="en-US" sz="1600">
                <a:solidFill>
                  <a:schemeClr val="dk1"/>
                </a:solidFill>
                <a:latin typeface="Verdana"/>
                <a:ea typeface="Verdana"/>
                <a:cs typeface="Verdana"/>
                <a:sym typeface="Verdana"/>
              </a:rPr>
              <a:t>. This is known as being </a:t>
            </a:r>
            <a:r>
              <a:rPr lang="en-US" sz="1600" u="sng">
                <a:solidFill>
                  <a:schemeClr val="accent1"/>
                </a:solidFill>
                <a:latin typeface="Verdana"/>
                <a:ea typeface="Verdana"/>
                <a:cs typeface="Verdana"/>
                <a:sym typeface="Verdana"/>
                <a:hlinkClick action="ppaction://hlinksldjump" r:id="rId14">
                  <a:extLst>
                    <a:ext uri="{A12FA001-AC4F-418D-AE19-62706E023703}">
                      <ahyp:hlinkClr val="tx"/>
                    </a:ext>
                  </a:extLst>
                </a:hlinkClick>
              </a:rPr>
              <a:t>semipermeable</a:t>
            </a:r>
            <a:r>
              <a:rPr lang="en-US" sz="1600">
                <a:solidFill>
                  <a:schemeClr val="dk1"/>
                </a:solidFill>
                <a:latin typeface="Verdana"/>
                <a:ea typeface="Verdana"/>
                <a:cs typeface="Verdana"/>
                <a:sym typeface="Verdana"/>
              </a:rPr>
              <a:t>. Proteins imbedded in the membrane to create adjustable holes (pores). This allows the cell to control which molecules enter and leave it. This also allows the cell to generate electrical currents, as you will see shortly.</a:t>
            </a:r>
            <a:endParaRPr sz="1600">
              <a:solidFill>
                <a:schemeClr val="dk1"/>
              </a:solidFill>
              <a:latin typeface="Verdana"/>
              <a:ea typeface="Verdana"/>
              <a:cs typeface="Verdana"/>
              <a:sym typeface="Verdana"/>
            </a:endParaRPr>
          </a:p>
          <a:p>
            <a:pPr indent="-347663" lvl="0" marL="347663" marR="0" rtl="0" algn="l">
              <a:spcBef>
                <a:spcPts val="800"/>
              </a:spcBef>
              <a:spcAft>
                <a:spcPts val="0"/>
              </a:spcAft>
              <a:buClr>
                <a:schemeClr val="dk1"/>
              </a:buClr>
              <a:buSzPts val="1600"/>
              <a:buFont typeface="Arial"/>
              <a:buChar char="•"/>
            </a:pPr>
            <a:r>
              <a:rPr lang="en-US" sz="1600">
                <a:solidFill>
                  <a:schemeClr val="dk1"/>
                </a:solidFill>
                <a:latin typeface="Verdana"/>
                <a:ea typeface="Verdana"/>
                <a:cs typeface="Verdana"/>
                <a:sym typeface="Verdana"/>
              </a:rPr>
              <a:t>To carry markers that allow cells to recognize one another and transmit signals to other cells via receptors.</a:t>
            </a:r>
            <a:endParaRPr sz="1600">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1"/>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191" name="Google Shape;191;p11"/>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3600">
                <a:solidFill>
                  <a:schemeClr val="dk1"/>
                </a:solidFill>
                <a:latin typeface="Calibri"/>
                <a:ea typeface="Calibri"/>
                <a:cs typeface="Calibri"/>
                <a:sym typeface="Calibri"/>
              </a:rPr>
              <a:t>WHAT IS THE STRUCTURE OF THE CELL MEMBRANE?</a:t>
            </a:r>
            <a:endParaRPr/>
          </a:p>
        </p:txBody>
      </p:sp>
      <p:sp>
        <p:nvSpPr>
          <p:cNvPr id="192" name="Google Shape;192;p11"/>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193" name="Google Shape;193;p11"/>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pic>
        <p:nvPicPr>
          <p:cNvPr id="194" name="Google Shape;194;p11"/>
          <p:cNvPicPr preferRelativeResize="0"/>
          <p:nvPr/>
        </p:nvPicPr>
        <p:blipFill rotWithShape="1">
          <a:blip r:embed="rId13">
            <a:alphaModFix/>
          </a:blip>
          <a:srcRect b="0" l="0" r="0" t="0"/>
          <a:stretch/>
        </p:blipFill>
        <p:spPr>
          <a:xfrm>
            <a:off x="2457980" y="1292087"/>
            <a:ext cx="8766313" cy="3373260"/>
          </a:xfrm>
          <a:prstGeom prst="rect">
            <a:avLst/>
          </a:prstGeom>
          <a:noFill/>
          <a:ln>
            <a:noFill/>
          </a:ln>
        </p:spPr>
      </p:pic>
      <p:sp>
        <p:nvSpPr>
          <p:cNvPr id="195" name="Google Shape;195;p11"/>
          <p:cNvSpPr/>
          <p:nvPr/>
        </p:nvSpPr>
        <p:spPr>
          <a:xfrm>
            <a:off x="2457979" y="4586460"/>
            <a:ext cx="8766313" cy="44569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100">
                <a:solidFill>
                  <a:schemeClr val="dk1"/>
                </a:solidFill>
                <a:latin typeface="Times New Roman"/>
                <a:ea typeface="Times New Roman"/>
                <a:cs typeface="Times New Roman"/>
                <a:sym typeface="Times New Roman"/>
              </a:rPr>
              <a:t>Image By LadyofHats Mariana Ruiz - Own work. Image renamed from File: Cell membrane detailed diagram.svg, Public Domain, https://commons.wikimedia.org/w/index.php?curid=6027169</a:t>
            </a:r>
            <a:endParaRPr sz="1100">
              <a:solidFill>
                <a:schemeClr val="dk1"/>
              </a:solidFill>
              <a:latin typeface="Calibri"/>
              <a:ea typeface="Calibri"/>
              <a:cs typeface="Calibri"/>
              <a:sym typeface="Calibri"/>
            </a:endParaRPr>
          </a:p>
        </p:txBody>
      </p:sp>
      <p:sp>
        <p:nvSpPr>
          <p:cNvPr id="196" name="Google Shape;196;p11"/>
          <p:cNvSpPr/>
          <p:nvPr/>
        </p:nvSpPr>
        <p:spPr>
          <a:xfrm>
            <a:off x="2457978" y="5221003"/>
            <a:ext cx="876631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If you look at the diagram of the cell membrane above, you can see the parts illustrated in different colors. The red and yellow portion of the cell membrane is made of </a:t>
            </a:r>
            <a:r>
              <a:rPr lang="en-US" sz="1600" u="sng">
                <a:solidFill>
                  <a:schemeClr val="accent1"/>
                </a:solidFill>
                <a:latin typeface="Verdana"/>
                <a:ea typeface="Verdana"/>
                <a:cs typeface="Verdana"/>
                <a:sym typeface="Verdana"/>
                <a:hlinkClick action="ppaction://hlinksldjump" r:id="rId14">
                  <a:extLst>
                    <a:ext uri="{A12FA001-AC4F-418D-AE19-62706E023703}">
                      <ahyp:hlinkClr val="tx"/>
                    </a:ext>
                  </a:extLst>
                </a:hlinkClick>
              </a:rPr>
              <a:t>lipids</a:t>
            </a:r>
            <a:r>
              <a:rPr lang="en-US" sz="1600">
                <a:solidFill>
                  <a:schemeClr val="dk1"/>
                </a:solidFill>
                <a:latin typeface="Verdana"/>
                <a:ea typeface="Verdana"/>
                <a:cs typeface="Verdana"/>
                <a:sym typeface="Verdana"/>
              </a:rPr>
              <a:t>. The blue structures are proteins that are imbedded in the membrane. Let’s take a look at what these structures do and how they were discovered.</a:t>
            </a:r>
            <a:endParaRPr sz="1600">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02" name="Google Shape;202;p12"/>
          <p:cNvSpPr txBox="1"/>
          <p:nvPr>
            <p:ph type="title"/>
          </p:nvPr>
        </p:nvSpPr>
        <p:spPr>
          <a:xfrm>
            <a:off x="1762125" y="576648"/>
            <a:ext cx="10158025" cy="97385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3600">
                <a:solidFill>
                  <a:schemeClr val="dk1"/>
                </a:solidFill>
                <a:latin typeface="Calibri"/>
                <a:ea typeface="Calibri"/>
                <a:cs typeface="Calibri"/>
                <a:sym typeface="Calibri"/>
              </a:rPr>
              <a:t>WHAT DO WE KNOW ABOUT THE LIPIDS THAT MAKE MEMBRANES?</a:t>
            </a:r>
            <a:endParaRPr/>
          </a:p>
        </p:txBody>
      </p:sp>
      <p:sp>
        <p:nvSpPr>
          <p:cNvPr id="203" name="Google Shape;203;p12"/>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04" name="Google Shape;204;p12"/>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205" name="Google Shape;205;p12"/>
          <p:cNvSpPr/>
          <p:nvPr/>
        </p:nvSpPr>
        <p:spPr>
          <a:xfrm>
            <a:off x="2433430" y="1719469"/>
            <a:ext cx="732513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word “lipid” is another word for “fat.” The lipids that make up the cell membrane are predominately phospholipids. They are made of a phosphate “head” linked to 2 fatty acid chains. The head is hydrophilic and interacts with water. The chains or “tails” are hydrophobic and do not interact with water.</a:t>
            </a:r>
            <a:endParaRPr sz="1600">
              <a:solidFill>
                <a:schemeClr val="dk1"/>
              </a:solidFill>
              <a:latin typeface="Verdana"/>
              <a:ea typeface="Verdana"/>
              <a:cs typeface="Verdana"/>
              <a:sym typeface="Verdana"/>
            </a:endParaRPr>
          </a:p>
        </p:txBody>
      </p:sp>
      <p:pic>
        <p:nvPicPr>
          <p:cNvPr id="206" name="Google Shape;206;p12"/>
          <p:cNvPicPr preferRelativeResize="0"/>
          <p:nvPr/>
        </p:nvPicPr>
        <p:blipFill rotWithShape="1">
          <a:blip r:embed="rId13">
            <a:alphaModFix/>
          </a:blip>
          <a:srcRect b="0" l="0" r="0" t="0"/>
          <a:stretch/>
        </p:blipFill>
        <p:spPr>
          <a:xfrm>
            <a:off x="4169315" y="3211874"/>
            <a:ext cx="3853367" cy="318652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12" name="Google Shape;212;p13"/>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LOLLIPOP LIPIDS!</a:t>
            </a:r>
            <a:endParaRPr/>
          </a:p>
        </p:txBody>
      </p:sp>
      <p:sp>
        <p:nvSpPr>
          <p:cNvPr id="213" name="Google Shape;213;p13"/>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14" name="Google Shape;214;p13"/>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215" name="Google Shape;215;p13"/>
          <p:cNvSpPr/>
          <p:nvPr/>
        </p:nvSpPr>
        <p:spPr>
          <a:xfrm>
            <a:off x="2443370" y="1259019"/>
            <a:ext cx="730526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2"/>
                </a:solidFill>
                <a:latin typeface="Verdana"/>
                <a:ea typeface="Verdana"/>
                <a:cs typeface="Verdana"/>
                <a:sym typeface="Verdana"/>
              </a:rPr>
              <a:t>Would you believe that chemists represent lipids with little drawings that look like lollipops?</a:t>
            </a:r>
            <a:r>
              <a:rPr lang="en-US" sz="1600">
                <a:solidFill>
                  <a:schemeClr val="accent2"/>
                </a:solidFill>
                <a:latin typeface="Verdana"/>
                <a:ea typeface="Verdana"/>
                <a:cs typeface="Verdana"/>
                <a:sym typeface="Verdana"/>
              </a:rPr>
              <a:t> </a:t>
            </a:r>
            <a:endParaRPr sz="1600">
              <a:solidFill>
                <a:schemeClr val="accent2"/>
              </a:solidFill>
              <a:latin typeface="Verdana"/>
              <a:ea typeface="Verdana"/>
              <a:cs typeface="Verdana"/>
              <a:sym typeface="Verdana"/>
            </a:endParaRPr>
          </a:p>
        </p:txBody>
      </p:sp>
      <p:sp>
        <p:nvSpPr>
          <p:cNvPr id="216" name="Google Shape;216;p13"/>
          <p:cNvSpPr/>
          <p:nvPr/>
        </p:nvSpPr>
        <p:spPr>
          <a:xfrm>
            <a:off x="2443370" y="1835668"/>
            <a:ext cx="5120308" cy="3407408"/>
          </a:xfrm>
          <a:prstGeom prst="rect">
            <a:avLst/>
          </a:prstGeom>
          <a:noFill/>
          <a:ln>
            <a:noFill/>
          </a:ln>
        </p:spPr>
        <p:txBody>
          <a:bodyPr anchorCtr="0" anchor="t" bIns="45700" lIns="91425" spcFirstLastPara="1" rIns="91425" wrap="square" tIns="45700">
            <a:spAutoFit/>
          </a:bodyPr>
          <a:lstStyle/>
          <a:p>
            <a:pPr indent="-347663" lvl="1" marL="804863"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The circle at one end represents an electrically charged "phosphate group head," which is the atom phosphorous bonded to four molecules of oxygen. </a:t>
            </a:r>
            <a:endParaRPr b="0" i="0" sz="1600" u="none" cap="none" strike="noStrike">
              <a:solidFill>
                <a:schemeClr val="dk1"/>
              </a:solidFill>
              <a:latin typeface="Verdana"/>
              <a:ea typeface="Verdana"/>
              <a:cs typeface="Verdana"/>
              <a:sym typeface="Verdana"/>
            </a:endParaRPr>
          </a:p>
          <a:p>
            <a:pPr indent="-347663" lvl="1" marL="804863"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These phosphate groups are hydrophilic (attracted to water) because water is charged (the + pole of water molecules attracts to the negative pole of the phosphate.)</a:t>
            </a:r>
            <a:endParaRPr b="0" i="0" sz="1600" u="none" cap="none" strike="noStrike">
              <a:solidFill>
                <a:schemeClr val="dk1"/>
              </a:solidFill>
              <a:latin typeface="Verdana"/>
              <a:ea typeface="Verdana"/>
              <a:cs typeface="Verdana"/>
              <a:sym typeface="Verdana"/>
            </a:endParaRPr>
          </a:p>
          <a:p>
            <a:pPr indent="-347663" lvl="1" marL="804863" marR="0" rtl="0" algn="l">
              <a:spcBef>
                <a:spcPts val="80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The stem of the lollipop represents the fatty acid chain that is attached to the phosphate group.</a:t>
            </a:r>
            <a:endParaRPr b="0" i="0" sz="1600" u="none" cap="none" strike="noStrike">
              <a:solidFill>
                <a:schemeClr val="dk1"/>
              </a:solidFill>
              <a:latin typeface="Verdana"/>
              <a:ea typeface="Verdana"/>
              <a:cs typeface="Verdana"/>
              <a:sym typeface="Verdana"/>
            </a:endParaRPr>
          </a:p>
        </p:txBody>
      </p:sp>
      <p:sp>
        <p:nvSpPr>
          <p:cNvPr id="217" name="Google Shape;217;p13"/>
          <p:cNvSpPr/>
          <p:nvPr/>
        </p:nvSpPr>
        <p:spPr>
          <a:xfrm>
            <a:off x="2363856" y="5243076"/>
            <a:ext cx="730525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Most drawings of lipid symbols show two stems because real lipids have two parallel chains of carbons attached to the phosphate group. Lipids line up parallel to each other in the presence of water. In other words, at water's surface, the lipid molecules are "standing on their heads." The layer made of the two lines of phospholipids is called the phospholipid bilayer.</a:t>
            </a:r>
            <a:endParaRPr sz="1600">
              <a:solidFill>
                <a:schemeClr val="dk1"/>
              </a:solidFill>
              <a:latin typeface="Verdana"/>
              <a:ea typeface="Verdana"/>
              <a:cs typeface="Verdana"/>
              <a:sym typeface="Verdana"/>
            </a:endParaRPr>
          </a:p>
        </p:txBody>
      </p:sp>
      <p:pic>
        <p:nvPicPr>
          <p:cNvPr id="218" name="Google Shape;218;p13"/>
          <p:cNvPicPr preferRelativeResize="0"/>
          <p:nvPr/>
        </p:nvPicPr>
        <p:blipFill rotWithShape="1">
          <a:blip r:embed="rId13">
            <a:alphaModFix/>
          </a:blip>
          <a:srcRect b="0" l="0" r="0" t="0"/>
          <a:stretch/>
        </p:blipFill>
        <p:spPr>
          <a:xfrm>
            <a:off x="7819817" y="1982187"/>
            <a:ext cx="3857625" cy="259969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24" name="Google Shape;224;p14"/>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MEMBRANES SELF-ORGANIZE</a:t>
            </a:r>
            <a:endParaRPr/>
          </a:p>
        </p:txBody>
      </p:sp>
      <p:sp>
        <p:nvSpPr>
          <p:cNvPr id="225" name="Google Shape;225;p14"/>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26" name="Google Shape;226;p14"/>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227" name="Google Shape;227;p14"/>
          <p:cNvSpPr/>
          <p:nvPr/>
        </p:nvSpPr>
        <p:spPr>
          <a:xfrm>
            <a:off x="3048000" y="1499586"/>
            <a:ext cx="6096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Ever notice that when your mother cooks soup, the fat rises to the top and congeals after it cools? When hot, the fats do not aggregate well but rather mix in with the water part of the soup. What happens if you pour a little oil or other kind of fat into a bowl of water? It will self-organize as a film of oil at the top. It floats because fat is lighter than water. It forms a film because the electrical forces of water grab the charged head groups and make them line up.</a:t>
            </a:r>
            <a:endParaRPr sz="1600">
              <a:solidFill>
                <a:schemeClr val="dk1"/>
              </a:solidFill>
              <a:latin typeface="Verdana"/>
              <a:ea typeface="Verdana"/>
              <a:cs typeface="Verdana"/>
              <a:sym typeface="Verdana"/>
            </a:endParaRPr>
          </a:p>
        </p:txBody>
      </p:sp>
      <p:sp>
        <p:nvSpPr>
          <p:cNvPr id="228" name="Google Shape;228;p14"/>
          <p:cNvSpPr/>
          <p:nvPr/>
        </p:nvSpPr>
        <p:spPr>
          <a:xfrm>
            <a:off x="3048000" y="3807910"/>
            <a:ext cx="6096000" cy="2250937"/>
          </a:xfrm>
          <a:prstGeom prst="rect">
            <a:avLst/>
          </a:prstGeom>
          <a:noFill/>
          <a:ln>
            <a:noFill/>
          </a:ln>
        </p:spPr>
        <p:txBody>
          <a:bodyPr anchorCtr="0" anchor="t" bIns="45700" lIns="91425" spcFirstLastPara="1" rIns="91425" wrap="square" tIns="45700">
            <a:spAutoFit/>
          </a:bodyPr>
          <a:lstStyle/>
          <a:p>
            <a:pPr indent="-347663" lvl="1" marL="804863"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The amount of lipid in red blood cells, which have only protein on the inside, is double what it would take to cover the outside diameter of the cell. Thus, it must occur in two layers. (See "How We Know" for more details.)</a:t>
            </a:r>
            <a:endParaRPr b="0" i="0" sz="1600" u="none" cap="none" strike="noStrike">
              <a:solidFill>
                <a:schemeClr val="dk1"/>
              </a:solidFill>
              <a:latin typeface="Verdana"/>
              <a:ea typeface="Verdana"/>
              <a:cs typeface="Verdana"/>
              <a:sym typeface="Verdana"/>
            </a:endParaRPr>
          </a:p>
          <a:p>
            <a:pPr indent="-347663" lvl="1" marL="804863" marR="0" rtl="0" algn="l">
              <a:spcBef>
                <a:spcPts val="80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In water, lipids group together spontaneously to form membranes. Think about what this says about the importance of water.</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34" name="Google Shape;234;p15"/>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MEMBRANES ALSO ACT AS BARRIERS</a:t>
            </a:r>
            <a:endParaRPr/>
          </a:p>
        </p:txBody>
      </p:sp>
      <p:sp>
        <p:nvSpPr>
          <p:cNvPr id="235" name="Google Shape;235;p15"/>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36" name="Google Shape;236;p15"/>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237" name="Google Shape;237;p15"/>
          <p:cNvSpPr/>
          <p:nvPr/>
        </p:nvSpPr>
        <p:spPr>
          <a:xfrm>
            <a:off x="1818861" y="1299822"/>
            <a:ext cx="10101289" cy="595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Cell membranes can let some compounds pass through them, while restricting most others. Water can usually pass freely, and its molecules tend to distribute themselves ("diffuse").</a:t>
            </a:r>
            <a:endParaRPr sz="1200">
              <a:solidFill>
                <a:schemeClr val="dk1"/>
              </a:solidFill>
              <a:latin typeface="Verdana"/>
              <a:ea typeface="Verdana"/>
              <a:cs typeface="Verdana"/>
              <a:sym typeface="Verdana"/>
            </a:endParaRPr>
          </a:p>
        </p:txBody>
      </p:sp>
      <p:sp>
        <p:nvSpPr>
          <p:cNvPr id="238" name="Google Shape;238;p15"/>
          <p:cNvSpPr/>
          <p:nvPr/>
        </p:nvSpPr>
        <p:spPr>
          <a:xfrm>
            <a:off x="1818861" y="1887093"/>
            <a:ext cx="1010128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In the diagram below, let us assume that we have two solutions in physical communication but separated by a membrane that will only let water through.</a:t>
            </a:r>
            <a:endParaRPr sz="1600">
              <a:solidFill>
                <a:schemeClr val="dk1"/>
              </a:solidFill>
              <a:latin typeface="Verdana"/>
              <a:ea typeface="Verdana"/>
              <a:cs typeface="Verdana"/>
              <a:sym typeface="Verdana"/>
            </a:endParaRPr>
          </a:p>
        </p:txBody>
      </p:sp>
      <p:sp>
        <p:nvSpPr>
          <p:cNvPr id="239" name="Google Shape;239;p15"/>
          <p:cNvSpPr/>
          <p:nvPr/>
        </p:nvSpPr>
        <p:spPr>
          <a:xfrm>
            <a:off x="1818861" y="2471868"/>
            <a:ext cx="10101289" cy="1694182"/>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Solution on the left is relatively short on salts (</a:t>
            </a:r>
            <a:r>
              <a:rPr b="1" i="0" lang="en-US" sz="1600" u="none" cap="none" strike="noStrike">
                <a:solidFill>
                  <a:schemeClr val="dk1"/>
                </a:solidFill>
                <a:latin typeface="Verdana"/>
                <a:ea typeface="Verdana"/>
                <a:cs typeface="Verdana"/>
                <a:sym typeface="Verdana"/>
              </a:rPr>
              <a:t>hypotonic</a:t>
            </a:r>
            <a:r>
              <a:rPr b="0" i="0" lang="en-US" sz="1600" u="none" cap="none" strike="noStrike">
                <a:solidFill>
                  <a:schemeClr val="dk1"/>
                </a:solidFill>
                <a:latin typeface="Verdana"/>
                <a:ea typeface="Verdana"/>
                <a:cs typeface="Verdana"/>
                <a:sym typeface="Verdana"/>
              </a:rPr>
              <a:t>) </a:t>
            </a:r>
            <a:endParaRPr b="0" i="0" sz="1600" u="none" cap="none" strike="noStrike">
              <a:solidFill>
                <a:schemeClr val="dk1"/>
              </a:solidFill>
              <a:latin typeface="Verdana"/>
              <a:ea typeface="Verdana"/>
              <a:cs typeface="Verdana"/>
              <a:sym typeface="Verdana"/>
            </a:endParaRPr>
          </a:p>
          <a:p>
            <a:pPr indent="-342900" lvl="1" marL="800100"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Solution on the right has a surplus of salts (</a:t>
            </a:r>
            <a:r>
              <a:rPr b="1" i="0" lang="en-US" sz="1600" u="none" cap="none" strike="noStrike">
                <a:solidFill>
                  <a:schemeClr val="dk1"/>
                </a:solidFill>
                <a:latin typeface="Verdana"/>
                <a:ea typeface="Verdana"/>
                <a:cs typeface="Verdana"/>
                <a:sym typeface="Verdana"/>
              </a:rPr>
              <a:t>hypertonic</a:t>
            </a:r>
            <a:r>
              <a:rPr b="0" i="0" lang="en-US" sz="1600" u="none" cap="none" strike="noStrike">
                <a:solidFill>
                  <a:schemeClr val="dk1"/>
                </a:solidFill>
                <a:latin typeface="Verdana"/>
                <a:ea typeface="Verdana"/>
                <a:cs typeface="Verdana"/>
                <a:sym typeface="Verdana"/>
              </a:rPr>
              <a:t>) </a:t>
            </a:r>
            <a:endParaRPr b="0" i="0" sz="1600" u="none" cap="none" strike="noStrike">
              <a:solidFill>
                <a:schemeClr val="dk1"/>
              </a:solidFill>
              <a:latin typeface="Verdana"/>
              <a:ea typeface="Verdana"/>
              <a:cs typeface="Verdana"/>
              <a:sym typeface="Verdana"/>
            </a:endParaRPr>
          </a:p>
          <a:p>
            <a:pPr indent="-342900" lvl="1" marL="800100"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Only water can move through the membrane</a:t>
            </a:r>
            <a:endParaRPr b="0" i="0" sz="1600" u="none" cap="none" strike="noStrike">
              <a:solidFill>
                <a:schemeClr val="dk1"/>
              </a:solidFill>
              <a:latin typeface="Verdana"/>
              <a:ea typeface="Verdana"/>
              <a:cs typeface="Verdana"/>
              <a:sym typeface="Verdana"/>
            </a:endParaRPr>
          </a:p>
          <a:p>
            <a:pPr indent="-342900" lvl="1" marL="800100"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The relative "surplus" water in the left chamber would move into the right-hand chamber, making it swell, as seen on the right</a:t>
            </a:r>
            <a:endParaRPr b="0" i="0" sz="1600" u="none" cap="none" strike="noStrike">
              <a:solidFill>
                <a:schemeClr val="dk1"/>
              </a:solidFill>
              <a:latin typeface="Verdana"/>
              <a:ea typeface="Verdana"/>
              <a:cs typeface="Verdana"/>
              <a:sym typeface="Verdana"/>
            </a:endParaRPr>
          </a:p>
        </p:txBody>
      </p:sp>
      <p:pic>
        <p:nvPicPr>
          <p:cNvPr id="240" name="Google Shape;240;p15"/>
          <p:cNvPicPr preferRelativeResize="0"/>
          <p:nvPr/>
        </p:nvPicPr>
        <p:blipFill rotWithShape="1">
          <a:blip r:embed="rId13">
            <a:alphaModFix/>
          </a:blip>
          <a:srcRect b="0" l="0" r="0" t="0"/>
          <a:stretch/>
        </p:blipFill>
        <p:spPr>
          <a:xfrm>
            <a:off x="5287617" y="4243700"/>
            <a:ext cx="6553020" cy="261430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41" name="Google Shape;241;p15"/>
          <p:cNvSpPr/>
          <p:nvPr/>
        </p:nvSpPr>
        <p:spPr>
          <a:xfrm>
            <a:off x="1818862" y="4573295"/>
            <a:ext cx="3379304"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What would happen if you put cells in water? Remember, the cell membrane lets water through, and cells have lots of salts and other dissolved substances, whereas water would have little salt.</a:t>
            </a:r>
            <a:endParaRPr sz="1600">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6"/>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47" name="Google Shape;247;p16"/>
          <p:cNvSpPr txBox="1"/>
          <p:nvPr>
            <p:ph type="title"/>
          </p:nvPr>
        </p:nvSpPr>
        <p:spPr>
          <a:xfrm>
            <a:off x="1762125" y="802504"/>
            <a:ext cx="10158025" cy="4616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CELL MEMBRANES HAVE MANY IMBEDDED PROTEINS. </a:t>
            </a:r>
            <a:endParaRPr/>
          </a:p>
        </p:txBody>
      </p:sp>
      <p:sp>
        <p:nvSpPr>
          <p:cNvPr id="248" name="Google Shape;248;p16"/>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49" name="Google Shape;249;p16"/>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pic>
        <p:nvPicPr>
          <p:cNvPr id="250" name="Google Shape;250;p16"/>
          <p:cNvPicPr preferRelativeResize="0"/>
          <p:nvPr/>
        </p:nvPicPr>
        <p:blipFill rotWithShape="1">
          <a:blip r:embed="rId13">
            <a:alphaModFix/>
          </a:blip>
          <a:srcRect b="0" l="0" r="0" t="0"/>
          <a:stretch/>
        </p:blipFill>
        <p:spPr>
          <a:xfrm>
            <a:off x="2457980" y="1292087"/>
            <a:ext cx="8766313" cy="3373260"/>
          </a:xfrm>
          <a:prstGeom prst="rect">
            <a:avLst/>
          </a:prstGeom>
          <a:noFill/>
          <a:ln>
            <a:noFill/>
          </a:ln>
        </p:spPr>
      </p:pic>
      <p:sp>
        <p:nvSpPr>
          <p:cNvPr id="251" name="Google Shape;251;p16"/>
          <p:cNvSpPr/>
          <p:nvPr/>
        </p:nvSpPr>
        <p:spPr>
          <a:xfrm>
            <a:off x="2457979" y="4586460"/>
            <a:ext cx="8766313" cy="44569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100">
                <a:solidFill>
                  <a:schemeClr val="dk1"/>
                </a:solidFill>
                <a:latin typeface="Times New Roman"/>
                <a:ea typeface="Times New Roman"/>
                <a:cs typeface="Times New Roman"/>
                <a:sym typeface="Times New Roman"/>
              </a:rPr>
              <a:t>Image By LadyofHats Mariana Ruiz - Own work. Image renamed from File: Cell membrane detailed diagram.svg, Public Domain, https://commons.wikimedia.org/w/index.php?curid=6027169</a:t>
            </a:r>
            <a:endParaRPr sz="1100">
              <a:solidFill>
                <a:schemeClr val="dk1"/>
              </a:solidFill>
              <a:latin typeface="Calibri"/>
              <a:ea typeface="Calibri"/>
              <a:cs typeface="Calibri"/>
              <a:sym typeface="Calibri"/>
            </a:endParaRPr>
          </a:p>
        </p:txBody>
      </p:sp>
      <p:sp>
        <p:nvSpPr>
          <p:cNvPr id="252" name="Google Shape;252;p16"/>
          <p:cNvSpPr/>
          <p:nvPr/>
        </p:nvSpPr>
        <p:spPr>
          <a:xfrm>
            <a:off x="2457978" y="5135261"/>
            <a:ext cx="8766313" cy="112293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Now, let’s go back to our cell membrane diagram. Shown in blue are the proteins that make up part of the cell membrane. These proteins have specific functions in the cell membrane. Notice there are different types of proteins with different structures.</a:t>
            </a:r>
            <a:endParaRPr sz="120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7"/>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58" name="Google Shape;258;p17"/>
          <p:cNvSpPr txBox="1"/>
          <p:nvPr>
            <p:ph type="title"/>
          </p:nvPr>
        </p:nvSpPr>
        <p:spPr>
          <a:xfrm>
            <a:off x="1762125" y="655287"/>
            <a:ext cx="10158025" cy="6278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MEMBRANE PROTEINS DO MANY THINGS:</a:t>
            </a:r>
            <a:endParaRPr/>
          </a:p>
        </p:txBody>
      </p:sp>
      <p:sp>
        <p:nvSpPr>
          <p:cNvPr id="259" name="Google Shape;259;p17"/>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60" name="Google Shape;260;p17"/>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261" name="Google Shape;261;p17"/>
          <p:cNvSpPr/>
          <p:nvPr/>
        </p:nvSpPr>
        <p:spPr>
          <a:xfrm>
            <a:off x="2424112" y="2085461"/>
            <a:ext cx="7343775" cy="397916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They send signals. These proteins provide a way for communication between substances on the outside of the cell with target molecules on the inside of the cell.</a:t>
            </a:r>
            <a:endParaRPr sz="1600">
              <a:solidFill>
                <a:schemeClr val="dk1"/>
              </a:solidFill>
              <a:latin typeface="Verdana"/>
              <a:ea typeface="Verdana"/>
              <a:cs typeface="Verdana"/>
              <a:sym typeface="Verdana"/>
            </a:endParaRPr>
          </a:p>
          <a:p>
            <a:pPr indent="-342900" lvl="0" marL="342900" marR="0" rtl="0" algn="l">
              <a:lnSpc>
                <a:spcPct val="107000"/>
              </a:lnSpc>
              <a:spcBef>
                <a:spcPts val="600"/>
              </a:spcBef>
              <a:spcAft>
                <a:spcPts val="0"/>
              </a:spcAft>
              <a:buClr>
                <a:schemeClr val="dk1"/>
              </a:buClr>
              <a:buSzPts val="1000"/>
              <a:buFont typeface="Noto Sans Symbols"/>
              <a:buChar char="∙"/>
            </a:pPr>
            <a:r>
              <a:rPr lang="en-US" sz="1600">
                <a:solidFill>
                  <a:schemeClr val="dk1"/>
                </a:solidFill>
                <a:latin typeface="Verdana"/>
                <a:ea typeface="Verdana"/>
                <a:cs typeface="Verdana"/>
                <a:sym typeface="Verdana"/>
              </a:rPr>
              <a:t>They transport molecules. Like trucks, these proteins carry other molecules. They move molecules from one side of the membrane to the other side, even against a high concentration of similar molecules. This is like breaking the "laws of </a:t>
            </a:r>
            <a:r>
              <a:rPr b="1" lang="en-US" sz="16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diffusion</a:t>
            </a:r>
            <a:r>
              <a:rPr lang="en-US" sz="1600">
                <a:solidFill>
                  <a:schemeClr val="dk1"/>
                </a:solidFill>
                <a:latin typeface="Verdana"/>
                <a:ea typeface="Verdana"/>
                <a:cs typeface="Verdana"/>
                <a:sym typeface="Verdana"/>
              </a:rPr>
              <a:t>." Think of it like driving a truck up a steep hill.</a:t>
            </a:r>
            <a:endParaRPr/>
          </a:p>
          <a:p>
            <a:pPr indent="-342900" lvl="0" marL="342900" marR="0" rtl="0" algn="l">
              <a:spcBef>
                <a:spcPts val="600"/>
              </a:spcBef>
              <a:spcAft>
                <a:spcPts val="0"/>
              </a:spcAft>
              <a:buClr>
                <a:schemeClr val="dk1"/>
              </a:buClr>
              <a:buSzPts val="1600"/>
              <a:buFont typeface="Arial"/>
              <a:buChar char="•"/>
            </a:pPr>
            <a:r>
              <a:rPr lang="en-US" sz="1600">
                <a:solidFill>
                  <a:schemeClr val="dk1"/>
                </a:solidFill>
                <a:latin typeface="Verdana"/>
                <a:ea typeface="Verdana"/>
                <a:cs typeface="Verdana"/>
                <a:sym typeface="Verdana"/>
              </a:rPr>
              <a:t>They separate chemicals. Very big molecules, such as proteins, cannot escape the cell, but smaller chemicals may.</a:t>
            </a:r>
            <a:endParaRPr/>
          </a:p>
          <a:p>
            <a:pPr indent="-342900" lvl="0" marL="342900" marR="0" rtl="0" algn="l">
              <a:spcBef>
                <a:spcPts val="600"/>
              </a:spcBef>
              <a:spcAft>
                <a:spcPts val="0"/>
              </a:spcAft>
              <a:buClr>
                <a:schemeClr val="dk1"/>
              </a:buClr>
              <a:buSzPts val="1600"/>
              <a:buFont typeface="Arial"/>
              <a:buChar char="•"/>
            </a:pPr>
            <a:r>
              <a:rPr lang="en-US" sz="1600">
                <a:solidFill>
                  <a:schemeClr val="dk1"/>
                </a:solidFill>
                <a:latin typeface="Verdana"/>
                <a:ea typeface="Verdana"/>
                <a:cs typeface="Verdana"/>
                <a:sym typeface="Verdana"/>
              </a:rPr>
              <a:t>They generate electricity. Proteins, which are electrically negative, are trapped inside a cell and make the inside of the cell relatively negative, with respect to the outside. It is like a battery.</a:t>
            </a:r>
            <a:endParaRPr sz="1600">
              <a:solidFill>
                <a:schemeClr val="dk1"/>
              </a:solidFill>
              <a:latin typeface="Verdana"/>
              <a:ea typeface="Verdana"/>
              <a:cs typeface="Verdana"/>
              <a:sym typeface="Verdana"/>
            </a:endParaRPr>
          </a:p>
          <a:p>
            <a:pPr indent="-279400" lvl="0" marL="342900" marR="0" rtl="0" algn="l">
              <a:lnSpc>
                <a:spcPct val="107000"/>
              </a:lnSpc>
              <a:spcBef>
                <a:spcPts val="600"/>
              </a:spcBef>
              <a:spcAft>
                <a:spcPts val="0"/>
              </a:spcAft>
              <a:buClr>
                <a:schemeClr val="dk1"/>
              </a:buClr>
              <a:buSzPts val="1000"/>
              <a:buFont typeface="Noto Sans Symbols"/>
              <a:buNone/>
            </a:pPr>
            <a:r>
              <a:t/>
            </a:r>
            <a:endParaRPr sz="1600">
              <a:solidFill>
                <a:schemeClr val="dk1"/>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8"/>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67" name="Google Shape;267;p18"/>
          <p:cNvSpPr txBox="1"/>
          <p:nvPr>
            <p:ph type="title"/>
          </p:nvPr>
        </p:nvSpPr>
        <p:spPr>
          <a:xfrm>
            <a:off x="1762125" y="830422"/>
            <a:ext cx="10158025" cy="4616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MEMBRANE PROTEINS DO MANY THINGS CONT’D</a:t>
            </a:r>
            <a:endParaRPr/>
          </a:p>
        </p:txBody>
      </p:sp>
      <p:sp>
        <p:nvSpPr>
          <p:cNvPr id="268" name="Google Shape;268;p18"/>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69" name="Google Shape;269;p18"/>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270" name="Google Shape;270;p18"/>
          <p:cNvSpPr/>
          <p:nvPr/>
        </p:nvSpPr>
        <p:spPr>
          <a:xfrm>
            <a:off x="2956211" y="1822417"/>
            <a:ext cx="407324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electrical field influences the movement of electrically charged </a:t>
            </a:r>
            <a:r>
              <a:rPr b="1" lang="en-US" sz="16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ions</a:t>
            </a:r>
            <a:r>
              <a:rPr lang="en-US" sz="1600">
                <a:solidFill>
                  <a:schemeClr val="dk1"/>
                </a:solidFill>
                <a:latin typeface="Verdana"/>
                <a:ea typeface="Verdana"/>
                <a:cs typeface="Verdana"/>
                <a:sym typeface="Verdana"/>
              </a:rPr>
              <a:t> across the membrane. Remember, like charges repel and unlike charges attract. Thus, positive ions accumulate inside cells and negative ions accumulate outside.</a:t>
            </a:r>
            <a:endParaRPr sz="1600">
              <a:solidFill>
                <a:schemeClr val="dk1"/>
              </a:solidFill>
              <a:latin typeface="Verdana"/>
              <a:ea typeface="Verdana"/>
              <a:cs typeface="Verdana"/>
              <a:sym typeface="Verdana"/>
            </a:endParaRPr>
          </a:p>
        </p:txBody>
      </p:sp>
      <p:pic>
        <p:nvPicPr>
          <p:cNvPr descr="Charged Ion and Membrane Image" id="271" name="Google Shape;271;p18"/>
          <p:cNvPicPr preferRelativeResize="0"/>
          <p:nvPr/>
        </p:nvPicPr>
        <p:blipFill rotWithShape="1">
          <a:blip r:embed="rId14">
            <a:alphaModFix/>
          </a:blip>
          <a:srcRect b="0" l="0" r="0" t="0"/>
          <a:stretch/>
        </p:blipFill>
        <p:spPr>
          <a:xfrm>
            <a:off x="7321833" y="1589213"/>
            <a:ext cx="3014870" cy="248583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272" name="Google Shape;272;p18"/>
          <p:cNvSpPr/>
          <p:nvPr/>
        </p:nvSpPr>
        <p:spPr>
          <a:xfrm>
            <a:off x="2956210" y="4202893"/>
            <a:ext cx="738049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Example of electric charges:</a:t>
            </a:r>
            <a:endParaRPr sz="1600">
              <a:solidFill>
                <a:schemeClr val="dk1"/>
              </a:solidFill>
              <a:latin typeface="Verdana"/>
              <a:ea typeface="Verdana"/>
              <a:cs typeface="Verdana"/>
              <a:sym typeface="Verdana"/>
            </a:endParaRPr>
          </a:p>
        </p:txBody>
      </p:sp>
      <p:sp>
        <p:nvSpPr>
          <p:cNvPr id="273" name="Google Shape;273;p18"/>
          <p:cNvSpPr/>
          <p:nvPr/>
        </p:nvSpPr>
        <p:spPr>
          <a:xfrm>
            <a:off x="2956211" y="4541447"/>
            <a:ext cx="7380495" cy="962058"/>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600"/>
              <a:buFont typeface="Calibri"/>
              <a:buAutoNum type="arabicPeriod"/>
            </a:pPr>
            <a:r>
              <a:rPr b="0" i="0" lang="en-US" sz="1600" u="none" cap="none" strike="noStrike">
                <a:solidFill>
                  <a:schemeClr val="dk1"/>
                </a:solidFill>
                <a:latin typeface="Verdana"/>
                <a:ea typeface="Verdana"/>
                <a:cs typeface="Verdana"/>
                <a:sym typeface="Verdana"/>
              </a:rPr>
              <a:t>Dust is attracted to TV screens by electrical force.</a:t>
            </a:r>
            <a:endParaRPr b="0" i="0" sz="1600" u="none" cap="none" strike="noStrike">
              <a:solidFill>
                <a:schemeClr val="dk1"/>
              </a:solidFill>
              <a:latin typeface="Verdana"/>
              <a:ea typeface="Verdana"/>
              <a:cs typeface="Verdana"/>
              <a:sym typeface="Verdana"/>
            </a:endParaRPr>
          </a:p>
          <a:p>
            <a:pPr indent="-342900" lvl="1" marL="800100" marR="0" rtl="0" algn="l">
              <a:lnSpc>
                <a:spcPct val="107000"/>
              </a:lnSpc>
              <a:spcBef>
                <a:spcPts val="800"/>
              </a:spcBef>
              <a:spcAft>
                <a:spcPts val="0"/>
              </a:spcAft>
              <a:buClr>
                <a:schemeClr val="dk1"/>
              </a:buClr>
              <a:buSzPts val="1600"/>
              <a:buFont typeface="Calibri"/>
              <a:buAutoNum type="arabicPeriod"/>
            </a:pPr>
            <a:r>
              <a:rPr b="0" i="0" lang="en-US" sz="1600" u="none" cap="none" strike="noStrike">
                <a:solidFill>
                  <a:schemeClr val="dk1"/>
                </a:solidFill>
                <a:latin typeface="Verdana"/>
                <a:ea typeface="Verdana"/>
                <a:cs typeface="Verdana"/>
                <a:sym typeface="Verdana"/>
              </a:rPr>
              <a:t>Touching metal on a very dry day may cause sparks to fly from your hand.</a:t>
            </a:r>
            <a:endParaRPr b="0" i="0" sz="1600" u="none" cap="none" strike="noStrike">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9"/>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79" name="Google Shape;279;p19"/>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WHY IS CHARGE SEPARATION IMPORTANT?</a:t>
            </a:r>
            <a:endParaRPr/>
          </a:p>
        </p:txBody>
      </p:sp>
      <p:sp>
        <p:nvSpPr>
          <p:cNvPr id="280" name="Google Shape;280;p19"/>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281" name="Google Shape;281;p19"/>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282" name="Google Shape;282;p19"/>
          <p:cNvSpPr/>
          <p:nvPr/>
        </p:nvSpPr>
        <p:spPr>
          <a:xfrm>
            <a:off x="2464904" y="1328592"/>
            <a:ext cx="73152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Separated electrical charges are a form of stored energy (like a battery). Anything that changes </a:t>
            </a:r>
            <a:r>
              <a:rPr b="1" lang="en-US" sz="16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permeability</a:t>
            </a:r>
            <a:r>
              <a:rPr lang="en-US" sz="1600">
                <a:solidFill>
                  <a:schemeClr val="accent1"/>
                </a:solidFill>
                <a:latin typeface="Verdana"/>
                <a:ea typeface="Verdana"/>
                <a:cs typeface="Verdana"/>
                <a:sym typeface="Verdana"/>
              </a:rPr>
              <a:t> </a:t>
            </a:r>
            <a:r>
              <a:rPr lang="en-US" sz="1600">
                <a:solidFill>
                  <a:schemeClr val="dk1"/>
                </a:solidFill>
                <a:latin typeface="Verdana"/>
                <a:ea typeface="Verdana"/>
                <a:cs typeface="Verdana"/>
                <a:sym typeface="Verdana"/>
              </a:rPr>
              <a:t>(porousness) of a membrane would change the distribution of charged atoms, for two reasons:</a:t>
            </a:r>
            <a:endParaRPr sz="1600">
              <a:solidFill>
                <a:schemeClr val="dk1"/>
              </a:solidFill>
              <a:latin typeface="Verdana"/>
              <a:ea typeface="Verdana"/>
              <a:cs typeface="Verdana"/>
              <a:sym typeface="Verdana"/>
            </a:endParaRPr>
          </a:p>
        </p:txBody>
      </p:sp>
      <p:sp>
        <p:nvSpPr>
          <p:cNvPr id="283" name="Google Shape;283;p19"/>
          <p:cNvSpPr/>
          <p:nvPr/>
        </p:nvSpPr>
        <p:spPr>
          <a:xfrm>
            <a:off x="2464904" y="2405810"/>
            <a:ext cx="7315200" cy="1477777"/>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600"/>
              <a:buFont typeface="Calibri"/>
              <a:buAutoNum type="arabicPeriod"/>
            </a:pPr>
            <a:r>
              <a:rPr b="0" i="0" lang="en-US" sz="1600" u="none" cap="none" strike="noStrike">
                <a:solidFill>
                  <a:schemeClr val="dk1"/>
                </a:solidFill>
                <a:latin typeface="Verdana"/>
                <a:ea typeface="Verdana"/>
                <a:cs typeface="Verdana"/>
                <a:sym typeface="Verdana"/>
              </a:rPr>
              <a:t>Charged atoms move from areas of high concentration to areas of low concentration (like a drop of ink in a glass of water).</a:t>
            </a:r>
            <a:endParaRPr b="0" i="0" sz="1600" u="none" cap="none" strike="noStrike">
              <a:solidFill>
                <a:schemeClr val="dk1"/>
              </a:solidFill>
              <a:latin typeface="Verdana"/>
              <a:ea typeface="Verdana"/>
              <a:cs typeface="Verdana"/>
              <a:sym typeface="Verdana"/>
            </a:endParaRPr>
          </a:p>
          <a:p>
            <a:pPr indent="-342900" lvl="1" marL="800100" marR="0" rtl="0" algn="l">
              <a:spcBef>
                <a:spcPts val="800"/>
              </a:spcBef>
              <a:spcAft>
                <a:spcPts val="0"/>
              </a:spcAft>
              <a:buClr>
                <a:schemeClr val="dk1"/>
              </a:buClr>
              <a:buSzPts val="1600"/>
              <a:buFont typeface="Calibri"/>
              <a:buAutoNum type="arabicPeriod"/>
            </a:pPr>
            <a:r>
              <a:rPr b="0" i="0" lang="en-US" sz="1600" u="none" cap="none" strike="noStrike">
                <a:solidFill>
                  <a:schemeClr val="dk1"/>
                </a:solidFill>
                <a:latin typeface="Verdana"/>
                <a:ea typeface="Verdana"/>
                <a:cs typeface="Verdana"/>
                <a:sym typeface="Verdana"/>
              </a:rPr>
              <a:t>Charged atoms are attracted to regions of opposite electrical charge.</a:t>
            </a:r>
            <a:endParaRPr b="0" i="0" sz="1600" u="none" cap="none" strike="noStrike">
              <a:solidFill>
                <a:schemeClr val="dk1"/>
              </a:solidFill>
              <a:latin typeface="Verdana"/>
              <a:ea typeface="Verdana"/>
              <a:cs typeface="Verdana"/>
              <a:sym typeface="Verdana"/>
            </a:endParaRPr>
          </a:p>
        </p:txBody>
      </p:sp>
      <p:sp>
        <p:nvSpPr>
          <p:cNvPr id="284" name="Google Shape;284;p19"/>
          <p:cNvSpPr/>
          <p:nvPr/>
        </p:nvSpPr>
        <p:spPr>
          <a:xfrm>
            <a:off x="2464904" y="3883587"/>
            <a:ext cx="73152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This is how nerve and muscle cells generate electricity. The electricity is actually the movement of electrically charged atoms that move according to electrical and chemical forces. Think of it as "liquid-state electronics," as opposed to the solid-state electronics of computer chips. A good narrated and animated explanation of ion movements across a membrane can be found at: </a:t>
            </a:r>
            <a:r>
              <a:rPr lang="en-US" sz="1600" u="sng">
                <a:solidFill>
                  <a:srgbClr val="0000FF"/>
                </a:solidFill>
                <a:latin typeface="Verdana"/>
                <a:ea typeface="Verdana"/>
                <a:cs typeface="Verdana"/>
                <a:sym typeface="Verdana"/>
                <a:hlinkClick r:id="rId14">
                  <a:extLst>
                    <a:ext uri="{A12FA001-AC4F-418D-AE19-62706E023703}">
                      <ahyp:hlinkClr val="tx"/>
                    </a:ext>
                  </a:extLst>
                </a:hlinkClick>
              </a:rPr>
              <a:t>https://phet.colorado.edu/en/simulation/membrane-channels</a:t>
            </a:r>
            <a:endParaRPr sz="1600">
              <a:solidFill>
                <a:schemeClr val="dk1"/>
              </a:solidFill>
              <a:latin typeface="Verdana"/>
              <a:ea typeface="Verdana"/>
              <a:cs typeface="Verdana"/>
              <a:sym typeface="Verdana"/>
            </a:endParaRPr>
          </a:p>
        </p:txBody>
      </p:sp>
      <p:sp>
        <p:nvSpPr>
          <p:cNvPr id="285" name="Google Shape;285;p19"/>
          <p:cNvSpPr/>
          <p:nvPr/>
        </p:nvSpPr>
        <p:spPr>
          <a:xfrm>
            <a:off x="2464904" y="5699469"/>
            <a:ext cx="73152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For a good video on this, </a:t>
            </a:r>
            <a:r>
              <a:rPr lang="en-US" sz="1600" u="sng">
                <a:solidFill>
                  <a:srgbClr val="0000FF"/>
                </a:solidFill>
                <a:latin typeface="Verdana"/>
                <a:ea typeface="Verdana"/>
                <a:cs typeface="Verdana"/>
                <a:sym typeface="Verdana"/>
                <a:hlinkClick r:id="rId15">
                  <a:extLst>
                    <a:ext uri="{A12FA001-AC4F-418D-AE19-62706E023703}">
                      <ahyp:hlinkClr val="tx"/>
                    </a:ext>
                  </a:extLst>
                </a:hlinkClick>
              </a:rPr>
              <a:t>click here</a:t>
            </a:r>
            <a:r>
              <a:rPr lang="en-US" sz="1600">
                <a:solidFill>
                  <a:schemeClr val="dk1"/>
                </a:solidFill>
                <a:latin typeface="Verdana"/>
                <a:ea typeface="Verdana"/>
                <a:cs typeface="Verdana"/>
                <a:sym typeface="Verdana"/>
              </a:rPr>
              <a:t>.</a:t>
            </a:r>
            <a:endParaRPr sz="1600">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1143001" y="304513"/>
            <a:ext cx="9905998" cy="9311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5100"/>
              <a:buFont typeface="Calibri"/>
              <a:buNone/>
            </a:pPr>
            <a:r>
              <a:rPr lang="en-US">
                <a:solidFill>
                  <a:schemeClr val="dk1"/>
                </a:solidFill>
                <a:latin typeface="Calibri"/>
                <a:ea typeface="Calibri"/>
                <a:cs typeface="Calibri"/>
                <a:sym typeface="Calibri"/>
              </a:rPr>
              <a:t>NAVIGATION TABLE</a:t>
            </a:r>
            <a:endParaRPr/>
          </a:p>
        </p:txBody>
      </p:sp>
      <p:sp>
        <p:nvSpPr>
          <p:cNvPr id="106" name="Google Shape;106;p2"/>
          <p:cNvSpPr/>
          <p:nvPr/>
        </p:nvSpPr>
        <p:spPr>
          <a:xfrm>
            <a:off x="1062361" y="22253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07" name="Google Shape;107;p2"/>
          <p:cNvSpPr/>
          <p:nvPr/>
        </p:nvSpPr>
        <p:spPr>
          <a:xfrm>
            <a:off x="1214761" y="23777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08" name="Google Shape;108;p2"/>
          <p:cNvSpPr/>
          <p:nvPr/>
        </p:nvSpPr>
        <p:spPr>
          <a:xfrm>
            <a:off x="1367161" y="2530136"/>
            <a:ext cx="1305018" cy="289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graphicFrame>
        <p:nvGraphicFramePr>
          <p:cNvPr id="109" name="Google Shape;109;p2"/>
          <p:cNvGraphicFramePr/>
          <p:nvPr/>
        </p:nvGraphicFramePr>
        <p:xfrm>
          <a:off x="3968689" y="1235676"/>
          <a:ext cx="3000000" cy="3000000"/>
        </p:xfrm>
        <a:graphic>
          <a:graphicData uri="http://schemas.openxmlformats.org/drawingml/2006/table">
            <a:tbl>
              <a:tblPr bandRow="1" firstRow="1">
                <a:noFill/>
                <a:tableStyleId>{237BA3B8-0F3B-4DA8-8ED7-82CC47CEE397}</a:tableStyleId>
              </a:tblPr>
              <a:tblGrid>
                <a:gridCol w="4460925"/>
              </a:tblGrid>
              <a:tr h="841375">
                <a:tc>
                  <a:txBody>
                    <a:bodyPr/>
                    <a:lstStyle/>
                    <a:p>
                      <a:pPr indent="0" lvl="0" marL="0" marR="0" rtl="0" algn="ctr">
                        <a:spcBef>
                          <a:spcPts val="0"/>
                        </a:spcBef>
                        <a:spcAft>
                          <a:spcPts val="0"/>
                        </a:spcAft>
                        <a:buNone/>
                      </a:pPr>
                      <a:r>
                        <a:rPr lang="en-US" sz="24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511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356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91" name="Google Shape;291;p20"/>
          <p:cNvSpPr/>
          <p:nvPr/>
        </p:nvSpPr>
        <p:spPr>
          <a:xfrm>
            <a:off x="3893891" y="2967335"/>
            <a:ext cx="440421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How We Know</a:t>
            </a:r>
            <a:endParaRPr/>
          </a:p>
        </p:txBody>
      </p:sp>
      <p:graphicFrame>
        <p:nvGraphicFramePr>
          <p:cNvPr id="292" name="Google Shape;292;p20"/>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1"/>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298" name="Google Shape;298;p21"/>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299" name="Google Shape;299;p21"/>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00" name="Google Shape;300;p21"/>
          <p:cNvSpPr/>
          <p:nvPr/>
        </p:nvSpPr>
        <p:spPr>
          <a:xfrm>
            <a:off x="3339548" y="2501054"/>
            <a:ext cx="5486400" cy="19133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Over 100 years ago, a scientist named Ernest Overton found that the ability of substances to enter cells depended on their ability to dissolve in oils. We call these substances that dissolve in oils </a:t>
            </a:r>
            <a:r>
              <a:rPr lang="en-US" sz="16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lipids</a:t>
            </a:r>
            <a:r>
              <a:rPr lang="en-US" sz="1600">
                <a:solidFill>
                  <a:srgbClr val="000000"/>
                </a:solidFill>
                <a:latin typeface="Verdana"/>
                <a:ea typeface="Verdana"/>
                <a:cs typeface="Verdana"/>
                <a:sym typeface="Verdana"/>
              </a:rPr>
              <a:t>. Overton suggested the barrier between the outside and the inside of a cell was itself a lipid or at least had a lot of lipid in it.</a:t>
            </a:r>
            <a:endParaRPr sz="1200">
              <a:solidFill>
                <a:schemeClr val="dk1"/>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2"/>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306" name="Google Shape;306;p22"/>
          <p:cNvSpPr txBox="1"/>
          <p:nvPr>
            <p:ph type="title"/>
          </p:nvPr>
        </p:nvSpPr>
        <p:spPr>
          <a:xfrm>
            <a:off x="1762125" y="576649"/>
            <a:ext cx="10158025" cy="85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HOW DO WE KNOW MEMBRANES EXIST IF WE CAN’T SEE THEM?</a:t>
            </a:r>
            <a:endParaRPr/>
          </a:p>
        </p:txBody>
      </p:sp>
      <p:sp>
        <p:nvSpPr>
          <p:cNvPr id="307" name="Google Shape;307;p22"/>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308" name="Google Shape;308;p22"/>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09" name="Google Shape;309;p22"/>
          <p:cNvSpPr/>
          <p:nvPr/>
        </p:nvSpPr>
        <p:spPr>
          <a:xfrm>
            <a:off x="2464903" y="1431235"/>
            <a:ext cx="730526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At the time when the basic ideas about membranes were being worked out, membranes could not be seen. Scientists made a reasonable guess that something like membranes must exist. Two observations led scientists to conclude membranes must exist:</a:t>
            </a:r>
            <a:endParaRPr sz="1600">
              <a:solidFill>
                <a:schemeClr val="dk1"/>
              </a:solidFill>
              <a:latin typeface="Verdana"/>
              <a:ea typeface="Verdana"/>
              <a:cs typeface="Verdana"/>
              <a:sym typeface="Verdana"/>
            </a:endParaRPr>
          </a:p>
        </p:txBody>
      </p:sp>
      <p:pic>
        <p:nvPicPr>
          <p:cNvPr descr="Membrane Permeability Diagram" id="310" name="Google Shape;310;p22"/>
          <p:cNvPicPr preferRelativeResize="0"/>
          <p:nvPr/>
        </p:nvPicPr>
        <p:blipFill rotWithShape="1">
          <a:blip r:embed="rId13">
            <a:alphaModFix/>
          </a:blip>
          <a:srcRect b="0" l="0" r="0" t="0"/>
          <a:stretch/>
        </p:blipFill>
        <p:spPr>
          <a:xfrm>
            <a:off x="6168888" y="2508453"/>
            <a:ext cx="2189921" cy="184109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11" name="Google Shape;311;p22"/>
          <p:cNvSpPr/>
          <p:nvPr/>
        </p:nvSpPr>
        <p:spPr>
          <a:xfrm>
            <a:off x="2464904" y="2721168"/>
            <a:ext cx="3558210" cy="1323439"/>
          </a:xfrm>
          <a:prstGeom prst="rect">
            <a:avLst/>
          </a:prstGeom>
          <a:noFill/>
          <a:ln>
            <a:noFill/>
          </a:ln>
        </p:spPr>
        <p:txBody>
          <a:bodyPr anchorCtr="0" anchor="t" bIns="45700" lIns="91425" spcFirstLastPara="1" rIns="91425" wrap="square" tIns="45700">
            <a:spAutoFit/>
          </a:bodyPr>
          <a:lstStyle/>
          <a:p>
            <a:pPr indent="-342900" lvl="1" marL="800100" marR="0" rtl="0" algn="l">
              <a:spcBef>
                <a:spcPts val="0"/>
              </a:spcBef>
              <a:spcAft>
                <a:spcPts val="0"/>
              </a:spcAft>
              <a:buClr>
                <a:schemeClr val="dk1"/>
              </a:buClr>
              <a:buSzPts val="1600"/>
              <a:buFont typeface="Calibri"/>
              <a:buAutoNum type="arabicPeriod"/>
            </a:pPr>
            <a:r>
              <a:rPr b="0" i="0" lang="en-US" sz="1600" u="none" cap="none" strike="noStrike">
                <a:solidFill>
                  <a:schemeClr val="dk1"/>
                </a:solidFill>
                <a:latin typeface="Verdana"/>
                <a:ea typeface="Verdana"/>
                <a:cs typeface="Verdana"/>
                <a:sym typeface="Verdana"/>
              </a:rPr>
              <a:t>Something was regulating how water and chemical substances were getting into and out of cells.</a:t>
            </a:r>
            <a:endParaRPr/>
          </a:p>
        </p:txBody>
      </p:sp>
      <p:sp>
        <p:nvSpPr>
          <p:cNvPr id="312" name="Google Shape;312;p22"/>
          <p:cNvSpPr/>
          <p:nvPr/>
        </p:nvSpPr>
        <p:spPr>
          <a:xfrm>
            <a:off x="2464903" y="5213892"/>
            <a:ext cx="3558211" cy="830997"/>
          </a:xfrm>
          <a:prstGeom prst="rect">
            <a:avLst/>
          </a:prstGeom>
          <a:noFill/>
          <a:ln>
            <a:noFill/>
          </a:ln>
        </p:spPr>
        <p:txBody>
          <a:bodyPr anchorCtr="0" anchor="t" bIns="45700" lIns="91425" spcFirstLastPara="1" rIns="91425" wrap="square" tIns="45700">
            <a:spAutoFit/>
          </a:bodyPr>
          <a:lstStyle/>
          <a:p>
            <a:pPr indent="-342900" lvl="1" marL="800100" marR="0" rtl="0" algn="l">
              <a:spcBef>
                <a:spcPts val="0"/>
              </a:spcBef>
              <a:spcAft>
                <a:spcPts val="0"/>
              </a:spcAft>
              <a:buClr>
                <a:schemeClr val="dk1"/>
              </a:buClr>
              <a:buSzPts val="1600"/>
              <a:buFont typeface="Calibri"/>
              <a:buAutoNum type="arabicPeriod" startAt="2"/>
            </a:pPr>
            <a:r>
              <a:rPr b="0" i="0" lang="en-US" sz="1600" u="none" cap="none" strike="noStrike">
                <a:solidFill>
                  <a:schemeClr val="dk1"/>
                </a:solidFill>
                <a:latin typeface="Verdana"/>
                <a:ea typeface="Verdana"/>
                <a:cs typeface="Verdana"/>
                <a:sym typeface="Verdana"/>
              </a:rPr>
              <a:t>If you punctured a cell surface, materials inside the cell leaked out.</a:t>
            </a:r>
            <a:endParaRPr/>
          </a:p>
        </p:txBody>
      </p:sp>
      <p:pic>
        <p:nvPicPr>
          <p:cNvPr descr="Punctured Membrane Image" id="313" name="Google Shape;313;p22"/>
          <p:cNvPicPr preferRelativeResize="0"/>
          <p:nvPr/>
        </p:nvPicPr>
        <p:blipFill rotWithShape="1">
          <a:blip r:embed="rId14">
            <a:alphaModFix/>
          </a:blip>
          <a:srcRect b="0" l="0" r="0" t="0"/>
          <a:stretch/>
        </p:blipFill>
        <p:spPr>
          <a:xfrm>
            <a:off x="6168888" y="4684192"/>
            <a:ext cx="2189921" cy="217380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3"/>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319" name="Google Shape;319;p23"/>
          <p:cNvSpPr txBox="1"/>
          <p:nvPr>
            <p:ph type="title"/>
          </p:nvPr>
        </p:nvSpPr>
        <p:spPr>
          <a:xfrm>
            <a:off x="1762125" y="759192"/>
            <a:ext cx="10158025" cy="4616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WHAT MODEL WAS USED TO STUDY CELL MEMBRANES?</a:t>
            </a:r>
            <a:endParaRPr/>
          </a:p>
        </p:txBody>
      </p:sp>
      <p:sp>
        <p:nvSpPr>
          <p:cNvPr id="320" name="Google Shape;320;p23"/>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321" name="Google Shape;321;p23"/>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22" name="Google Shape;322;p23"/>
          <p:cNvSpPr/>
          <p:nvPr/>
        </p:nvSpPr>
        <p:spPr>
          <a:xfrm>
            <a:off x="1818861" y="1292087"/>
            <a:ext cx="1010128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Much of the early research on membranes was done on red blood cells. Red blood cells have lost all their organelles. They contain only the oxygen-carrying protein, hemoglobin.</a:t>
            </a:r>
            <a:endParaRPr sz="1600">
              <a:solidFill>
                <a:schemeClr val="dk1"/>
              </a:solidFill>
              <a:latin typeface="Verdana"/>
              <a:ea typeface="Verdana"/>
              <a:cs typeface="Verdana"/>
              <a:sym typeface="Verdana"/>
            </a:endParaRPr>
          </a:p>
        </p:txBody>
      </p:sp>
      <p:sp>
        <p:nvSpPr>
          <p:cNvPr id="323" name="Google Shape;323;p23"/>
          <p:cNvSpPr/>
          <p:nvPr/>
        </p:nvSpPr>
        <p:spPr>
          <a:xfrm>
            <a:off x="1819742" y="1871701"/>
            <a:ext cx="1004455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Red cells are important to learn about for several reasons:</a:t>
            </a:r>
            <a:endParaRPr sz="1600">
              <a:solidFill>
                <a:schemeClr val="dk1"/>
              </a:solidFill>
              <a:latin typeface="Verdana"/>
              <a:ea typeface="Verdana"/>
              <a:cs typeface="Verdana"/>
              <a:sym typeface="Verdana"/>
            </a:endParaRPr>
          </a:p>
        </p:txBody>
      </p:sp>
      <p:sp>
        <p:nvSpPr>
          <p:cNvPr id="324" name="Google Shape;324;p23"/>
          <p:cNvSpPr/>
          <p:nvPr/>
        </p:nvSpPr>
        <p:spPr>
          <a:xfrm>
            <a:off x="1818861" y="2210255"/>
            <a:ext cx="7325140" cy="3603743"/>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Red cells are easy to get (from people, animal slaughterhouses, etc.).</a:t>
            </a:r>
            <a:endParaRPr/>
          </a:p>
          <a:p>
            <a:pPr indent="0" lvl="2" marL="914400" marR="0" rtl="0" algn="l">
              <a:lnSpc>
                <a:spcPct val="107000"/>
              </a:lnSpc>
              <a:spcBef>
                <a:spcPts val="1400"/>
              </a:spcBef>
              <a:spcAft>
                <a:spcPts val="0"/>
              </a:spcAft>
              <a:buNone/>
            </a:pPr>
            <a:r>
              <a:rPr b="0" i="0" lang="en-US" sz="1600" u="none" cap="none" strike="noStrike">
                <a:solidFill>
                  <a:schemeClr val="dk1"/>
                </a:solidFill>
                <a:latin typeface="Verdana"/>
                <a:ea typeface="Verdana"/>
                <a:cs typeface="Verdana"/>
                <a:sym typeface="Verdana"/>
              </a:rPr>
              <a:t>Small amounts of blood have lots of cells (1 ml has about 5,000,000,000 or 5 billion cells). So, if you want to measure a single cell you can measure a whole bunch and then divide by the total number of cells. This would give you information for each cell.</a:t>
            </a:r>
            <a:endParaRPr/>
          </a:p>
          <a:p>
            <a:pPr indent="-342900" lvl="1" marL="800100" marR="0" rtl="0" algn="l">
              <a:spcBef>
                <a:spcPts val="140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Red cells are fairly sturdy. When put in a test tube, they can be spun at high speeds to pack all the cells tightly together at the bottom of the tube.</a:t>
            </a:r>
            <a:endParaRPr/>
          </a:p>
          <a:p>
            <a:pPr indent="-342900" lvl="1" marL="800100" marR="0" rtl="0" algn="l">
              <a:spcBef>
                <a:spcPts val="60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The round shape makes it easy to use equations to estimate diameter and surface area.</a:t>
            </a:r>
            <a:endParaRPr/>
          </a:p>
        </p:txBody>
      </p:sp>
      <p:pic>
        <p:nvPicPr>
          <p:cNvPr id="325" name="Google Shape;325;p23">
            <a:hlinkClick r:id="rId13"/>
          </p:cNvPr>
          <p:cNvPicPr preferRelativeResize="0"/>
          <p:nvPr/>
        </p:nvPicPr>
        <p:blipFill rotWithShape="1">
          <a:blip r:embed="rId14">
            <a:alphaModFix/>
          </a:blip>
          <a:srcRect b="0" l="0" r="0" t="0"/>
          <a:stretch/>
        </p:blipFill>
        <p:spPr>
          <a:xfrm rot="-5400000">
            <a:off x="9058205" y="3590974"/>
            <a:ext cx="2723515" cy="171259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26" name="Google Shape;326;p23"/>
          <p:cNvSpPr/>
          <p:nvPr/>
        </p:nvSpPr>
        <p:spPr>
          <a:xfrm>
            <a:off x="9266616" y="2254517"/>
            <a:ext cx="221304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Verdana"/>
                <a:ea typeface="Verdana"/>
                <a:cs typeface="Verdana"/>
                <a:sym typeface="Verdana"/>
              </a:rPr>
              <a:t>Many of our ideas about membranes came from the study of red blood cells.</a:t>
            </a:r>
            <a:endParaRPr sz="1200">
              <a:solidFill>
                <a:schemeClr val="dk1"/>
              </a:solidFill>
              <a:latin typeface="Verdana"/>
              <a:ea typeface="Verdana"/>
              <a:cs typeface="Verdana"/>
              <a:sym typeface="Verdana"/>
            </a:endParaRPr>
          </a:p>
        </p:txBody>
      </p:sp>
      <p:sp>
        <p:nvSpPr>
          <p:cNvPr id="327" name="Google Shape;327;p23"/>
          <p:cNvSpPr/>
          <p:nvPr/>
        </p:nvSpPr>
        <p:spPr>
          <a:xfrm>
            <a:off x="9659978" y="5946420"/>
            <a:ext cx="15199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Verdana"/>
                <a:ea typeface="Verdana"/>
                <a:cs typeface="Verdana"/>
                <a:sym typeface="Verdana"/>
              </a:rPr>
              <a:t>Red Blood Cells</a:t>
            </a:r>
            <a:endParaRPr sz="1200">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4"/>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333" name="Google Shape;333;p24"/>
          <p:cNvSpPr txBox="1"/>
          <p:nvPr>
            <p:ph type="title"/>
          </p:nvPr>
        </p:nvSpPr>
        <p:spPr>
          <a:xfrm>
            <a:off x="1762125" y="576649"/>
            <a:ext cx="10158025" cy="85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HOW DO WE KNOW WHAT CHEMICALS MAKE UP A MEMBRANE?</a:t>
            </a:r>
            <a:endParaRPr/>
          </a:p>
        </p:txBody>
      </p:sp>
      <p:sp>
        <p:nvSpPr>
          <p:cNvPr id="334" name="Google Shape;334;p24"/>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335" name="Google Shape;335;p24"/>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36" name="Google Shape;336;p24"/>
          <p:cNvSpPr/>
          <p:nvPr/>
        </p:nvSpPr>
        <p:spPr>
          <a:xfrm>
            <a:off x="6886583" y="1613118"/>
            <a:ext cx="396917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first clue was the observation that fatty substances easily entered cells, while other kinds of chemicals passed slowly or not at all. Secondly, if you pull out the red pigment in red blood cells, most of what is left is lipid.</a:t>
            </a:r>
            <a:endParaRPr sz="1600">
              <a:solidFill>
                <a:schemeClr val="dk1"/>
              </a:solidFill>
              <a:latin typeface="Verdana"/>
              <a:ea typeface="Verdana"/>
              <a:cs typeface="Verdana"/>
              <a:sym typeface="Verdana"/>
            </a:endParaRPr>
          </a:p>
        </p:txBody>
      </p:sp>
      <p:pic>
        <p:nvPicPr>
          <p:cNvPr descr="Oil Shaken in Water Picture" id="337" name="Google Shape;337;p24"/>
          <p:cNvPicPr preferRelativeResize="0"/>
          <p:nvPr/>
        </p:nvPicPr>
        <p:blipFill rotWithShape="1">
          <a:blip r:embed="rId13">
            <a:alphaModFix/>
          </a:blip>
          <a:srcRect b="0" l="0" r="0" t="0"/>
          <a:stretch/>
        </p:blipFill>
        <p:spPr>
          <a:xfrm>
            <a:off x="2905038" y="1529559"/>
            <a:ext cx="1905000" cy="20764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Oil Layered on Water Picture" id="338" name="Google Shape;338;p24"/>
          <p:cNvPicPr preferRelativeResize="0"/>
          <p:nvPr/>
        </p:nvPicPr>
        <p:blipFill rotWithShape="1">
          <a:blip r:embed="rId14">
            <a:alphaModFix/>
          </a:blip>
          <a:srcRect b="0" l="0" r="0" t="0"/>
          <a:stretch/>
        </p:blipFill>
        <p:spPr>
          <a:xfrm>
            <a:off x="4910098" y="1529559"/>
            <a:ext cx="1876425" cy="207645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39" name="Google Shape;339;p24"/>
          <p:cNvSpPr/>
          <p:nvPr/>
        </p:nvSpPr>
        <p:spPr>
          <a:xfrm>
            <a:off x="2956210" y="3735216"/>
            <a:ext cx="639798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You can observe how lipids organize themselves. Have you ever seen cold soup with a film of fat on top? Or do this: shake up a bottle of water that has some oil in it. If you let the water stand undisturbed for a few hours, you will see the oil rise to the top and form a film all by itself</a:t>
            </a:r>
            <a:endParaRPr sz="1600">
              <a:solidFill>
                <a:schemeClr val="dk1"/>
              </a:solidFill>
              <a:latin typeface="Verdana"/>
              <a:ea typeface="Verdana"/>
              <a:cs typeface="Verdana"/>
              <a:sym typeface="Verdana"/>
            </a:endParaRPr>
          </a:p>
        </p:txBody>
      </p:sp>
      <p:pic>
        <p:nvPicPr>
          <p:cNvPr id="340" name="Google Shape;340;p24"/>
          <p:cNvPicPr preferRelativeResize="0"/>
          <p:nvPr/>
        </p:nvPicPr>
        <p:blipFill rotWithShape="1">
          <a:blip r:embed="rId15">
            <a:alphaModFix/>
          </a:blip>
          <a:srcRect b="0" l="21500" r="21500" t="0"/>
          <a:stretch/>
        </p:blipFill>
        <p:spPr>
          <a:xfrm>
            <a:off x="9426534" y="3550677"/>
            <a:ext cx="1428750" cy="2506345"/>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341" name="Google Shape;341;p24"/>
          <p:cNvSpPr/>
          <p:nvPr/>
        </p:nvSpPr>
        <p:spPr>
          <a:xfrm>
            <a:off x="2956210" y="5058655"/>
            <a:ext cx="647032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Using vessels like the one shown on the right, we can collect oil separate from water by draining off the lower liquid compartment. </a:t>
            </a:r>
            <a:endParaRPr sz="1600">
              <a:solidFill>
                <a:schemeClr val="dk1"/>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5"/>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347" name="Google Shape;347;p25"/>
          <p:cNvSpPr txBox="1"/>
          <p:nvPr>
            <p:ph type="title"/>
          </p:nvPr>
        </p:nvSpPr>
        <p:spPr>
          <a:xfrm>
            <a:off x="1762125" y="576649"/>
            <a:ext cx="10158025" cy="85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HOW DID THEY PROVE THAT MEMBRANES EXIST AS TWO LAYERS OF LIPID?</a:t>
            </a:r>
            <a:endParaRPr/>
          </a:p>
        </p:txBody>
      </p:sp>
      <p:sp>
        <p:nvSpPr>
          <p:cNvPr id="348" name="Google Shape;348;p25"/>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349" name="Google Shape;349;p25"/>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50" name="Google Shape;350;p25"/>
          <p:cNvSpPr/>
          <p:nvPr/>
        </p:nvSpPr>
        <p:spPr>
          <a:xfrm>
            <a:off x="2956211" y="1759222"/>
            <a:ext cx="5869738"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When lipid molecules are in water, the nature of their chemistry is such that they separate in a way that is a little more complicated than just a single film of lipid. A key discovery came in 1925, when two scientists, Groter and Grendel, discovered that the total surface area of a lipid that could be separated from a red blood cell was directly related to the surface area of the red blood cells. Indeed, the amount of lipid that could be extracted was exactly double that needed to completely surround the cell.</a:t>
            </a:r>
            <a:endParaRPr sz="1600">
              <a:solidFill>
                <a:schemeClr val="dk1"/>
              </a:solidFill>
              <a:latin typeface="Verdana"/>
              <a:ea typeface="Verdana"/>
              <a:cs typeface="Verdana"/>
              <a:sym typeface="Verdana"/>
            </a:endParaRPr>
          </a:p>
        </p:txBody>
      </p:sp>
      <p:sp>
        <p:nvSpPr>
          <p:cNvPr id="351" name="Google Shape;351;p25"/>
          <p:cNvSpPr/>
          <p:nvPr/>
        </p:nvSpPr>
        <p:spPr>
          <a:xfrm>
            <a:off x="2956210" y="4304885"/>
            <a:ext cx="586973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Maybe the lipid wrapped around the cell twice! We could guess at this just by knowing the chemistry. A lipid molecule has two chains of carbon atoms. Think of it like a kite with two tails. These carbon chains are not attracted to water, but they are attracted to the carbon chains of other lipids.</a:t>
            </a:r>
            <a:endParaRPr sz="1600">
              <a:solidFill>
                <a:schemeClr val="dk1"/>
              </a:solidFill>
              <a:latin typeface="Verdana"/>
              <a:ea typeface="Verdana"/>
              <a:cs typeface="Verdana"/>
              <a:sym typeface="Verdana"/>
            </a:endParaRPr>
          </a:p>
        </p:txBody>
      </p:sp>
      <p:pic>
        <p:nvPicPr>
          <p:cNvPr descr="Lipid Image" id="352" name="Google Shape;352;p25"/>
          <p:cNvPicPr preferRelativeResize="0"/>
          <p:nvPr/>
        </p:nvPicPr>
        <p:blipFill rotWithShape="1">
          <a:blip r:embed="rId13">
            <a:alphaModFix/>
          </a:blip>
          <a:srcRect b="0" l="0" r="0" t="0"/>
          <a:stretch/>
        </p:blipFill>
        <p:spPr>
          <a:xfrm>
            <a:off x="8976219" y="2199613"/>
            <a:ext cx="2943931" cy="1941581"/>
          </a:xfrm>
          <a:prstGeom prst="rect">
            <a:avLst/>
          </a:prstGeom>
          <a:noFill/>
          <a:ln>
            <a:noFill/>
          </a:ln>
        </p:spPr>
      </p:pic>
      <p:sp>
        <p:nvSpPr>
          <p:cNvPr id="353" name="Google Shape;353;p25"/>
          <p:cNvSpPr/>
          <p:nvPr/>
        </p:nvSpPr>
        <p:spPr>
          <a:xfrm>
            <a:off x="9789821" y="1953612"/>
            <a:ext cx="126028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3333"/>
                </a:solidFill>
                <a:latin typeface="Verdana"/>
                <a:ea typeface="Verdana"/>
                <a:cs typeface="Verdana"/>
                <a:sym typeface="Verdana"/>
              </a:rPr>
              <a:t>Lipid Bilayer</a:t>
            </a:r>
            <a:endParaRPr sz="1200">
              <a:solidFill>
                <a:schemeClr val="dk1"/>
              </a:solidFill>
              <a:latin typeface="Verdana"/>
              <a:ea typeface="Verdana"/>
              <a:cs typeface="Verdana"/>
              <a:sym typeface="Verdana"/>
            </a:endParaRPr>
          </a:p>
        </p:txBody>
      </p:sp>
      <p:sp>
        <p:nvSpPr>
          <p:cNvPr id="354" name="Google Shape;354;p25"/>
          <p:cNvSpPr/>
          <p:nvPr/>
        </p:nvSpPr>
        <p:spPr>
          <a:xfrm>
            <a:off x="8919776" y="4141194"/>
            <a:ext cx="3000373"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3333"/>
                </a:solidFill>
                <a:latin typeface="Verdana"/>
                <a:ea typeface="Verdana"/>
                <a:cs typeface="Verdana"/>
                <a:sym typeface="Verdana"/>
              </a:rPr>
              <a:t>The surface area of lipid extracted from a red blood cell is exactly double the surface area of the cell. This observation led to the idea that cell membranes must contain two layers of lipid.</a:t>
            </a:r>
            <a:endParaRPr sz="1200">
              <a:solidFill>
                <a:schemeClr val="dk1"/>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6"/>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360" name="Google Shape;360;p26"/>
          <p:cNvSpPr txBox="1"/>
          <p:nvPr>
            <p:ph type="title"/>
          </p:nvPr>
        </p:nvSpPr>
        <p:spPr>
          <a:xfrm>
            <a:off x="1762125" y="576649"/>
            <a:ext cx="10158025" cy="85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HOW DID THEY PROVE THAT MEMBRANES EXIST AS TWO LAYERS OF LIPID? CONT’D</a:t>
            </a:r>
            <a:endParaRPr/>
          </a:p>
        </p:txBody>
      </p:sp>
      <p:sp>
        <p:nvSpPr>
          <p:cNvPr id="361" name="Google Shape;361;p26"/>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362" name="Google Shape;362;p26"/>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63" name="Google Shape;363;p26"/>
          <p:cNvSpPr/>
          <p:nvPr/>
        </p:nvSpPr>
        <p:spPr>
          <a:xfrm>
            <a:off x="3349486" y="1909098"/>
            <a:ext cx="5486401" cy="8594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chemeClr val="dk1"/>
                </a:solidFill>
                <a:latin typeface="Verdana"/>
                <a:ea typeface="Verdana"/>
                <a:cs typeface="Verdana"/>
                <a:sym typeface="Verdana"/>
              </a:rPr>
              <a:t>If we know the chemical properties of lipids, we can figure out how they must self-organize in cells, which contain mostly water.</a:t>
            </a:r>
            <a:endParaRPr sz="1200">
              <a:solidFill>
                <a:schemeClr val="dk1"/>
              </a:solidFill>
              <a:latin typeface="Verdana"/>
              <a:ea typeface="Verdana"/>
              <a:cs typeface="Verdana"/>
              <a:sym typeface="Verdana"/>
            </a:endParaRPr>
          </a:p>
        </p:txBody>
      </p:sp>
      <p:sp>
        <p:nvSpPr>
          <p:cNvPr id="364" name="Google Shape;364;p26"/>
          <p:cNvSpPr/>
          <p:nvPr/>
        </p:nvSpPr>
        <p:spPr>
          <a:xfrm>
            <a:off x="3349486" y="2776198"/>
            <a:ext cx="5486401" cy="2736839"/>
          </a:xfrm>
          <a:prstGeom prst="rect">
            <a:avLst/>
          </a:prstGeom>
          <a:noFill/>
          <a:ln>
            <a:noFill/>
          </a:ln>
        </p:spPr>
        <p:txBody>
          <a:bodyPr anchorCtr="0" anchor="t" bIns="45700" lIns="91425" spcFirstLastPara="1" rIns="91425" wrap="square" tIns="45700">
            <a:spAutoFit/>
          </a:bodyPr>
          <a:lstStyle/>
          <a:p>
            <a:pPr indent="-347663" lvl="1" marL="804863" marR="0" rtl="0" algn="l">
              <a:lnSpc>
                <a:spcPct val="107000"/>
              </a:lnSpc>
              <a:spcBef>
                <a:spcPts val="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One end has chains of carbon, which are repelled by water.</a:t>
            </a:r>
            <a:endParaRPr b="0" i="0" sz="1600" u="none" cap="none" strike="noStrike">
              <a:solidFill>
                <a:schemeClr val="dk1"/>
              </a:solidFill>
              <a:latin typeface="Verdana"/>
              <a:ea typeface="Verdana"/>
              <a:cs typeface="Verdana"/>
              <a:sym typeface="Verdana"/>
            </a:endParaRPr>
          </a:p>
          <a:p>
            <a:pPr indent="-347663" lvl="1" marL="804863"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The other end dissolves in water (that is, is attracted to water).</a:t>
            </a:r>
            <a:endParaRPr b="0" i="0" sz="1600" u="none" cap="none" strike="noStrike">
              <a:solidFill>
                <a:schemeClr val="dk1"/>
              </a:solidFill>
              <a:latin typeface="Verdana"/>
              <a:ea typeface="Verdana"/>
              <a:cs typeface="Verdana"/>
              <a:sym typeface="Verdana"/>
            </a:endParaRPr>
          </a:p>
          <a:p>
            <a:pPr indent="-347663" lvl="1" marL="804863" marR="0" rtl="0" algn="l">
              <a:lnSpc>
                <a:spcPct val="107000"/>
              </a:lnSpc>
              <a:spcBef>
                <a:spcPts val="800"/>
              </a:spcBef>
              <a:spcAft>
                <a:spcPts val="0"/>
              </a:spcAft>
              <a:buClr>
                <a:schemeClr val="dk1"/>
              </a:buClr>
              <a:buSzPts val="1000"/>
              <a:buFont typeface="Noto Sans Symbols"/>
              <a:buChar char="∙"/>
            </a:pPr>
            <a:r>
              <a:rPr b="0" i="0" lang="en-US" sz="1600" u="none" cap="none" strike="noStrike">
                <a:solidFill>
                  <a:schemeClr val="dk1"/>
                </a:solidFill>
                <a:latin typeface="Verdana"/>
                <a:ea typeface="Verdana"/>
                <a:cs typeface="Verdana"/>
                <a:sym typeface="Verdana"/>
              </a:rPr>
              <a:t>Thus, at the surface of water, one end of the lipid is attracted to water, and the carbon tails point out away from water.</a:t>
            </a:r>
            <a:endParaRPr b="0" i="0" sz="1600" u="none" cap="none" strike="noStrike">
              <a:solidFill>
                <a:schemeClr val="dk1"/>
              </a:solidFill>
              <a:latin typeface="Verdana"/>
              <a:ea typeface="Verdana"/>
              <a:cs typeface="Verdana"/>
              <a:sym typeface="Verdana"/>
            </a:endParaRPr>
          </a:p>
          <a:p>
            <a:pPr indent="-347663" lvl="1" marL="804863" marR="0" rtl="0" algn="l">
              <a:spcBef>
                <a:spcPts val="800"/>
              </a:spcBef>
              <a:spcAft>
                <a:spcPts val="0"/>
              </a:spcAft>
              <a:buClr>
                <a:schemeClr val="dk1"/>
              </a:buClr>
              <a:buSzPts val="1600"/>
              <a:buFont typeface="Arial"/>
              <a:buChar char="•"/>
            </a:pPr>
            <a:r>
              <a:rPr b="0" i="0" lang="en-US" sz="1600" u="none" cap="none" strike="noStrike">
                <a:solidFill>
                  <a:schemeClr val="dk1"/>
                </a:solidFill>
                <a:latin typeface="Verdana"/>
                <a:ea typeface="Verdana"/>
                <a:cs typeface="Verdana"/>
                <a:sym typeface="Verdana"/>
              </a:rPr>
              <a:t>A second layer can occur because the carbon tails of two lipids attract each other.</a:t>
            </a:r>
            <a:endParaRPr b="0" i="0" sz="1600" u="none" cap="none" strike="noStrike">
              <a:solidFill>
                <a:schemeClr val="dk1"/>
              </a:solidFill>
              <a:latin typeface="Verdana"/>
              <a:ea typeface="Verdana"/>
              <a:cs typeface="Verdana"/>
              <a:sym typeface="Verdana"/>
            </a:endParaRPr>
          </a:p>
        </p:txBody>
      </p:sp>
      <p:sp>
        <p:nvSpPr>
          <p:cNvPr id="365" name="Google Shape;365;p26"/>
          <p:cNvSpPr/>
          <p:nvPr/>
        </p:nvSpPr>
        <p:spPr>
          <a:xfrm>
            <a:off x="2440056" y="5685934"/>
            <a:ext cx="730526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accent2"/>
                </a:solidFill>
                <a:latin typeface="Verdana"/>
                <a:ea typeface="Verdana"/>
                <a:cs typeface="Verdana"/>
                <a:sym typeface="Verdana"/>
              </a:rPr>
              <a:t>How do you think membrane lipids interact with proteins?</a:t>
            </a:r>
            <a:endParaRPr sz="1600">
              <a:solidFill>
                <a:schemeClr val="accent2"/>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7"/>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371" name="Google Shape;371;p27"/>
          <p:cNvSpPr txBox="1"/>
          <p:nvPr>
            <p:ph type="title"/>
          </p:nvPr>
        </p:nvSpPr>
        <p:spPr>
          <a:xfrm>
            <a:off x="1762125" y="834699"/>
            <a:ext cx="10158025" cy="46166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HOW DO THE MEMBRANES INTERACT WITH THE PROTEINS?</a:t>
            </a:r>
            <a:endParaRPr/>
          </a:p>
        </p:txBody>
      </p:sp>
      <p:sp>
        <p:nvSpPr>
          <p:cNvPr id="372" name="Google Shape;372;p27"/>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373" name="Google Shape;373;p27"/>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74" name="Google Shape;374;p27"/>
          <p:cNvSpPr/>
          <p:nvPr/>
        </p:nvSpPr>
        <p:spPr>
          <a:xfrm>
            <a:off x="1762125" y="1431235"/>
            <a:ext cx="101580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Drs. Danielli and Davson's "sandwich" model of proteins and lipid seemed reasonable at the time and was accepted for several decades. But more research revealed that some portions of proteins were anchored IN the double layer of lipids.</a:t>
            </a:r>
            <a:endParaRPr sz="1600">
              <a:solidFill>
                <a:schemeClr val="dk1"/>
              </a:solidFill>
              <a:latin typeface="Verdana"/>
              <a:ea typeface="Verdana"/>
              <a:cs typeface="Verdana"/>
              <a:sym typeface="Verdana"/>
            </a:endParaRPr>
          </a:p>
        </p:txBody>
      </p:sp>
      <p:sp>
        <p:nvSpPr>
          <p:cNvPr id="375" name="Google Shape;375;p27"/>
          <p:cNvSpPr/>
          <p:nvPr/>
        </p:nvSpPr>
        <p:spPr>
          <a:xfrm>
            <a:off x="1762125" y="2266730"/>
            <a:ext cx="1015802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Membrane proteins are classified into two groups, depending on how they are anchored to the membrane.</a:t>
            </a:r>
            <a:endParaRPr sz="1600">
              <a:solidFill>
                <a:schemeClr val="dk1"/>
              </a:solidFill>
              <a:latin typeface="Verdana"/>
              <a:ea typeface="Verdana"/>
              <a:cs typeface="Verdana"/>
              <a:sym typeface="Verdana"/>
            </a:endParaRPr>
          </a:p>
        </p:txBody>
      </p:sp>
      <p:pic>
        <p:nvPicPr>
          <p:cNvPr id="376" name="Google Shape;376;p27"/>
          <p:cNvPicPr preferRelativeResize="0"/>
          <p:nvPr/>
        </p:nvPicPr>
        <p:blipFill rotWithShape="1">
          <a:blip r:embed="rId13">
            <a:alphaModFix/>
          </a:blip>
          <a:srcRect b="0" l="0" r="0" t="0"/>
          <a:stretch/>
        </p:blipFill>
        <p:spPr>
          <a:xfrm>
            <a:off x="1818859" y="2856003"/>
            <a:ext cx="6157595" cy="2533650"/>
          </a:xfrm>
          <a:prstGeom prst="rect">
            <a:avLst/>
          </a:prstGeom>
          <a:noFill/>
          <a:ln>
            <a:noFill/>
          </a:ln>
        </p:spPr>
      </p:pic>
      <p:sp>
        <p:nvSpPr>
          <p:cNvPr id="377" name="Google Shape;377;p27"/>
          <p:cNvSpPr/>
          <p:nvPr/>
        </p:nvSpPr>
        <p:spPr>
          <a:xfrm>
            <a:off x="7976454" y="2851505"/>
            <a:ext cx="3943696" cy="112293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600">
                <a:solidFill>
                  <a:schemeClr val="dk1"/>
                </a:solidFill>
                <a:latin typeface="Verdana"/>
                <a:ea typeface="Verdana"/>
                <a:cs typeface="Verdana"/>
                <a:sym typeface="Verdana"/>
              </a:rPr>
              <a:t>Peripheral proteins </a:t>
            </a:r>
            <a:r>
              <a:rPr lang="en-US" sz="1600">
                <a:solidFill>
                  <a:schemeClr val="dk1"/>
                </a:solidFill>
                <a:latin typeface="Verdana"/>
                <a:ea typeface="Verdana"/>
                <a:cs typeface="Verdana"/>
                <a:sym typeface="Verdana"/>
              </a:rPr>
              <a:t>are anchored on the side of the membrane and do not go completely through the membrane.</a:t>
            </a:r>
            <a:endParaRPr sz="1200">
              <a:solidFill>
                <a:schemeClr val="dk1"/>
              </a:solidFill>
              <a:latin typeface="Verdana"/>
              <a:ea typeface="Verdana"/>
              <a:cs typeface="Verdana"/>
              <a:sym typeface="Verdana"/>
            </a:endParaRPr>
          </a:p>
        </p:txBody>
      </p:sp>
      <p:sp>
        <p:nvSpPr>
          <p:cNvPr id="378" name="Google Shape;378;p27"/>
          <p:cNvSpPr/>
          <p:nvPr/>
        </p:nvSpPr>
        <p:spPr>
          <a:xfrm>
            <a:off x="7976454" y="3931423"/>
            <a:ext cx="3943696"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Verdana"/>
                <a:ea typeface="Verdana"/>
                <a:cs typeface="Verdana"/>
                <a:sym typeface="Verdana"/>
              </a:rPr>
              <a:t>Integral proteins</a:t>
            </a:r>
            <a:r>
              <a:rPr lang="en-US" sz="1600">
                <a:solidFill>
                  <a:schemeClr val="dk1"/>
                </a:solidFill>
                <a:latin typeface="Verdana"/>
                <a:ea typeface="Verdana"/>
                <a:cs typeface="Verdana"/>
                <a:sym typeface="Verdana"/>
              </a:rPr>
              <a:t> pass completely through the membrane, with parts of the protein hanging out of either side of the membrane.</a:t>
            </a:r>
            <a:endParaRPr sz="1600">
              <a:solidFill>
                <a:schemeClr val="dk1"/>
              </a:solidFill>
              <a:latin typeface="Verdana"/>
              <a:ea typeface="Verdana"/>
              <a:cs typeface="Verdana"/>
              <a:sym typeface="Verdana"/>
            </a:endParaRPr>
          </a:p>
        </p:txBody>
      </p:sp>
      <p:sp>
        <p:nvSpPr>
          <p:cNvPr id="379" name="Google Shape;379;p27"/>
          <p:cNvSpPr/>
          <p:nvPr/>
        </p:nvSpPr>
        <p:spPr>
          <a:xfrm>
            <a:off x="1816336" y="5373410"/>
            <a:ext cx="1010381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Because integral proteins pass completely through the membrane, they can provide a channel to let substances move into and out of cells (see the channel in the picture above). You might think of this like a miniature sponge. The size and shape of the channels regulate the size of the molecules that can pass through these protein gateways.</a:t>
            </a:r>
            <a:endParaRPr sz="1600">
              <a:solidFill>
                <a:schemeClr val="dk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8"/>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385" name="Google Shape;385;p28"/>
          <p:cNvSpPr txBox="1"/>
          <p:nvPr>
            <p:ph type="title"/>
          </p:nvPr>
        </p:nvSpPr>
        <p:spPr>
          <a:xfrm>
            <a:off x="1762125" y="576649"/>
            <a:ext cx="10158025" cy="85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HOW DO MODERN SCIENTISTS PICTURE THE POSITION OF PROTEINS IN THE CELL MEMBRANE?</a:t>
            </a:r>
            <a:endParaRPr/>
          </a:p>
        </p:txBody>
      </p:sp>
      <p:sp>
        <p:nvSpPr>
          <p:cNvPr id="386" name="Google Shape;386;p28"/>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387" name="Google Shape;387;p28"/>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88" name="Google Shape;388;p28"/>
          <p:cNvSpPr/>
          <p:nvPr/>
        </p:nvSpPr>
        <p:spPr>
          <a:xfrm>
            <a:off x="2789090" y="2742097"/>
            <a:ext cx="405204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Scientists discovered that portions of membrane proteins "hang outside" the membrane, both on the inner and outer surfaces. The portion of the protein embedded inside the membrane is coiled (red part of diagram), but outside the membrane, the chemical forces of water partially uncoil the proteins.</a:t>
            </a:r>
            <a:endParaRPr sz="1600">
              <a:solidFill>
                <a:schemeClr val="dk1"/>
              </a:solidFill>
              <a:latin typeface="Verdana"/>
              <a:ea typeface="Verdana"/>
              <a:cs typeface="Verdana"/>
              <a:sym typeface="Verdana"/>
            </a:endParaRPr>
          </a:p>
        </p:txBody>
      </p:sp>
      <p:pic>
        <p:nvPicPr>
          <p:cNvPr descr="Cell Structure Image" id="389" name="Google Shape;389;p28"/>
          <p:cNvPicPr preferRelativeResize="0"/>
          <p:nvPr/>
        </p:nvPicPr>
        <p:blipFill rotWithShape="1">
          <a:blip r:embed="rId13">
            <a:alphaModFix/>
          </a:blip>
          <a:srcRect b="0" l="0" r="0" t="0"/>
          <a:stretch/>
        </p:blipFill>
        <p:spPr>
          <a:xfrm>
            <a:off x="7277512" y="2465147"/>
            <a:ext cx="3868698" cy="28622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9"/>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395" name="Google Shape;395;p29"/>
          <p:cNvSpPr txBox="1"/>
          <p:nvPr>
            <p:ph type="title"/>
          </p:nvPr>
        </p:nvSpPr>
        <p:spPr>
          <a:xfrm>
            <a:off x="1762125" y="576649"/>
            <a:ext cx="10158025" cy="85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WHY DO PARTS OF THE PROTEIN REMAIN OUTSIDE THE MEMBRANE?</a:t>
            </a:r>
            <a:endParaRPr/>
          </a:p>
        </p:txBody>
      </p:sp>
      <p:sp>
        <p:nvSpPr>
          <p:cNvPr id="396" name="Google Shape;396;p29"/>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397" name="Google Shape;397;p29"/>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398" name="Google Shape;398;p29"/>
          <p:cNvSpPr/>
          <p:nvPr/>
        </p:nvSpPr>
        <p:spPr>
          <a:xfrm>
            <a:off x="3334870" y="2690336"/>
            <a:ext cx="558490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These portions of membrane proteins MUST reside outside the membrane, because the terminals of proteins have electrically charged regions that are attracted by the water on the inner and outer surfaces. These parts of the protein are not attracted to lipid because the lipid core has no electrical charge.</a:t>
            </a:r>
            <a:endParaRPr sz="16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Gateway to the Cell</a:t>
            </a:r>
            <a:endParaRPr/>
          </a:p>
        </p:txBody>
      </p:sp>
      <p:sp>
        <p:nvSpPr>
          <p:cNvPr id="115" name="Google Shape;115;p3"/>
          <p:cNvSpPr/>
          <p:nvPr/>
        </p:nvSpPr>
        <p:spPr>
          <a:xfrm>
            <a:off x="4850306" y="591458"/>
            <a:ext cx="24913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EAB9A3"/>
                </a:solidFill>
                <a:latin typeface="Calibri"/>
                <a:ea typeface="Calibri"/>
                <a:cs typeface="Calibri"/>
                <a:sym typeface="Calibri"/>
              </a:rPr>
              <a:t>Pre-Test</a:t>
            </a:r>
            <a:endParaRPr/>
          </a:p>
        </p:txBody>
      </p:sp>
      <p:graphicFrame>
        <p:nvGraphicFramePr>
          <p:cNvPr id="116" name="Google Shape;116;p3"/>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117" name="Google Shape;117;p3"/>
          <p:cNvSpPr txBox="1"/>
          <p:nvPr/>
        </p:nvSpPr>
        <p:spPr>
          <a:xfrm>
            <a:off x="3190461" y="2276061"/>
            <a:ext cx="7295322"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800"/>
              <a:buFont typeface="Arial"/>
              <a:buChar char="•"/>
            </a:pPr>
            <a:r>
              <a:rPr b="0" i="0" lang="en-US" sz="1800" u="sng" cap="none" strike="noStrike">
                <a:solidFill>
                  <a:schemeClr val="hlink"/>
                </a:solidFill>
                <a:latin typeface="Verdana"/>
                <a:ea typeface="Verdana"/>
                <a:cs typeface="Verdana"/>
                <a:sym typeface="Verdana"/>
                <a:hlinkClick r:id="rId13"/>
              </a:rPr>
              <a:t>Google assessment</a:t>
            </a:r>
            <a:endParaRPr b="0" i="0" sz="1800" u="none" cap="none" strike="noStrike">
              <a:solidFill>
                <a:schemeClr val="accent1"/>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0"/>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404" name="Google Shape;404;p30"/>
          <p:cNvSpPr/>
          <p:nvPr/>
        </p:nvSpPr>
        <p:spPr>
          <a:xfrm>
            <a:off x="8919777" y="8956"/>
            <a:ext cx="3000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How We Know</a:t>
            </a:r>
            <a:endParaRPr/>
          </a:p>
        </p:txBody>
      </p:sp>
      <p:graphicFrame>
        <p:nvGraphicFramePr>
          <p:cNvPr id="405" name="Google Shape;405;p30"/>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406" name="Google Shape;406;p30"/>
          <p:cNvSpPr/>
          <p:nvPr/>
        </p:nvSpPr>
        <p:spPr>
          <a:xfrm>
            <a:off x="1818861" y="764033"/>
            <a:ext cx="10101289"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accent2"/>
                </a:solidFill>
                <a:latin typeface="Verdana"/>
                <a:ea typeface="Verdana"/>
                <a:cs typeface="Verdana"/>
                <a:sym typeface="Verdana"/>
              </a:rPr>
              <a:t>With this new understanding of how proteins and membranes interact, an overall model of the structure of cell membranes was developed.</a:t>
            </a:r>
            <a:endParaRPr sz="1400">
              <a:solidFill>
                <a:schemeClr val="accent2"/>
              </a:solidFill>
              <a:latin typeface="Verdana"/>
              <a:ea typeface="Verdana"/>
              <a:cs typeface="Verdana"/>
              <a:sym typeface="Verdana"/>
            </a:endParaRPr>
          </a:p>
        </p:txBody>
      </p:sp>
      <p:sp>
        <p:nvSpPr>
          <p:cNvPr id="407" name="Google Shape;407;p30"/>
          <p:cNvSpPr/>
          <p:nvPr/>
        </p:nvSpPr>
        <p:spPr>
          <a:xfrm>
            <a:off x="1818861" y="1422868"/>
            <a:ext cx="101012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In 1972, S. J. Singer and G. L. Nelson proposed the modern model of membranes below: </a:t>
            </a:r>
            <a:endParaRPr sz="1600">
              <a:solidFill>
                <a:schemeClr val="dk1"/>
              </a:solidFill>
              <a:latin typeface="Verdana"/>
              <a:ea typeface="Verdana"/>
              <a:cs typeface="Verdana"/>
              <a:sym typeface="Verdana"/>
            </a:endParaRPr>
          </a:p>
        </p:txBody>
      </p:sp>
      <p:pic>
        <p:nvPicPr>
          <p:cNvPr descr="Membrane and Protein Diagram" id="408" name="Google Shape;408;p30"/>
          <p:cNvPicPr preferRelativeResize="0"/>
          <p:nvPr/>
        </p:nvPicPr>
        <p:blipFill rotWithShape="1">
          <a:blip r:embed="rId13">
            <a:alphaModFix/>
          </a:blip>
          <a:srcRect b="0" l="0" r="0" t="0"/>
          <a:stretch/>
        </p:blipFill>
        <p:spPr>
          <a:xfrm>
            <a:off x="1962296" y="1848554"/>
            <a:ext cx="4314825" cy="324802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09" name="Google Shape;409;p30"/>
          <p:cNvSpPr/>
          <p:nvPr/>
        </p:nvSpPr>
        <p:spPr>
          <a:xfrm>
            <a:off x="1962296" y="5132437"/>
            <a:ext cx="431482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Image taken from ZY 560 Mammalian Physiology Homepage at http://www.auburn.edu/academic/classes/zy/560/membrane/sld003.htm </a:t>
            </a:r>
            <a:endParaRPr sz="2400">
              <a:solidFill>
                <a:schemeClr val="dk1"/>
              </a:solidFill>
              <a:latin typeface="Verdana"/>
              <a:ea typeface="Verdana"/>
              <a:cs typeface="Verdana"/>
              <a:sym typeface="Verdana"/>
            </a:endParaRPr>
          </a:p>
        </p:txBody>
      </p:sp>
      <p:sp>
        <p:nvSpPr>
          <p:cNvPr id="410" name="Google Shape;410;p30"/>
          <p:cNvSpPr/>
          <p:nvPr/>
        </p:nvSpPr>
        <p:spPr>
          <a:xfrm>
            <a:off x="6277121" y="2319197"/>
            <a:ext cx="395258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Diagram of the modern view of membrane proteins (the orange, pink, and purple structures in the membrane). The globs are 3-dimensional representations of protein, which, in reality, consist of multiple coils bunched together in ways that a pore could be created. Blue structures are lipid. </a:t>
            </a:r>
            <a:endParaRPr sz="1600">
              <a:solidFill>
                <a:schemeClr val="dk1"/>
              </a:solidFill>
              <a:latin typeface="Verdana"/>
              <a:ea typeface="Verdana"/>
              <a:cs typeface="Verdana"/>
              <a:sym typeface="Verdana"/>
            </a:endParaRPr>
          </a:p>
        </p:txBody>
      </p:sp>
      <p:sp>
        <p:nvSpPr>
          <p:cNvPr id="411" name="Google Shape;411;p30"/>
          <p:cNvSpPr/>
          <p:nvPr/>
        </p:nvSpPr>
        <p:spPr>
          <a:xfrm>
            <a:off x="1818861" y="5733379"/>
            <a:ext cx="1010128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Note how old ideas in science sometimes get re-instated. In the process of disproving the Danielli-Davson model, modern scientists have actually proved that the original ideas were partially right. There IS protein on the outside and inside of membranes.</a:t>
            </a:r>
            <a:endParaRPr sz="1600">
              <a:solidFill>
                <a:schemeClr val="dk1"/>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1"/>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417" name="Google Shape;417;p31"/>
          <p:cNvSpPr/>
          <p:nvPr/>
        </p:nvSpPr>
        <p:spPr>
          <a:xfrm>
            <a:off x="4457829" y="591458"/>
            <a:ext cx="327634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Story Time</a:t>
            </a:r>
            <a:endParaRPr/>
          </a:p>
        </p:txBody>
      </p:sp>
      <p:graphicFrame>
        <p:nvGraphicFramePr>
          <p:cNvPr id="418" name="Google Shape;418;p31"/>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pic>
        <p:nvPicPr>
          <p:cNvPr id="419" name="Google Shape;419;p31"/>
          <p:cNvPicPr preferRelativeResize="0"/>
          <p:nvPr/>
        </p:nvPicPr>
        <p:blipFill rotWithShape="1">
          <a:blip r:embed="rId13">
            <a:alphaModFix/>
          </a:blip>
          <a:srcRect b="0" l="0" r="0" t="0"/>
          <a:stretch/>
        </p:blipFill>
        <p:spPr>
          <a:xfrm>
            <a:off x="8102011" y="2553241"/>
            <a:ext cx="2905236" cy="373278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420" name="Google Shape;420;p31"/>
          <p:cNvSpPr/>
          <p:nvPr/>
        </p:nvSpPr>
        <p:spPr>
          <a:xfrm>
            <a:off x="2190307" y="2940346"/>
            <a:ext cx="577348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Jim's friends said that he had a good sense of humor. When he was grown up and famous, he liked to trick newspaper reporters and pull jokes on them. He also had the reputation of being a "Boy Scout", and "never breaking any rules, even when there was no one around to watch him,'' as one friend put it.</a:t>
            </a:r>
            <a:endParaRPr sz="1600">
              <a:solidFill>
                <a:schemeClr val="dk1"/>
              </a:solidFill>
              <a:latin typeface="Verdana"/>
              <a:ea typeface="Verdana"/>
              <a:cs typeface="Verdana"/>
              <a:sym typeface="Verdana"/>
            </a:endParaRPr>
          </a:p>
        </p:txBody>
      </p:sp>
      <p:sp>
        <p:nvSpPr>
          <p:cNvPr id="421" name="Google Shape;421;p31"/>
          <p:cNvSpPr/>
          <p:nvPr/>
        </p:nvSpPr>
        <p:spPr>
          <a:xfrm>
            <a:off x="2190307" y="4561511"/>
            <a:ext cx="577348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Jim was a Jr., as his father had the same name. Jim's father was a well-known civil servant in the British civil government. Apparently, no one in his family had any interest or involvement in science.</a:t>
            </a:r>
            <a:endParaRPr sz="1600">
              <a:solidFill>
                <a:schemeClr val="dk1"/>
              </a:solidFill>
              <a:latin typeface="Verdana"/>
              <a:ea typeface="Verdana"/>
              <a:cs typeface="Verdana"/>
              <a:sym typeface="Verdana"/>
            </a:endParaRPr>
          </a:p>
        </p:txBody>
      </p:sp>
      <p:sp>
        <p:nvSpPr>
          <p:cNvPr id="422" name="Google Shape;422;p31"/>
          <p:cNvSpPr txBox="1"/>
          <p:nvPr>
            <p:ph type="title"/>
          </p:nvPr>
        </p:nvSpPr>
        <p:spPr>
          <a:xfrm>
            <a:off x="1762125" y="1514788"/>
            <a:ext cx="10125075" cy="69356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2"/>
              </a:buClr>
              <a:buSzPts val="4800"/>
              <a:buFont typeface="Bad Script"/>
              <a:buNone/>
            </a:pPr>
            <a:r>
              <a:rPr lang="en-US" sz="4800">
                <a:solidFill>
                  <a:schemeClr val="accent2"/>
                </a:solidFill>
                <a:latin typeface="Bad Script"/>
                <a:ea typeface="Bad Script"/>
                <a:cs typeface="Bad Script"/>
                <a:sym typeface="Bad Script"/>
              </a:rPr>
              <a:t>JAMES FREDERICK DANIELLI (1911-1984)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2"/>
          <p:cNvSpPr/>
          <p:nvPr/>
        </p:nvSpPr>
        <p:spPr>
          <a:xfrm>
            <a:off x="775389" y="193622"/>
            <a:ext cx="29939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Levels of Organization</a:t>
            </a:r>
            <a:endParaRPr/>
          </a:p>
        </p:txBody>
      </p:sp>
      <p:sp>
        <p:nvSpPr>
          <p:cNvPr id="428" name="Google Shape;428;p32"/>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Bad Script"/>
              <a:buNone/>
            </a:pPr>
            <a:r>
              <a:rPr lang="en-US">
                <a:solidFill>
                  <a:schemeClr val="accent2"/>
                </a:solidFill>
                <a:latin typeface="Bad Script"/>
                <a:ea typeface="Bad Script"/>
                <a:cs typeface="Bad Script"/>
                <a:sym typeface="Bad Script"/>
              </a:rPr>
              <a:t>YOUNG ADULTHOOD</a:t>
            </a:r>
            <a:endParaRPr/>
          </a:p>
        </p:txBody>
      </p:sp>
      <p:sp>
        <p:nvSpPr>
          <p:cNvPr id="429" name="Google Shape;429;p32"/>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430" name="Google Shape;430;p32"/>
          <p:cNvSpPr/>
          <p:nvPr/>
        </p:nvSpPr>
        <p:spPr>
          <a:xfrm>
            <a:off x="2516373" y="1260184"/>
            <a:ext cx="7233684"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So how did Jim get interested in science? We think it was because Jim grew up in the country and lived close to animals and plants. He went to a rural school, where he turned out to be the best student. He won a scholarship to the University College of London. He quickly developed an interest in chemistry, and he and one of his classmate friends, Hugh Davson, spent many hours debating how membranes might be built. Years later, they developed a theory that dominated scientific thought for several decades, and parts of that theory are still accepted today.</a:t>
            </a:r>
            <a:endParaRPr sz="1600">
              <a:solidFill>
                <a:schemeClr val="dk1"/>
              </a:solidFill>
              <a:latin typeface="Verdana"/>
              <a:ea typeface="Verdana"/>
              <a:cs typeface="Verdana"/>
              <a:sym typeface="Verdana"/>
            </a:endParaRPr>
          </a:p>
        </p:txBody>
      </p:sp>
      <p:sp>
        <p:nvSpPr>
          <p:cNvPr id="431" name="Google Shape;431;p32"/>
          <p:cNvSpPr/>
          <p:nvPr/>
        </p:nvSpPr>
        <p:spPr>
          <a:xfrm>
            <a:off x="2516373" y="3573824"/>
            <a:ext cx="7340008"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After he obtained his first doctoral degree, he took a job at Princeton University in New Jersey during the Great Depression. At Princeton, Jim became a Socialist and, when he wasn't in the laboratory, he was on the street corners preaching the need to make the U.S. a Socialist state. He was attracted to Communism, but eventually became disillusioned with it and became more conservative. About this time, Jim married Mary Guy, a poet, who later became an anthropologist. They were life-long friends and enjoyed sharing their interests in science.</a:t>
            </a:r>
            <a:endParaRPr sz="1600">
              <a:solidFill>
                <a:schemeClr val="dk1"/>
              </a:solidFill>
              <a:latin typeface="Verdana"/>
              <a:ea typeface="Verdana"/>
              <a:cs typeface="Verdana"/>
              <a:sym typeface="Verdana"/>
            </a:endParaRPr>
          </a:p>
        </p:txBody>
      </p:sp>
      <p:graphicFrame>
        <p:nvGraphicFramePr>
          <p:cNvPr id="432" name="Google Shape;432;p32"/>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3"/>
          <p:cNvSpPr/>
          <p:nvPr/>
        </p:nvSpPr>
        <p:spPr>
          <a:xfrm>
            <a:off x="775389" y="193622"/>
            <a:ext cx="29939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Levels of Organization</a:t>
            </a:r>
            <a:endParaRPr/>
          </a:p>
        </p:txBody>
      </p:sp>
      <p:sp>
        <p:nvSpPr>
          <p:cNvPr id="438" name="Google Shape;438;p33"/>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Bad Script"/>
              <a:buNone/>
            </a:pPr>
            <a:r>
              <a:rPr lang="en-US">
                <a:solidFill>
                  <a:schemeClr val="accent2"/>
                </a:solidFill>
                <a:latin typeface="Bad Script"/>
                <a:ea typeface="Bad Script"/>
                <a:cs typeface="Bad Script"/>
                <a:sym typeface="Bad Script"/>
              </a:rPr>
              <a:t>RESEARCH</a:t>
            </a:r>
            <a:endParaRPr/>
          </a:p>
        </p:txBody>
      </p:sp>
      <p:sp>
        <p:nvSpPr>
          <p:cNvPr id="439" name="Google Shape;439;p33"/>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440" name="Google Shape;440;p33"/>
          <p:cNvSpPr/>
          <p:nvPr/>
        </p:nvSpPr>
        <p:spPr>
          <a:xfrm>
            <a:off x="2488019" y="1748119"/>
            <a:ext cx="730456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1935, Jim and his family returned to England to work at Cambridge University. There he renewed his friendship with Hugh Davson. When World War II started, Jim conducted experiments on practical things like wound healing. During this time he also developed an antidote to the poison Lewisite. This discovery resulted from working with compounds that could not cross membranes and thus stay in the blood to combat the circulating poison.</a:t>
            </a:r>
            <a:endParaRPr sz="1600">
              <a:solidFill>
                <a:schemeClr val="dk1"/>
              </a:solidFill>
              <a:latin typeface="Verdana"/>
              <a:ea typeface="Verdana"/>
              <a:cs typeface="Verdana"/>
              <a:sym typeface="Verdana"/>
            </a:endParaRPr>
          </a:p>
        </p:txBody>
      </p:sp>
      <p:sp>
        <p:nvSpPr>
          <p:cNvPr id="441" name="Google Shape;441;p33"/>
          <p:cNvSpPr/>
          <p:nvPr/>
        </p:nvSpPr>
        <p:spPr>
          <a:xfrm>
            <a:off x="2488019" y="3881026"/>
            <a:ext cx="730456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later years, Jim also worked in Buffalo at the State University of New York. From 1970 on, he became closely involved in NASA research. He studied the possibility of life on other planets and several projects related to environmental health issues, such as waste-water treatment, overgrowth of plant life in lakes and ponds, pollution effects of urban water runoff, and effects of pollution on life in the sea.</a:t>
            </a:r>
            <a:endParaRPr sz="1600">
              <a:solidFill>
                <a:schemeClr val="dk1"/>
              </a:solidFill>
              <a:latin typeface="Verdana"/>
              <a:ea typeface="Verdana"/>
              <a:cs typeface="Verdana"/>
              <a:sym typeface="Verdana"/>
            </a:endParaRPr>
          </a:p>
        </p:txBody>
      </p:sp>
      <p:graphicFrame>
        <p:nvGraphicFramePr>
          <p:cNvPr id="442" name="Google Shape;442;p33"/>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4"/>
          <p:cNvSpPr/>
          <p:nvPr/>
        </p:nvSpPr>
        <p:spPr>
          <a:xfrm>
            <a:off x="775389" y="193622"/>
            <a:ext cx="29939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Levels of Organization</a:t>
            </a:r>
            <a:endParaRPr/>
          </a:p>
        </p:txBody>
      </p:sp>
      <p:sp>
        <p:nvSpPr>
          <p:cNvPr id="448" name="Google Shape;448;p34"/>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Bad Script"/>
              <a:buNone/>
            </a:pPr>
            <a:r>
              <a:rPr lang="en-US">
                <a:solidFill>
                  <a:schemeClr val="accent2"/>
                </a:solidFill>
                <a:latin typeface="Bad Script"/>
                <a:ea typeface="Bad Script"/>
                <a:cs typeface="Bad Script"/>
                <a:sym typeface="Bad Script"/>
              </a:rPr>
              <a:t>MEMBRANES</a:t>
            </a:r>
            <a:endParaRPr/>
          </a:p>
        </p:txBody>
      </p:sp>
      <p:sp>
        <p:nvSpPr>
          <p:cNvPr id="449" name="Google Shape;449;p34"/>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450" name="Google Shape;450;p34"/>
          <p:cNvSpPr/>
          <p:nvPr/>
        </p:nvSpPr>
        <p:spPr>
          <a:xfrm>
            <a:off x="1762126" y="1259019"/>
            <a:ext cx="890233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Jim became famous for his work on biological membranes. In 1952, he wrote a famous book with his old friend, Hugh Davson, in which they developed a mental model of how membranes were built. Their model grew out of their research and that of others on the transport of materials across capillaries and red blood cell membranes. This model dominated thinking among world scientists for over a decade.</a:t>
            </a:r>
            <a:endParaRPr sz="1600">
              <a:solidFill>
                <a:schemeClr val="dk1"/>
              </a:solidFill>
              <a:latin typeface="Verdana"/>
              <a:ea typeface="Verdana"/>
              <a:cs typeface="Verdana"/>
              <a:sym typeface="Verdana"/>
            </a:endParaRPr>
          </a:p>
        </p:txBody>
      </p:sp>
      <p:sp>
        <p:nvSpPr>
          <p:cNvPr id="451" name="Google Shape;451;p34"/>
          <p:cNvSpPr/>
          <p:nvPr/>
        </p:nvSpPr>
        <p:spPr>
          <a:xfrm>
            <a:off x="1762125" y="2833940"/>
            <a:ext cx="5794967"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Davson and Jim also developed the idea that proteins associated with membranes could help move certain chemicals across the membrane, which otherwise would not occur. This idea has stood the test of time. See "What We Know" pages on membrane proteins</a:t>
            </a:r>
            <a:r>
              <a:rPr lang="en-US" sz="1800">
                <a:solidFill>
                  <a:srgbClr val="000000"/>
                </a:solidFill>
                <a:latin typeface="Verdana"/>
                <a:ea typeface="Verdana"/>
                <a:cs typeface="Verdana"/>
                <a:sym typeface="Verdana"/>
              </a:rPr>
              <a:t>.</a:t>
            </a:r>
            <a:endParaRPr sz="1800">
              <a:solidFill>
                <a:schemeClr val="dk1"/>
              </a:solidFill>
              <a:latin typeface="Verdana"/>
              <a:ea typeface="Verdana"/>
              <a:cs typeface="Verdana"/>
              <a:sym typeface="Verdana"/>
            </a:endParaRPr>
          </a:p>
        </p:txBody>
      </p:sp>
      <p:pic>
        <p:nvPicPr>
          <p:cNvPr id="452" name="Google Shape;452;p34"/>
          <p:cNvPicPr preferRelativeResize="0"/>
          <p:nvPr/>
        </p:nvPicPr>
        <p:blipFill rotWithShape="1">
          <a:blip r:embed="rId3">
            <a:alphaModFix/>
          </a:blip>
          <a:srcRect b="0" l="0" r="0" t="0"/>
          <a:stretch/>
        </p:blipFill>
        <p:spPr>
          <a:xfrm>
            <a:off x="7557093" y="2828679"/>
            <a:ext cx="2872781" cy="329733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53" name="Google Shape;453;p34"/>
          <p:cNvSpPr/>
          <p:nvPr/>
        </p:nvSpPr>
        <p:spPr>
          <a:xfrm>
            <a:off x="1762125" y="4188157"/>
            <a:ext cx="579496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What was important about the Davson-Danielli membrane model was that though it was not entirely correct, it stimulated other scientists to study the question of how membranes are built. The D-D model correctly viewed the membrane as consisting of two layers of lipid with their electrically charged head groups facing outward toward the water-based environment both outside and inside of the membrane.</a:t>
            </a:r>
            <a:endParaRPr sz="1600">
              <a:solidFill>
                <a:schemeClr val="dk1"/>
              </a:solidFill>
              <a:latin typeface="Verdana"/>
              <a:ea typeface="Verdana"/>
              <a:cs typeface="Verdana"/>
              <a:sym typeface="Verdana"/>
            </a:endParaRPr>
          </a:p>
        </p:txBody>
      </p:sp>
      <p:graphicFrame>
        <p:nvGraphicFramePr>
          <p:cNvPr id="454" name="Google Shape;454;p34"/>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5"/>
          <p:cNvSpPr/>
          <p:nvPr/>
        </p:nvSpPr>
        <p:spPr>
          <a:xfrm>
            <a:off x="775389" y="193622"/>
            <a:ext cx="29939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Levels of Organization</a:t>
            </a:r>
            <a:endParaRPr/>
          </a:p>
        </p:txBody>
      </p:sp>
      <p:sp>
        <p:nvSpPr>
          <p:cNvPr id="460" name="Google Shape;460;p35"/>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Bad Script"/>
              <a:buNone/>
            </a:pPr>
            <a:r>
              <a:rPr lang="en-US">
                <a:solidFill>
                  <a:schemeClr val="accent2"/>
                </a:solidFill>
                <a:latin typeface="Bad Script"/>
                <a:ea typeface="Bad Script"/>
                <a:cs typeface="Bad Script"/>
                <a:sym typeface="Bad Script"/>
              </a:rPr>
              <a:t>MEMBRANES CONT’D</a:t>
            </a:r>
            <a:endParaRPr/>
          </a:p>
        </p:txBody>
      </p:sp>
      <p:sp>
        <p:nvSpPr>
          <p:cNvPr id="461" name="Google Shape;461;p35"/>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462" name="Google Shape;462;p35"/>
          <p:cNvSpPr/>
          <p:nvPr/>
        </p:nvSpPr>
        <p:spPr>
          <a:xfrm>
            <a:off x="1988287" y="1259019"/>
            <a:ext cx="824023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What was wrong with the model was the location of proteins. Proteins were thought to be attached as a thin layer on the inner and outer surfaces of the membrane. Today, we know that proteins float around in the membrane, forming multiple coils that weave in and out of the membrane, with tails of the proteins projecting out on both the outside and inside of the cell.</a:t>
            </a:r>
            <a:endParaRPr sz="1600">
              <a:solidFill>
                <a:schemeClr val="dk1"/>
              </a:solidFill>
              <a:latin typeface="Verdana"/>
              <a:ea typeface="Verdana"/>
              <a:cs typeface="Verdana"/>
              <a:sym typeface="Verdana"/>
            </a:endParaRPr>
          </a:p>
        </p:txBody>
      </p:sp>
      <p:pic>
        <p:nvPicPr>
          <p:cNvPr id="463" name="Google Shape;463;p35"/>
          <p:cNvPicPr preferRelativeResize="0"/>
          <p:nvPr/>
        </p:nvPicPr>
        <p:blipFill rotWithShape="1">
          <a:blip r:embed="rId3">
            <a:alphaModFix/>
          </a:blip>
          <a:srcRect b="0" l="0" r="0" t="0"/>
          <a:stretch/>
        </p:blipFill>
        <p:spPr>
          <a:xfrm>
            <a:off x="2984204" y="2826584"/>
            <a:ext cx="6223591" cy="356109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graphicFrame>
        <p:nvGraphicFramePr>
          <p:cNvPr id="464" name="Google Shape;464;p35"/>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6"/>
          <p:cNvSpPr/>
          <p:nvPr/>
        </p:nvSpPr>
        <p:spPr>
          <a:xfrm>
            <a:off x="775389" y="193622"/>
            <a:ext cx="29939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Levels of Organization</a:t>
            </a:r>
            <a:endParaRPr/>
          </a:p>
        </p:txBody>
      </p:sp>
      <p:sp>
        <p:nvSpPr>
          <p:cNvPr id="470" name="Google Shape;470;p36"/>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Bad Script"/>
              <a:buNone/>
            </a:pPr>
            <a:r>
              <a:rPr lang="en-US">
                <a:solidFill>
                  <a:schemeClr val="accent2"/>
                </a:solidFill>
                <a:latin typeface="Bad Script"/>
                <a:ea typeface="Bad Script"/>
                <a:cs typeface="Bad Script"/>
                <a:sym typeface="Bad Script"/>
              </a:rPr>
              <a:t>LASTING IMPACT</a:t>
            </a:r>
            <a:endParaRPr/>
          </a:p>
        </p:txBody>
      </p:sp>
      <p:sp>
        <p:nvSpPr>
          <p:cNvPr id="471" name="Google Shape;471;p36"/>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472" name="Google Shape;472;p36"/>
          <p:cNvSpPr/>
          <p:nvPr/>
        </p:nvSpPr>
        <p:spPr>
          <a:xfrm>
            <a:off x="3048000" y="1642046"/>
            <a:ext cx="6096000"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In one of the great ironies of science, it turns out that what was considered to be wrong has proved to be at least partially right. We now know that some proteins ARE adsorbed on the cell membrane, especially on the inner surface. These interact with the proteins that are coiled within the membrane, and these in turn have regions of the protein that extend outside the cell to act as detectors for chemicals. Think of these outside areas as chemical antennae and the inside areas as a "tuner" that amplifies the chemical signals detected on the outside.</a:t>
            </a:r>
            <a:endParaRPr sz="1600">
              <a:solidFill>
                <a:schemeClr val="dk1"/>
              </a:solidFill>
              <a:latin typeface="Verdana"/>
              <a:ea typeface="Verdana"/>
              <a:cs typeface="Verdana"/>
              <a:sym typeface="Verdana"/>
            </a:endParaRPr>
          </a:p>
        </p:txBody>
      </p:sp>
      <p:sp>
        <p:nvSpPr>
          <p:cNvPr id="473" name="Google Shape;473;p36"/>
          <p:cNvSpPr/>
          <p:nvPr/>
        </p:nvSpPr>
        <p:spPr>
          <a:xfrm>
            <a:off x="3048000" y="4448814"/>
            <a:ext cx="6096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Danielli's contribution was that he got scientists pointed in the right direction - that is, asking the right questions. Many great discoveries, including several Nobel prizes, developed out of work that was spawned by Jim Danielli.</a:t>
            </a:r>
            <a:endParaRPr sz="1600">
              <a:solidFill>
                <a:schemeClr val="dk1"/>
              </a:solidFill>
              <a:latin typeface="Verdana"/>
              <a:ea typeface="Verdana"/>
              <a:cs typeface="Verdana"/>
              <a:sym typeface="Verdana"/>
            </a:endParaRPr>
          </a:p>
        </p:txBody>
      </p:sp>
      <p:graphicFrame>
        <p:nvGraphicFramePr>
          <p:cNvPr id="474" name="Google Shape;474;p36"/>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7"/>
          <p:cNvSpPr/>
          <p:nvPr/>
        </p:nvSpPr>
        <p:spPr>
          <a:xfrm>
            <a:off x="775389" y="193622"/>
            <a:ext cx="299396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Levels of Organization</a:t>
            </a:r>
            <a:endParaRPr/>
          </a:p>
        </p:txBody>
      </p:sp>
      <p:sp>
        <p:nvSpPr>
          <p:cNvPr id="480" name="Google Shape;480;p37"/>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Bad Script"/>
              <a:buNone/>
            </a:pPr>
            <a:r>
              <a:rPr lang="en-US">
                <a:solidFill>
                  <a:schemeClr val="accent2"/>
                </a:solidFill>
                <a:latin typeface="Bad Script"/>
                <a:ea typeface="Bad Script"/>
                <a:cs typeface="Bad Script"/>
                <a:sym typeface="Bad Script"/>
              </a:rPr>
              <a:t>REFERENCES</a:t>
            </a:r>
            <a:endParaRPr/>
          </a:p>
        </p:txBody>
      </p:sp>
      <p:sp>
        <p:nvSpPr>
          <p:cNvPr id="481" name="Google Shape;481;p37"/>
          <p:cNvSpPr/>
          <p:nvPr/>
        </p:nvSpPr>
        <p:spPr>
          <a:xfrm>
            <a:off x="9674855" y="-1938"/>
            <a:ext cx="22452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Story Time</a:t>
            </a:r>
            <a:endParaRPr/>
          </a:p>
        </p:txBody>
      </p:sp>
      <p:sp>
        <p:nvSpPr>
          <p:cNvPr id="482" name="Google Shape;482;p37"/>
          <p:cNvSpPr/>
          <p:nvPr/>
        </p:nvSpPr>
        <p:spPr>
          <a:xfrm>
            <a:off x="2734479" y="2273733"/>
            <a:ext cx="8063023" cy="303159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en-US" sz="1600">
                <a:solidFill>
                  <a:srgbClr val="000000"/>
                </a:solidFill>
                <a:latin typeface="Verdana"/>
                <a:ea typeface="Verdana"/>
                <a:cs typeface="Verdana"/>
                <a:sym typeface="Verdana"/>
              </a:rPr>
              <a:t>Stein, W. D. 1987. James Frederic Danielli. The Royal Society. University Press, Cambridge, Great Britain.</a:t>
            </a:r>
            <a:endParaRPr sz="1600">
              <a:solidFill>
                <a:schemeClr val="dk1"/>
              </a:solidFill>
              <a:latin typeface="Verdana"/>
              <a:ea typeface="Verdana"/>
              <a:cs typeface="Verdana"/>
              <a:sym typeface="Verdana"/>
            </a:endParaRPr>
          </a:p>
          <a:p>
            <a:pPr indent="-457200" lvl="0" marL="457200" marR="0" rtl="0" algn="l">
              <a:spcBef>
                <a:spcPts val="600"/>
              </a:spcBef>
              <a:spcAft>
                <a:spcPts val="0"/>
              </a:spcAft>
              <a:buNone/>
            </a:pPr>
            <a:r>
              <a:rPr lang="en-US" sz="1600">
                <a:solidFill>
                  <a:srgbClr val="000000"/>
                </a:solidFill>
                <a:latin typeface="Verdana"/>
                <a:ea typeface="Verdana"/>
                <a:cs typeface="Verdana"/>
                <a:sym typeface="Verdana"/>
              </a:rPr>
              <a:t>Davson, H., and Danielli, J. F. 1970. The Permeability of Natural Membranes. Hafner Publishing Company. Darien, Conn. pp. 365.</a:t>
            </a:r>
            <a:endParaRPr sz="1600">
              <a:solidFill>
                <a:schemeClr val="dk1"/>
              </a:solidFill>
              <a:latin typeface="Verdana"/>
              <a:ea typeface="Verdana"/>
              <a:cs typeface="Verdana"/>
              <a:sym typeface="Verdana"/>
            </a:endParaRPr>
          </a:p>
          <a:p>
            <a:pPr indent="-457200" lvl="0" marL="457200" marR="0" rtl="0" algn="l">
              <a:spcBef>
                <a:spcPts val="600"/>
              </a:spcBef>
              <a:spcAft>
                <a:spcPts val="0"/>
              </a:spcAft>
              <a:buNone/>
            </a:pPr>
            <a:r>
              <a:rPr lang="en-US" sz="1600">
                <a:solidFill>
                  <a:srgbClr val="000000"/>
                </a:solidFill>
                <a:latin typeface="Verdana"/>
                <a:ea typeface="Verdana"/>
                <a:cs typeface="Verdana"/>
                <a:sym typeface="Verdana"/>
              </a:rPr>
              <a:t>[James Danielli Photo] Retrieved from </a:t>
            </a:r>
            <a:r>
              <a:rPr lang="en-US" sz="1600" u="sng">
                <a:solidFill>
                  <a:srgbClr val="1155CC"/>
                </a:solidFill>
                <a:latin typeface="Verdana"/>
                <a:ea typeface="Verdana"/>
                <a:cs typeface="Verdana"/>
                <a:sym typeface="Verdana"/>
                <a:hlinkClick r:id="rId3">
                  <a:extLst>
                    <a:ext uri="{A12FA001-AC4F-418D-AE19-62706E023703}">
                      <ahyp:hlinkClr val="tx"/>
                    </a:ext>
                  </a:extLst>
                </a:hlinkClick>
              </a:rPr>
              <a:t>https://www.kcl.ac.uk/lsm/about/history/heroes#JDanielli</a:t>
            </a:r>
            <a:r>
              <a:rPr lang="en-US" sz="1600">
                <a:solidFill>
                  <a:srgbClr val="000000"/>
                </a:solidFill>
                <a:latin typeface="Verdana"/>
                <a:ea typeface="Verdana"/>
                <a:cs typeface="Verdana"/>
                <a:sym typeface="Verdana"/>
              </a:rPr>
              <a:t> </a:t>
            </a:r>
            <a:endParaRPr sz="1600">
              <a:solidFill>
                <a:schemeClr val="dk1"/>
              </a:solidFill>
              <a:latin typeface="Verdana"/>
              <a:ea typeface="Verdana"/>
              <a:cs typeface="Verdana"/>
              <a:sym typeface="Verdana"/>
            </a:endParaRPr>
          </a:p>
          <a:p>
            <a:pPr indent="-457200" lvl="0" marL="457200" marR="0" rtl="0" algn="l">
              <a:spcBef>
                <a:spcPts val="600"/>
              </a:spcBef>
              <a:spcAft>
                <a:spcPts val="0"/>
              </a:spcAft>
              <a:buNone/>
            </a:pPr>
            <a:r>
              <a:rPr lang="en-US" sz="1600">
                <a:solidFill>
                  <a:srgbClr val="000000"/>
                </a:solidFill>
                <a:latin typeface="Verdana"/>
                <a:ea typeface="Verdana"/>
                <a:cs typeface="Verdana"/>
                <a:sym typeface="Verdana"/>
              </a:rPr>
              <a:t>Figure 1. Graphic of Fluid Mosaic Model for Cell Membrane. Reprinted from </a:t>
            </a:r>
            <a:r>
              <a:rPr i="1" lang="en-US" sz="1600">
                <a:solidFill>
                  <a:srgbClr val="000000"/>
                </a:solidFill>
                <a:latin typeface="Verdana"/>
                <a:ea typeface="Verdana"/>
                <a:cs typeface="Verdana"/>
                <a:sym typeface="Verdana"/>
              </a:rPr>
              <a:t>The Biology Project: Department of Biochemistry and Molecular Biophysics University of Arizona</a:t>
            </a:r>
            <a:r>
              <a:rPr lang="en-US" sz="1600">
                <a:solidFill>
                  <a:srgbClr val="000000"/>
                </a:solidFill>
                <a:latin typeface="Verdana"/>
                <a:ea typeface="Verdana"/>
                <a:cs typeface="Verdana"/>
                <a:sym typeface="Verdana"/>
              </a:rPr>
              <a:t>, </a:t>
            </a:r>
            <a:r>
              <a:rPr lang="en-US" sz="1600" u="sng">
                <a:solidFill>
                  <a:srgbClr val="1155CC"/>
                </a:solidFill>
                <a:latin typeface="Verdana"/>
                <a:ea typeface="Verdana"/>
                <a:cs typeface="Verdana"/>
                <a:sym typeface="Verdana"/>
                <a:hlinkClick r:id="rId4">
                  <a:extLst>
                    <a:ext uri="{A12FA001-AC4F-418D-AE19-62706E023703}">
                      <ahyp:hlinkClr val="tx"/>
                    </a:ext>
                  </a:extLst>
                </a:hlinkClick>
              </a:rPr>
              <a:t>http://www.biology.arizona.edu/cell_bio/problem_sets/membranes/fluid_mosaic_model.html</a:t>
            </a:r>
            <a:r>
              <a:rPr lang="en-US" sz="1600">
                <a:solidFill>
                  <a:srgbClr val="000000"/>
                </a:solidFill>
                <a:latin typeface="Verdana"/>
                <a:ea typeface="Verdana"/>
                <a:cs typeface="Verdana"/>
                <a:sym typeface="Verdana"/>
              </a:rPr>
              <a:t> </a:t>
            </a:r>
            <a:endParaRPr sz="1600">
              <a:solidFill>
                <a:schemeClr val="dk1"/>
              </a:solidFill>
              <a:latin typeface="Verdana"/>
              <a:ea typeface="Verdana"/>
              <a:cs typeface="Verdana"/>
              <a:sym typeface="Verdana"/>
            </a:endParaRPr>
          </a:p>
        </p:txBody>
      </p:sp>
      <p:graphicFrame>
        <p:nvGraphicFramePr>
          <p:cNvPr id="483" name="Google Shape;483;p37"/>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4">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8"/>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489" name="Google Shape;489;p38"/>
          <p:cNvSpPr/>
          <p:nvPr/>
        </p:nvSpPr>
        <p:spPr>
          <a:xfrm>
            <a:off x="3484357" y="2967335"/>
            <a:ext cx="522328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Common Hazards</a:t>
            </a:r>
            <a:endParaRPr/>
          </a:p>
        </p:txBody>
      </p:sp>
      <p:graphicFrame>
        <p:nvGraphicFramePr>
          <p:cNvPr id="490" name="Google Shape;490;p38"/>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9"/>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496" name="Google Shape;496;p39"/>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A TOXIC SUBSTANCE - ALCOHOL</a:t>
            </a:r>
            <a:endParaRPr/>
          </a:p>
        </p:txBody>
      </p:sp>
      <p:sp>
        <p:nvSpPr>
          <p:cNvPr id="497" name="Google Shape;497;p39"/>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graphicFrame>
        <p:nvGraphicFramePr>
          <p:cNvPr id="498" name="Google Shape;498;p39"/>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499" name="Google Shape;499;p39"/>
          <p:cNvSpPr/>
          <p:nvPr/>
        </p:nvSpPr>
        <p:spPr>
          <a:xfrm>
            <a:off x="1818861" y="1307001"/>
            <a:ext cx="10101289" cy="3624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2"/>
                </a:solidFill>
                <a:latin typeface="Verdana"/>
                <a:ea typeface="Verdana"/>
                <a:cs typeface="Verdana"/>
                <a:sym typeface="Verdana"/>
              </a:rPr>
              <a:t>Why is alcohol a toxic, or hazardous, substance?</a:t>
            </a:r>
            <a:endParaRPr sz="1400">
              <a:solidFill>
                <a:schemeClr val="dk2"/>
              </a:solidFill>
              <a:latin typeface="Verdana"/>
              <a:ea typeface="Verdana"/>
              <a:cs typeface="Verdana"/>
              <a:sym typeface="Verdana"/>
            </a:endParaRPr>
          </a:p>
        </p:txBody>
      </p:sp>
      <p:sp>
        <p:nvSpPr>
          <p:cNvPr id="500" name="Google Shape;500;p39"/>
          <p:cNvSpPr/>
          <p:nvPr/>
        </p:nvSpPr>
        <p:spPr>
          <a:xfrm>
            <a:off x="1818861" y="1669473"/>
            <a:ext cx="6867288" cy="1323439"/>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Alcohol is attracted to cell membranes, and it concentrates there. When it reaches nerve cell membranes, the alcohol can change the function of nerve cells and thus affect behavior. This change in behavior is commonly called </a:t>
            </a:r>
            <a:r>
              <a:rPr b="0" i="0" lang="en-US" sz="1600" u="sng" cap="none" strike="noStrike">
                <a:solidFill>
                  <a:schemeClr val="accent1"/>
                </a:solidFill>
                <a:latin typeface="Verdana"/>
                <a:ea typeface="Verdana"/>
                <a:cs typeface="Verdana"/>
                <a:sym typeface="Verdana"/>
                <a:hlinkClick action="ppaction://hlinksldjump" r:id="rId13">
                  <a:extLst>
                    <a:ext uri="{A12FA001-AC4F-418D-AE19-62706E023703}">
                      <ahyp:hlinkClr val="tx"/>
                    </a:ext>
                  </a:extLst>
                </a:hlinkClick>
              </a:rPr>
              <a:t>intoxication</a:t>
            </a:r>
            <a:r>
              <a:rPr b="0" i="0" lang="en-US" sz="1600" u="none" cap="none" strike="noStrike">
                <a:solidFill>
                  <a:schemeClr val="dk1"/>
                </a:solidFill>
                <a:latin typeface="Verdana"/>
                <a:ea typeface="Verdana"/>
                <a:cs typeface="Verdana"/>
                <a:sym typeface="Verdana"/>
              </a:rPr>
              <a:t>.</a:t>
            </a:r>
            <a:endParaRPr b="0" i="0" sz="1600" u="none" cap="none" strike="noStrike">
              <a:solidFill>
                <a:schemeClr val="dk1"/>
              </a:solidFill>
              <a:latin typeface="Verdana"/>
              <a:ea typeface="Verdana"/>
              <a:cs typeface="Verdana"/>
              <a:sym typeface="Verdana"/>
            </a:endParaRPr>
          </a:p>
        </p:txBody>
      </p:sp>
      <p:sp>
        <p:nvSpPr>
          <p:cNvPr id="501" name="Google Shape;501;p39"/>
          <p:cNvSpPr/>
          <p:nvPr/>
        </p:nvSpPr>
        <p:spPr>
          <a:xfrm>
            <a:off x="8686151" y="1811798"/>
            <a:ext cx="293654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2"/>
                </a:solidFill>
                <a:latin typeface="Verdana"/>
                <a:ea typeface="Verdana"/>
                <a:cs typeface="Verdana"/>
                <a:sym typeface="Verdana"/>
              </a:rPr>
              <a:t>The word intoxication comes from a Latin word, </a:t>
            </a:r>
            <a:r>
              <a:rPr b="1" i="1" lang="en-US" sz="1600">
                <a:solidFill>
                  <a:schemeClr val="accent2"/>
                </a:solidFill>
                <a:latin typeface="Verdana"/>
                <a:ea typeface="Verdana"/>
                <a:cs typeface="Verdana"/>
                <a:sym typeface="Verdana"/>
              </a:rPr>
              <a:t>intoxicare</a:t>
            </a:r>
            <a:r>
              <a:rPr b="1" lang="en-US" sz="1600">
                <a:solidFill>
                  <a:schemeClr val="accent2"/>
                </a:solidFill>
                <a:latin typeface="Verdana"/>
                <a:ea typeface="Verdana"/>
                <a:cs typeface="Verdana"/>
                <a:sym typeface="Verdana"/>
              </a:rPr>
              <a:t>, which means "</a:t>
            </a:r>
            <a:r>
              <a:rPr b="1" i="1" lang="en-US" sz="1600">
                <a:solidFill>
                  <a:schemeClr val="accent2"/>
                </a:solidFill>
                <a:latin typeface="Verdana"/>
                <a:ea typeface="Verdana"/>
                <a:cs typeface="Verdana"/>
                <a:sym typeface="Verdana"/>
              </a:rPr>
              <a:t>to poison</a:t>
            </a:r>
            <a:r>
              <a:rPr b="1" lang="en-US" sz="1600">
                <a:solidFill>
                  <a:schemeClr val="accent2"/>
                </a:solidFill>
                <a:latin typeface="Verdana"/>
                <a:ea typeface="Verdana"/>
                <a:cs typeface="Verdana"/>
                <a:sym typeface="Verdana"/>
              </a:rPr>
              <a:t>."</a:t>
            </a:r>
            <a:endParaRPr sz="1600">
              <a:solidFill>
                <a:schemeClr val="accent2"/>
              </a:solidFill>
              <a:latin typeface="Verdana"/>
              <a:ea typeface="Verdana"/>
              <a:cs typeface="Verdana"/>
              <a:sym typeface="Verdana"/>
            </a:endParaRPr>
          </a:p>
        </p:txBody>
      </p:sp>
      <p:sp>
        <p:nvSpPr>
          <p:cNvPr id="502" name="Google Shape;502;p39"/>
          <p:cNvSpPr/>
          <p:nvPr/>
        </p:nvSpPr>
        <p:spPr>
          <a:xfrm>
            <a:off x="1762125" y="3010635"/>
            <a:ext cx="10101289" cy="3624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2"/>
                </a:solidFill>
                <a:latin typeface="Verdana"/>
                <a:ea typeface="Verdana"/>
                <a:cs typeface="Verdana"/>
                <a:sym typeface="Verdana"/>
              </a:rPr>
              <a:t>How does alcohol affect cell membranes?</a:t>
            </a:r>
            <a:endParaRPr sz="1400">
              <a:solidFill>
                <a:schemeClr val="dk2"/>
              </a:solidFill>
              <a:latin typeface="Verdana"/>
              <a:ea typeface="Verdana"/>
              <a:cs typeface="Verdana"/>
              <a:sym typeface="Verdana"/>
            </a:endParaRPr>
          </a:p>
        </p:txBody>
      </p:sp>
      <p:sp>
        <p:nvSpPr>
          <p:cNvPr id="503" name="Google Shape;503;p39"/>
          <p:cNvSpPr/>
          <p:nvPr/>
        </p:nvSpPr>
        <p:spPr>
          <a:xfrm>
            <a:off x="1818861" y="3347720"/>
            <a:ext cx="6867290" cy="1077218"/>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At one time, scientists believed that alcohol "dissolved" into the membrane interior and made the carbon chains of the lipids more fluid. (It was thought to be like converting hard butter into soft margarine.)</a:t>
            </a:r>
            <a:endParaRPr b="0" i="0" sz="1600" u="none" cap="none" strike="noStrike">
              <a:solidFill>
                <a:schemeClr val="dk1"/>
              </a:solidFill>
              <a:latin typeface="Verdana"/>
              <a:ea typeface="Verdana"/>
              <a:cs typeface="Verdana"/>
              <a:sym typeface="Verdana"/>
            </a:endParaRPr>
          </a:p>
        </p:txBody>
      </p:sp>
      <p:sp>
        <p:nvSpPr>
          <p:cNvPr id="504" name="Google Shape;504;p39"/>
          <p:cNvSpPr/>
          <p:nvPr/>
        </p:nvSpPr>
        <p:spPr>
          <a:xfrm>
            <a:off x="1818860" y="4422351"/>
            <a:ext cx="6867289" cy="1122936"/>
          </a:xfrm>
          <a:prstGeom prst="rect">
            <a:avLst/>
          </a:prstGeom>
          <a:noFill/>
          <a:ln>
            <a:noFill/>
          </a:ln>
        </p:spPr>
        <p:txBody>
          <a:bodyPr anchorCtr="0" anchor="t" bIns="45700" lIns="91425" spcFirstLastPara="1" rIns="91425" wrap="square" tIns="45700">
            <a:spAutoFit/>
          </a:bodyPr>
          <a:lstStyle/>
          <a:p>
            <a:pPr indent="0" lvl="1" marL="457200" marR="0" rtl="0" algn="l">
              <a:lnSpc>
                <a:spcPct val="107000"/>
              </a:lnSpc>
              <a:spcBef>
                <a:spcPts val="0"/>
              </a:spcBef>
              <a:spcAft>
                <a:spcPts val="0"/>
              </a:spcAft>
              <a:buNone/>
            </a:pPr>
            <a:r>
              <a:rPr b="0" i="0" lang="en-US" sz="1600" u="none" cap="none" strike="noStrike">
                <a:solidFill>
                  <a:schemeClr val="dk1"/>
                </a:solidFill>
                <a:latin typeface="Verdana"/>
                <a:ea typeface="Verdana"/>
                <a:cs typeface="Verdana"/>
                <a:sym typeface="Verdana"/>
              </a:rPr>
              <a:t>When scientists tested this idea on fish, they realized that the "melted butter" idea could not explain intoxication. Warming fish by a few degrees can cause the same degree of lipid "melting", but the fish do NOT get intoxicated. </a:t>
            </a:r>
            <a:endParaRPr b="0" i="0" sz="1200" u="none" cap="none" strike="noStrike">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Gateway to the Cell</a:t>
            </a:r>
            <a:endParaRPr/>
          </a:p>
        </p:txBody>
      </p:sp>
      <p:sp>
        <p:nvSpPr>
          <p:cNvPr id="123" name="Google Shape;123;p4"/>
          <p:cNvSpPr/>
          <p:nvPr/>
        </p:nvSpPr>
        <p:spPr>
          <a:xfrm>
            <a:off x="4209329" y="2967335"/>
            <a:ext cx="377334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EAB9A3"/>
                </a:solidFill>
                <a:latin typeface="Calibri"/>
                <a:ea typeface="Calibri"/>
                <a:cs typeface="Calibri"/>
                <a:sym typeface="Calibri"/>
              </a:rPr>
              <a:t>Introduction</a:t>
            </a:r>
            <a:endParaRPr/>
          </a:p>
        </p:txBody>
      </p:sp>
      <p:graphicFrame>
        <p:nvGraphicFramePr>
          <p:cNvPr id="124" name="Google Shape;124;p4"/>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0"/>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10" name="Google Shape;510;p40"/>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A TOXIC SUBSTANCE - ALCOHOL</a:t>
            </a:r>
            <a:endParaRPr/>
          </a:p>
        </p:txBody>
      </p:sp>
      <p:sp>
        <p:nvSpPr>
          <p:cNvPr id="511" name="Google Shape;511;p40"/>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graphicFrame>
        <p:nvGraphicFramePr>
          <p:cNvPr id="512" name="Google Shape;512;p40"/>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513" name="Google Shape;513;p40"/>
          <p:cNvSpPr/>
          <p:nvPr/>
        </p:nvSpPr>
        <p:spPr>
          <a:xfrm>
            <a:off x="2539964" y="1989310"/>
            <a:ext cx="6808288" cy="3624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2"/>
                </a:solidFill>
                <a:latin typeface="Verdana"/>
                <a:ea typeface="Verdana"/>
                <a:cs typeface="Verdana"/>
                <a:sym typeface="Verdana"/>
              </a:rPr>
              <a:t>So what causes intoxication?</a:t>
            </a:r>
            <a:endParaRPr sz="1400">
              <a:solidFill>
                <a:schemeClr val="dk2"/>
              </a:solidFill>
              <a:latin typeface="Verdana"/>
              <a:ea typeface="Verdana"/>
              <a:cs typeface="Verdana"/>
              <a:sym typeface="Verdana"/>
            </a:endParaRPr>
          </a:p>
        </p:txBody>
      </p:sp>
      <p:sp>
        <p:nvSpPr>
          <p:cNvPr id="514" name="Google Shape;514;p40"/>
          <p:cNvSpPr/>
          <p:nvPr/>
        </p:nvSpPr>
        <p:spPr>
          <a:xfrm>
            <a:off x="2539962" y="2351782"/>
            <a:ext cx="6808288" cy="1323439"/>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The answer can be answered in part from the chemistry of alcohol (CH</a:t>
            </a:r>
            <a:r>
              <a:rPr b="0" baseline="-25000" i="0" lang="en-US" sz="1600" u="none" cap="none" strike="noStrike">
                <a:solidFill>
                  <a:schemeClr val="dk1"/>
                </a:solidFill>
                <a:latin typeface="Verdana"/>
                <a:ea typeface="Verdana"/>
                <a:cs typeface="Verdana"/>
                <a:sym typeface="Verdana"/>
              </a:rPr>
              <a:t>3</a:t>
            </a:r>
            <a:r>
              <a:rPr b="0" i="0" lang="en-US" sz="1600" u="none" cap="none" strike="noStrike">
                <a:solidFill>
                  <a:schemeClr val="dk1"/>
                </a:solidFill>
                <a:latin typeface="Verdana"/>
                <a:ea typeface="Verdana"/>
                <a:cs typeface="Verdana"/>
                <a:sym typeface="Verdana"/>
              </a:rPr>
              <a:t>CHOH). The carbon part of the molecule makes it attracted to the carbon tails of the lipids in cell membranes. But the OH group of alcohol makes it attracted to water.</a:t>
            </a:r>
            <a:endParaRPr b="0" i="0" sz="1600" u="none" cap="none" strike="noStrike">
              <a:solidFill>
                <a:schemeClr val="dk1"/>
              </a:solidFill>
              <a:latin typeface="Verdana"/>
              <a:ea typeface="Verdana"/>
              <a:cs typeface="Verdana"/>
              <a:sym typeface="Verdana"/>
            </a:endParaRPr>
          </a:p>
        </p:txBody>
      </p:sp>
      <p:sp>
        <p:nvSpPr>
          <p:cNvPr id="515" name="Google Shape;515;p40"/>
          <p:cNvSpPr/>
          <p:nvPr/>
        </p:nvSpPr>
        <p:spPr>
          <a:xfrm>
            <a:off x="2539962" y="3675221"/>
            <a:ext cx="6808288" cy="1815882"/>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Thus, you might expect that these influences would cause alcohol to orient itself in a membrane so that the carbon part of the molecule inserts itself into the membrane interior (where the lipid carbon tails are) and the OH part of the molecule is out near the surface, where the water is. This idea was confirmed by the author of Cells Are Us and his colleagues at Texas A&amp;M.</a:t>
            </a:r>
            <a:endParaRPr b="0" i="0" sz="1600" u="none" cap="none" strike="noStrike">
              <a:solidFill>
                <a:schemeClr val="dk1"/>
              </a:solidFill>
              <a:latin typeface="Verdana"/>
              <a:ea typeface="Verdana"/>
              <a:cs typeface="Verdana"/>
              <a:sym typeface="Verdana"/>
            </a:endParaRPr>
          </a:p>
        </p:txBody>
      </p:sp>
      <p:pic>
        <p:nvPicPr>
          <p:cNvPr descr="Stucture of Alcohol Ethanol Image" id="516" name="Google Shape;516;p40"/>
          <p:cNvPicPr preferRelativeResize="0"/>
          <p:nvPr/>
        </p:nvPicPr>
        <p:blipFill rotWithShape="1">
          <a:blip r:embed="rId13">
            <a:alphaModFix/>
          </a:blip>
          <a:srcRect b="0" l="0" r="0" t="0"/>
          <a:stretch/>
        </p:blipFill>
        <p:spPr>
          <a:xfrm>
            <a:off x="9652038" y="2477244"/>
            <a:ext cx="2051741" cy="239595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1"/>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22" name="Google Shape;522;p41"/>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A TOXIC SUBSTANCE - ALCOHOL</a:t>
            </a:r>
            <a:endParaRPr/>
          </a:p>
        </p:txBody>
      </p:sp>
      <p:sp>
        <p:nvSpPr>
          <p:cNvPr id="523" name="Google Shape;523;p41"/>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graphicFrame>
        <p:nvGraphicFramePr>
          <p:cNvPr id="524" name="Google Shape;524;p41"/>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525" name="Google Shape;525;p41"/>
          <p:cNvSpPr/>
          <p:nvPr/>
        </p:nvSpPr>
        <p:spPr>
          <a:xfrm>
            <a:off x="1818861" y="1307001"/>
            <a:ext cx="10101289" cy="3624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2"/>
                </a:solidFill>
                <a:latin typeface="Verdana"/>
                <a:ea typeface="Verdana"/>
                <a:cs typeface="Verdana"/>
                <a:sym typeface="Verdana"/>
              </a:rPr>
              <a:t>How does alcohol affect the structure of a cell membrane?</a:t>
            </a:r>
            <a:endParaRPr sz="1400">
              <a:solidFill>
                <a:schemeClr val="dk2"/>
              </a:solidFill>
              <a:latin typeface="Verdana"/>
              <a:ea typeface="Verdana"/>
              <a:cs typeface="Verdana"/>
              <a:sym typeface="Verdana"/>
            </a:endParaRPr>
          </a:p>
        </p:txBody>
      </p:sp>
      <p:sp>
        <p:nvSpPr>
          <p:cNvPr id="526" name="Google Shape;526;p41"/>
          <p:cNvSpPr/>
          <p:nvPr/>
        </p:nvSpPr>
        <p:spPr>
          <a:xfrm>
            <a:off x="1818861" y="1680843"/>
            <a:ext cx="101012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Alcohol disrupt</a:t>
            </a:r>
            <a:r>
              <a:rPr lang="en-US" sz="1600">
                <a:solidFill>
                  <a:srgbClr val="000000"/>
                </a:solidFill>
                <a:latin typeface="Verdana"/>
                <a:ea typeface="Verdana"/>
                <a:cs typeface="Verdana"/>
                <a:sym typeface="Verdana"/>
              </a:rPr>
              <a:t>s </a:t>
            </a:r>
            <a:r>
              <a:rPr lang="en-US" sz="1600">
                <a:solidFill>
                  <a:schemeClr val="dk1"/>
                </a:solidFill>
                <a:latin typeface="Verdana"/>
                <a:ea typeface="Verdana"/>
                <a:cs typeface="Verdana"/>
                <a:sym typeface="Verdana"/>
              </a:rPr>
              <a:t>the normal organization of the</a:t>
            </a:r>
            <a:r>
              <a:rPr lang="en-US" sz="1600">
                <a:solidFill>
                  <a:srgbClr val="000000"/>
                </a:solidFill>
                <a:latin typeface="Verdana"/>
                <a:ea typeface="Verdana"/>
                <a:cs typeface="Verdana"/>
                <a:sym typeface="Verdana"/>
              </a:rPr>
              <a:t> lipid carbon chains (see picture below).</a:t>
            </a:r>
            <a:r>
              <a:rPr b="1" lang="en-US" sz="1600">
                <a:solidFill>
                  <a:srgbClr val="336699"/>
                </a:solidFill>
                <a:latin typeface="Verdana"/>
                <a:ea typeface="Verdana"/>
                <a:cs typeface="Verdana"/>
                <a:sym typeface="Verdana"/>
              </a:rPr>
              <a:t> </a:t>
            </a:r>
            <a:endParaRPr sz="1600">
              <a:solidFill>
                <a:schemeClr val="dk1"/>
              </a:solidFill>
              <a:latin typeface="Verdana"/>
              <a:ea typeface="Verdana"/>
              <a:cs typeface="Verdana"/>
              <a:sym typeface="Verdana"/>
            </a:endParaRPr>
          </a:p>
        </p:txBody>
      </p:sp>
      <p:sp>
        <p:nvSpPr>
          <p:cNvPr id="527" name="Google Shape;527;p41"/>
          <p:cNvSpPr/>
          <p:nvPr/>
        </p:nvSpPr>
        <p:spPr>
          <a:xfrm>
            <a:off x="1818861" y="2030767"/>
            <a:ext cx="1010128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Your scientist/author of this module believes that alcohol sticks to a membrane near its surface because it displaces some of the water molecules that are usually anchored there. Some of the evidence that supports this idea was obtained with a simple artificial lipid membrane. Several methods demonstrated that alcohol binds just underneath the electrically charged head group of surface lipid, displacing some of the water that is normally there. The importance of this physical disruption is not so much what it does to the lipid but what it does to the proteins (not shown) that are embedded in the lipid. Disturbing the shape of the lipids changes the shape of the proteins and the exposure of their electrically charged regions, thus changing how the proteins interact with other molecules. This is particularly relevant in neurons because the binding of certain neurotransmitters to their receptor protein can be altered.</a:t>
            </a:r>
            <a:endParaRPr/>
          </a:p>
        </p:txBody>
      </p:sp>
      <p:pic>
        <p:nvPicPr>
          <p:cNvPr descr="Lipid Structure Image" id="528" name="Google Shape;528;p41"/>
          <p:cNvPicPr preferRelativeResize="0"/>
          <p:nvPr/>
        </p:nvPicPr>
        <p:blipFill rotWithShape="1">
          <a:blip r:embed="rId13">
            <a:alphaModFix/>
          </a:blip>
          <a:srcRect b="0" l="0" r="0" t="0"/>
          <a:stretch/>
        </p:blipFill>
        <p:spPr>
          <a:xfrm>
            <a:off x="9298083" y="4585312"/>
            <a:ext cx="2622067" cy="219694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529" name="Google Shape;529;p41"/>
          <p:cNvSpPr/>
          <p:nvPr/>
        </p:nvSpPr>
        <p:spPr>
          <a:xfrm>
            <a:off x="1818860" y="4585312"/>
            <a:ext cx="728357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0000"/>
                </a:solidFill>
                <a:latin typeface="Verdana"/>
                <a:ea typeface="Verdana"/>
                <a:cs typeface="Verdana"/>
                <a:sym typeface="Verdana"/>
              </a:rPr>
              <a:t>This drawing uses lollipop symbols for the </a:t>
            </a:r>
            <a:r>
              <a:rPr b="1" lang="en-US" sz="1600" u="sng">
                <a:solidFill>
                  <a:schemeClr val="accent1"/>
                </a:solidFill>
                <a:latin typeface="Verdana"/>
                <a:ea typeface="Verdana"/>
                <a:cs typeface="Verdana"/>
                <a:sym typeface="Verdana"/>
                <a:hlinkClick action="ppaction://hlinksldjump" r:id="rId14">
                  <a:extLst>
                    <a:ext uri="{A12FA001-AC4F-418D-AE19-62706E023703}">
                      <ahyp:hlinkClr val="tx"/>
                    </a:ext>
                  </a:extLst>
                </a:hlinkClick>
              </a:rPr>
              <a:t>phospholipids</a:t>
            </a:r>
            <a:r>
              <a:rPr b="1" lang="en-US" sz="1600">
                <a:solidFill>
                  <a:srgbClr val="800000"/>
                </a:solidFill>
                <a:latin typeface="Verdana"/>
                <a:ea typeface="Verdana"/>
                <a:cs typeface="Verdana"/>
                <a:sym typeface="Verdana"/>
              </a:rPr>
              <a:t> </a:t>
            </a:r>
            <a:r>
              <a:rPr lang="en-US" sz="1600">
                <a:solidFill>
                  <a:srgbClr val="000000"/>
                </a:solidFill>
                <a:latin typeface="Verdana"/>
                <a:ea typeface="Verdana"/>
                <a:cs typeface="Verdana"/>
                <a:sym typeface="Verdana"/>
              </a:rPr>
              <a:t>(the lipid portion of cell membranes.) The presence of alcohol (the black blob) shifts the lipid molecules out of place and breaks up their orderly arrangement. This makes the membrane more liquid like. (Like changing cold butter to a more liquid form like warm margarine.)</a:t>
            </a:r>
            <a:endParaRPr sz="160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2"/>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35" name="Google Shape;535;p42"/>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A TOXIC SUBSTANCE - ALCOHOL</a:t>
            </a:r>
            <a:endParaRPr/>
          </a:p>
        </p:txBody>
      </p:sp>
      <p:sp>
        <p:nvSpPr>
          <p:cNvPr id="536" name="Google Shape;536;p42"/>
          <p:cNvSpPr/>
          <p:nvPr/>
        </p:nvSpPr>
        <p:spPr>
          <a:xfrm>
            <a:off x="8383072" y="23870"/>
            <a:ext cx="354270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Common Hazards</a:t>
            </a:r>
            <a:endParaRPr/>
          </a:p>
        </p:txBody>
      </p:sp>
      <p:graphicFrame>
        <p:nvGraphicFramePr>
          <p:cNvPr id="537" name="Google Shape;537;p42"/>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3">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538" name="Google Shape;538;p42"/>
          <p:cNvSpPr/>
          <p:nvPr/>
        </p:nvSpPr>
        <p:spPr>
          <a:xfrm>
            <a:off x="1818861" y="1307001"/>
            <a:ext cx="10101289" cy="3624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1800">
                <a:solidFill>
                  <a:schemeClr val="dk2"/>
                </a:solidFill>
                <a:latin typeface="Verdana"/>
                <a:ea typeface="Verdana"/>
                <a:cs typeface="Verdana"/>
                <a:sym typeface="Verdana"/>
              </a:rPr>
              <a:t>Why does shifting the lipids cause problems?</a:t>
            </a:r>
            <a:endParaRPr sz="1400">
              <a:solidFill>
                <a:schemeClr val="dk2"/>
              </a:solidFill>
              <a:latin typeface="Verdana"/>
              <a:ea typeface="Verdana"/>
              <a:cs typeface="Verdana"/>
              <a:sym typeface="Verdana"/>
            </a:endParaRPr>
          </a:p>
        </p:txBody>
      </p:sp>
      <p:sp>
        <p:nvSpPr>
          <p:cNvPr id="539" name="Google Shape;539;p42"/>
          <p:cNvSpPr/>
          <p:nvPr/>
        </p:nvSpPr>
        <p:spPr>
          <a:xfrm>
            <a:off x="1818861" y="1669473"/>
            <a:ext cx="7353488" cy="830997"/>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Think about how the substitution of alcohol for water might affect the large, complex sugars and proteins that are embedded in the lipid membrane. Ask yourself:</a:t>
            </a:r>
            <a:endParaRPr b="0" i="0" sz="1600" u="none" cap="none" strike="noStrike">
              <a:solidFill>
                <a:schemeClr val="dk1"/>
              </a:solidFill>
              <a:latin typeface="Verdana"/>
              <a:ea typeface="Verdana"/>
              <a:cs typeface="Verdana"/>
              <a:sym typeface="Verdana"/>
            </a:endParaRPr>
          </a:p>
        </p:txBody>
      </p:sp>
      <p:sp>
        <p:nvSpPr>
          <p:cNvPr id="540" name="Google Shape;540;p42"/>
          <p:cNvSpPr/>
          <p:nvPr/>
        </p:nvSpPr>
        <p:spPr>
          <a:xfrm>
            <a:off x="1818860" y="2488235"/>
            <a:ext cx="7353487" cy="1214307"/>
          </a:xfrm>
          <a:prstGeom prst="rect">
            <a:avLst/>
          </a:prstGeom>
          <a:noFill/>
          <a:ln>
            <a:noFill/>
          </a:ln>
        </p:spPr>
        <p:txBody>
          <a:bodyPr anchorCtr="0" anchor="t" bIns="45700" lIns="91425" spcFirstLastPara="1" rIns="91425" wrap="square" tIns="45700">
            <a:spAutoFit/>
          </a:bodyPr>
          <a:lstStyle/>
          <a:p>
            <a:pPr indent="-342900" lvl="2" marL="1257300" marR="0" rtl="0" algn="l">
              <a:lnSpc>
                <a:spcPct val="107000"/>
              </a:lnSpc>
              <a:spcBef>
                <a:spcPts val="0"/>
              </a:spcBef>
              <a:spcAft>
                <a:spcPts val="0"/>
              </a:spcAft>
              <a:buClr>
                <a:schemeClr val="dk1"/>
              </a:buClr>
              <a:buSzPts val="1600"/>
              <a:buFont typeface="Calibri"/>
              <a:buAutoNum type="arabicPeriod"/>
            </a:pPr>
            <a:r>
              <a:rPr b="0" i="0" lang="en-US" sz="1600" u="none" cap="none" strike="noStrike">
                <a:solidFill>
                  <a:schemeClr val="dk1"/>
                </a:solidFill>
                <a:latin typeface="Verdana"/>
                <a:ea typeface="Verdana"/>
                <a:cs typeface="Verdana"/>
                <a:sym typeface="Verdana"/>
              </a:rPr>
              <a:t>Wouldn't the substitution cause proteins to change shape? </a:t>
            </a:r>
            <a:endParaRPr b="0" i="0" sz="1600" u="none" cap="none" strike="noStrike">
              <a:solidFill>
                <a:schemeClr val="dk1"/>
              </a:solidFill>
              <a:latin typeface="Verdana"/>
              <a:ea typeface="Verdana"/>
              <a:cs typeface="Verdana"/>
              <a:sym typeface="Verdana"/>
            </a:endParaRPr>
          </a:p>
          <a:p>
            <a:pPr indent="-342900" lvl="2" marL="1257300" marR="0" rtl="0" algn="l">
              <a:spcBef>
                <a:spcPts val="800"/>
              </a:spcBef>
              <a:spcAft>
                <a:spcPts val="0"/>
              </a:spcAft>
              <a:buClr>
                <a:schemeClr val="dk1"/>
              </a:buClr>
              <a:buSzPts val="1600"/>
              <a:buFont typeface="Calibri"/>
              <a:buAutoNum type="arabicPeriod"/>
            </a:pPr>
            <a:r>
              <a:rPr b="0" i="0" lang="en-US" sz="1600" u="none" cap="none" strike="noStrike">
                <a:solidFill>
                  <a:schemeClr val="dk1"/>
                </a:solidFill>
                <a:latin typeface="Verdana"/>
                <a:ea typeface="Verdana"/>
                <a:cs typeface="Verdana"/>
                <a:sym typeface="Verdana"/>
              </a:rPr>
              <a:t>If they changed shape, could that cause them to change function? </a:t>
            </a:r>
            <a:endParaRPr b="0" i="0" sz="1600" u="none" cap="none" strike="noStrike">
              <a:solidFill>
                <a:schemeClr val="dk1"/>
              </a:solidFill>
              <a:latin typeface="Verdana"/>
              <a:ea typeface="Verdana"/>
              <a:cs typeface="Verdana"/>
              <a:sym typeface="Verdana"/>
            </a:endParaRPr>
          </a:p>
        </p:txBody>
      </p:sp>
      <p:sp>
        <p:nvSpPr>
          <p:cNvPr id="541" name="Google Shape;541;p42"/>
          <p:cNvSpPr/>
          <p:nvPr/>
        </p:nvSpPr>
        <p:spPr>
          <a:xfrm>
            <a:off x="1818860" y="3721097"/>
            <a:ext cx="7353487" cy="1077218"/>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Although the lipid of a membrane has no special function of its own, it does influence the large functional molecules (proteins and sugars) that the membrane contains. This is not a good thing.</a:t>
            </a:r>
            <a:endParaRPr b="0" i="0" sz="1600" u="none" cap="none" strike="noStrike">
              <a:solidFill>
                <a:schemeClr val="dk1"/>
              </a:solidFill>
              <a:latin typeface="Verdana"/>
              <a:ea typeface="Verdana"/>
              <a:cs typeface="Verdana"/>
              <a:sym typeface="Verdana"/>
            </a:endParaRPr>
          </a:p>
        </p:txBody>
      </p:sp>
      <p:sp>
        <p:nvSpPr>
          <p:cNvPr id="542" name="Google Shape;542;p42"/>
          <p:cNvSpPr/>
          <p:nvPr/>
        </p:nvSpPr>
        <p:spPr>
          <a:xfrm>
            <a:off x="9172348" y="1717455"/>
            <a:ext cx="274780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accent2"/>
                </a:solidFill>
                <a:latin typeface="Verdana"/>
                <a:ea typeface="Verdana"/>
                <a:cs typeface="Verdana"/>
                <a:sym typeface="Verdana"/>
              </a:rPr>
              <a:t>Proteins that are not in their normal shape in the cell membrane may not be able to do their jobs.</a:t>
            </a:r>
            <a:endParaRPr sz="1600">
              <a:solidFill>
                <a:schemeClr val="accent2"/>
              </a:solidFill>
              <a:latin typeface="Verdana"/>
              <a:ea typeface="Verdana"/>
              <a:cs typeface="Verdana"/>
              <a:sym typeface="Verdana"/>
            </a:endParaRPr>
          </a:p>
        </p:txBody>
      </p:sp>
      <p:sp>
        <p:nvSpPr>
          <p:cNvPr id="543" name="Google Shape;543;p42"/>
          <p:cNvSpPr/>
          <p:nvPr/>
        </p:nvSpPr>
        <p:spPr>
          <a:xfrm>
            <a:off x="9172347" y="3185224"/>
            <a:ext cx="274780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accent2"/>
                </a:solidFill>
                <a:latin typeface="Verdana"/>
                <a:ea typeface="Verdana"/>
                <a:cs typeface="Verdana"/>
                <a:sym typeface="Verdana"/>
              </a:rPr>
              <a:t>See unit on "</a:t>
            </a:r>
            <a:r>
              <a:rPr b="1" i="1" lang="en-US" sz="1600">
                <a:solidFill>
                  <a:schemeClr val="accent2"/>
                </a:solidFill>
                <a:highlight>
                  <a:srgbClr val="FF00FF"/>
                </a:highlight>
                <a:latin typeface="Verdana"/>
                <a:ea typeface="Verdana"/>
                <a:cs typeface="Verdana"/>
                <a:sym typeface="Verdana"/>
              </a:rPr>
              <a:t>Making Protein Machinery</a:t>
            </a:r>
            <a:r>
              <a:rPr b="1" i="1" lang="en-US" sz="1600">
                <a:solidFill>
                  <a:schemeClr val="accent2"/>
                </a:solidFill>
                <a:latin typeface="Verdana"/>
                <a:ea typeface="Verdana"/>
                <a:cs typeface="Verdana"/>
                <a:sym typeface="Verdana"/>
              </a:rPr>
              <a:t>”</a:t>
            </a:r>
            <a:endParaRPr sz="1600">
              <a:solidFill>
                <a:schemeClr val="accent2"/>
              </a:solidFill>
              <a:latin typeface="Verdana"/>
              <a:ea typeface="Verdana"/>
              <a:cs typeface="Verdana"/>
              <a:sym typeface="Verdana"/>
            </a:endParaRPr>
          </a:p>
        </p:txBody>
      </p:sp>
      <p:sp>
        <p:nvSpPr>
          <p:cNvPr id="544" name="Google Shape;544;p42"/>
          <p:cNvSpPr/>
          <p:nvPr/>
        </p:nvSpPr>
        <p:spPr>
          <a:xfrm>
            <a:off x="2272368" y="4810680"/>
            <a:ext cx="689997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Changing a protein's shape or location can change the protein's function. Some membrane proteins are affected more by alcohol than are other proteins.</a:t>
            </a:r>
            <a:endParaRPr sz="1600">
              <a:solidFill>
                <a:schemeClr val="dk1"/>
              </a:solidFill>
              <a:latin typeface="Verdana"/>
              <a:ea typeface="Verdana"/>
              <a:cs typeface="Verdana"/>
              <a:sym typeface="Verdana"/>
            </a:endParaRPr>
          </a:p>
        </p:txBody>
      </p:sp>
      <p:sp>
        <p:nvSpPr>
          <p:cNvPr id="545" name="Google Shape;545;p42"/>
          <p:cNvSpPr/>
          <p:nvPr/>
        </p:nvSpPr>
        <p:spPr>
          <a:xfrm>
            <a:off x="2287071" y="5641677"/>
            <a:ext cx="688527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Verdana"/>
                <a:ea typeface="Verdana"/>
                <a:cs typeface="Verdana"/>
                <a:sym typeface="Verdana"/>
              </a:rPr>
              <a:t>For a learning activity about alcohol intoxication, </a:t>
            </a:r>
            <a:r>
              <a:rPr b="1" lang="en-US" sz="1600" u="sng">
                <a:solidFill>
                  <a:schemeClr val="accent1"/>
                </a:solidFill>
                <a:latin typeface="Verdana"/>
                <a:ea typeface="Verdana"/>
                <a:cs typeface="Verdana"/>
                <a:sym typeface="Verdana"/>
                <a:hlinkClick r:id="rId14">
                  <a:extLst>
                    <a:ext uri="{A12FA001-AC4F-418D-AE19-62706E023703}">
                      <ahyp:hlinkClr val="tx"/>
                    </a:ext>
                  </a:extLst>
                </a:hlinkClick>
              </a:rPr>
              <a:t>see Activity #3</a:t>
            </a:r>
            <a:endParaRPr sz="1600">
              <a:solidFill>
                <a:schemeClr val="accent1"/>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3"/>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51" name="Google Shape;551;p43"/>
          <p:cNvSpPr/>
          <p:nvPr/>
        </p:nvSpPr>
        <p:spPr>
          <a:xfrm>
            <a:off x="4677987" y="2967335"/>
            <a:ext cx="283603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Activities</a:t>
            </a:r>
            <a:endParaRPr/>
          </a:p>
        </p:txBody>
      </p:sp>
      <p:graphicFrame>
        <p:nvGraphicFramePr>
          <p:cNvPr id="552" name="Google Shape;552;p43"/>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4"/>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58" name="Google Shape;558;p44"/>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CLICK TO DOWNLOAD AN ACTIVITY</a:t>
            </a:r>
            <a:endParaRPr/>
          </a:p>
        </p:txBody>
      </p:sp>
      <p:sp>
        <p:nvSpPr>
          <p:cNvPr id="559" name="Google Shape;559;p44"/>
          <p:cNvSpPr/>
          <p:nvPr/>
        </p:nvSpPr>
        <p:spPr>
          <a:xfrm>
            <a:off x="9964165" y="-2507"/>
            <a:ext cx="195598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Activities</a:t>
            </a:r>
            <a:endParaRPr/>
          </a:p>
        </p:txBody>
      </p:sp>
      <p:graphicFrame>
        <p:nvGraphicFramePr>
          <p:cNvPr id="560" name="Google Shape;560;p44"/>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561" name="Google Shape;561;p44"/>
          <p:cNvSpPr txBox="1"/>
          <p:nvPr/>
        </p:nvSpPr>
        <p:spPr>
          <a:xfrm>
            <a:off x="3159818" y="2802834"/>
            <a:ext cx="7782300" cy="1477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600"/>
              <a:buFont typeface="Arial"/>
              <a:buChar char="•"/>
            </a:pPr>
            <a:r>
              <a:rPr lang="en-US" sz="1600" u="sng">
                <a:solidFill>
                  <a:schemeClr val="accent1"/>
                </a:solidFill>
                <a:latin typeface="Verdana"/>
                <a:ea typeface="Verdana"/>
                <a:cs typeface="Verdana"/>
                <a:sym typeface="Verdana"/>
                <a:hlinkClick r:id="rId13">
                  <a:extLst>
                    <a:ext uri="{A12FA001-AC4F-418D-AE19-62706E023703}">
                      <ahyp:hlinkClr val="tx"/>
                    </a:ext>
                  </a:extLst>
                </a:hlinkClick>
              </a:rPr>
              <a:t>Student Activity Sheet #1 – How Membranes Form (All by Themselves!)</a:t>
            </a:r>
            <a:endParaRPr sz="1600">
              <a:solidFill>
                <a:schemeClr val="accent1"/>
              </a:solidFill>
              <a:latin typeface="Verdana"/>
              <a:ea typeface="Verdana"/>
              <a:cs typeface="Verdana"/>
              <a:sym typeface="Verdana"/>
            </a:endParaRPr>
          </a:p>
          <a:p>
            <a:pPr indent="-285750" lvl="0" marL="285750" marR="0" rtl="0" algn="l">
              <a:spcBef>
                <a:spcPts val="600"/>
              </a:spcBef>
              <a:spcAft>
                <a:spcPts val="0"/>
              </a:spcAft>
              <a:buClr>
                <a:schemeClr val="accent1"/>
              </a:buClr>
              <a:buSzPts val="1600"/>
              <a:buFont typeface="Arial"/>
              <a:buChar char="•"/>
            </a:pPr>
            <a:r>
              <a:rPr lang="en-US" sz="1600" u="sng">
                <a:solidFill>
                  <a:schemeClr val="accent1"/>
                </a:solidFill>
                <a:latin typeface="Verdana"/>
                <a:ea typeface="Verdana"/>
                <a:cs typeface="Verdana"/>
                <a:sym typeface="Verdana"/>
                <a:hlinkClick r:id="rId14">
                  <a:extLst>
                    <a:ext uri="{A12FA001-AC4F-418D-AE19-62706E023703}">
                      <ahyp:hlinkClr val="tx"/>
                    </a:ext>
                  </a:extLst>
                </a:hlinkClick>
              </a:rPr>
              <a:t>Student Activity Sheet #2 – The Effect of Alcohol and Tobacco on Living Cells</a:t>
            </a:r>
            <a:endParaRPr sz="1600">
              <a:solidFill>
                <a:schemeClr val="accent1"/>
              </a:solidFill>
              <a:latin typeface="Verdana"/>
              <a:ea typeface="Verdana"/>
              <a:cs typeface="Verdana"/>
              <a:sym typeface="Verdana"/>
            </a:endParaRPr>
          </a:p>
          <a:p>
            <a:pPr indent="-285750" lvl="0" marL="285750" marR="0" rtl="0" algn="l">
              <a:spcBef>
                <a:spcPts val="600"/>
              </a:spcBef>
              <a:spcAft>
                <a:spcPts val="0"/>
              </a:spcAft>
              <a:buClr>
                <a:schemeClr val="accent1"/>
              </a:buClr>
              <a:buSzPts val="1600"/>
              <a:buFont typeface="Arial"/>
              <a:buChar char="•"/>
            </a:pPr>
            <a:r>
              <a:rPr lang="en-US" sz="1600" u="sng">
                <a:solidFill>
                  <a:schemeClr val="accent1"/>
                </a:solidFill>
                <a:latin typeface="Verdana"/>
                <a:ea typeface="Verdana"/>
                <a:cs typeface="Verdana"/>
                <a:sym typeface="Verdana"/>
                <a:hlinkClick r:id="rId15">
                  <a:extLst>
                    <a:ext uri="{A12FA001-AC4F-418D-AE19-62706E023703}">
                      <ahyp:hlinkClr val="tx"/>
                    </a:ext>
                  </a:extLst>
                </a:hlinkClick>
              </a:rPr>
              <a:t>Student Activity Sheet #3 – Think About It!</a:t>
            </a:r>
            <a:endParaRPr sz="1600">
              <a:solidFill>
                <a:schemeClr val="accent1"/>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45"/>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67" name="Google Shape;567;p45"/>
          <p:cNvSpPr/>
          <p:nvPr/>
        </p:nvSpPr>
        <p:spPr>
          <a:xfrm>
            <a:off x="3620810" y="2967335"/>
            <a:ext cx="495039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Self-Study Game</a:t>
            </a:r>
            <a:endParaRPr/>
          </a:p>
        </p:txBody>
      </p:sp>
      <p:graphicFrame>
        <p:nvGraphicFramePr>
          <p:cNvPr id="568" name="Google Shape;568;p45"/>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6"/>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74" name="Google Shape;574;p46"/>
          <p:cNvSpPr txBox="1"/>
          <p:nvPr>
            <p:ph type="title"/>
          </p:nvPr>
        </p:nvSpPr>
        <p:spPr>
          <a:xfrm>
            <a:off x="1762124" y="576649"/>
            <a:ext cx="10158025" cy="682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CLICK BELOW TO PLAY A STUDY GAME!</a:t>
            </a:r>
            <a:endParaRPr/>
          </a:p>
        </p:txBody>
      </p:sp>
      <p:sp>
        <p:nvSpPr>
          <p:cNvPr id="575" name="Google Shape;575;p46"/>
          <p:cNvSpPr/>
          <p:nvPr/>
        </p:nvSpPr>
        <p:spPr>
          <a:xfrm>
            <a:off x="8556729" y="0"/>
            <a:ext cx="336342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Self-Study Game</a:t>
            </a:r>
            <a:endParaRPr/>
          </a:p>
        </p:txBody>
      </p:sp>
      <p:graphicFrame>
        <p:nvGraphicFramePr>
          <p:cNvPr id="576" name="Google Shape;576;p46"/>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577" name="Google Shape;577;p46"/>
          <p:cNvSpPr txBox="1"/>
          <p:nvPr/>
        </p:nvSpPr>
        <p:spPr>
          <a:xfrm>
            <a:off x="3467100" y="1950621"/>
            <a:ext cx="5257800"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800"/>
              <a:buFont typeface="Arial"/>
              <a:buChar char="•"/>
            </a:pPr>
            <a:r>
              <a:rPr lang="en-US" sz="1800" u="sng">
                <a:solidFill>
                  <a:schemeClr val="accent1"/>
                </a:solidFill>
                <a:latin typeface="Verdana"/>
                <a:ea typeface="Verdana"/>
                <a:cs typeface="Verdana"/>
                <a:sym typeface="Verdana"/>
                <a:hlinkClick r:id="rId13">
                  <a:extLst>
                    <a:ext uri="{A12FA001-AC4F-418D-AE19-62706E023703}">
                      <ahyp:hlinkClr val="tx"/>
                    </a:ext>
                  </a:extLst>
                </a:hlinkClick>
              </a:rPr>
              <a:t>Quizizz</a:t>
            </a:r>
            <a:endParaRPr sz="1800">
              <a:solidFill>
                <a:schemeClr val="accent1"/>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7"/>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83" name="Google Shape;583;p47"/>
          <p:cNvSpPr/>
          <p:nvPr/>
        </p:nvSpPr>
        <p:spPr>
          <a:xfrm>
            <a:off x="4709210" y="591458"/>
            <a:ext cx="277358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Post-Test</a:t>
            </a:r>
            <a:endParaRPr/>
          </a:p>
        </p:txBody>
      </p:sp>
      <p:graphicFrame>
        <p:nvGraphicFramePr>
          <p:cNvPr id="584" name="Google Shape;584;p47"/>
          <p:cNvGraphicFramePr/>
          <p:nvPr/>
        </p:nvGraphicFramePr>
        <p:xfrm>
          <a:off x="0" y="1291989"/>
          <a:ext cx="3000000" cy="3000000"/>
        </p:xfrm>
        <a:graphic>
          <a:graphicData uri="http://schemas.openxmlformats.org/drawingml/2006/table">
            <a:tbl>
              <a:tblPr bandRow="1" firstRow="1">
                <a:noFill/>
                <a:tableStyleId>{237BA3B8-0F3B-4DA8-8ED7-82CC47CEE397}</a:tableStyleId>
              </a:tblPr>
              <a:tblGrid>
                <a:gridCol w="1816375"/>
              </a:tblGrid>
              <a:tr h="9122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82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82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5058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528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82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655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82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101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82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825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585" name="Google Shape;585;p47"/>
          <p:cNvSpPr txBox="1"/>
          <p:nvPr/>
        </p:nvSpPr>
        <p:spPr>
          <a:xfrm>
            <a:off x="3190461" y="2276061"/>
            <a:ext cx="7295322"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800"/>
              <a:buFont typeface="Arial"/>
              <a:buChar char="•"/>
            </a:pPr>
            <a:r>
              <a:rPr lang="en-US" sz="1800" u="sng">
                <a:solidFill>
                  <a:schemeClr val="accent1"/>
                </a:solidFill>
                <a:latin typeface="Verdana"/>
                <a:ea typeface="Verdana"/>
                <a:cs typeface="Verdana"/>
                <a:sym typeface="Verdana"/>
                <a:hlinkClick r:id="rId13">
                  <a:extLst>
                    <a:ext uri="{A12FA001-AC4F-418D-AE19-62706E023703}">
                      <ahyp:hlinkClr val="tx"/>
                    </a:ext>
                  </a:extLst>
                </a:hlinkClick>
              </a:rPr>
              <a:t>Google assessment</a:t>
            </a:r>
            <a:endParaRPr sz="1800">
              <a:solidFill>
                <a:schemeClr val="accent1"/>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8"/>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591" name="Google Shape;591;p48"/>
          <p:cNvSpPr/>
          <p:nvPr/>
        </p:nvSpPr>
        <p:spPr>
          <a:xfrm>
            <a:off x="4776666" y="591458"/>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Glossary</a:t>
            </a:r>
            <a:endParaRPr/>
          </a:p>
        </p:txBody>
      </p:sp>
      <p:graphicFrame>
        <p:nvGraphicFramePr>
          <p:cNvPr id="592" name="Google Shape;592;p48"/>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593" name="Google Shape;593;p48"/>
          <p:cNvSpPr/>
          <p:nvPr/>
        </p:nvSpPr>
        <p:spPr>
          <a:xfrm>
            <a:off x="1818861" y="1514788"/>
            <a:ext cx="10093739"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Diffusion </a:t>
            </a:r>
            <a:r>
              <a:rPr lang="en-US" sz="1800">
                <a:solidFill>
                  <a:srgbClr val="000000"/>
                </a:solidFill>
                <a:latin typeface="Verdana"/>
                <a:ea typeface="Verdana"/>
                <a:cs typeface="Verdana"/>
                <a:sym typeface="Verdana"/>
              </a:rPr>
              <a:t>-  molecules have energy, so when they are dissolved in water they move around a lot. The motion of any one atom or molecule has no particular direction, but a whole population of molecules will eventually get distributed more or less uniformly in the solution. Think about what happens if you put a drop of ink in a glass of water. </a:t>
            </a:r>
            <a:r>
              <a:rPr lang="en-US" sz="18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Return to What We Know</a:t>
            </a:r>
            <a:endParaRPr sz="1800">
              <a:solidFill>
                <a:schemeClr val="accent1"/>
              </a:solidFill>
              <a:latin typeface="Verdana"/>
              <a:ea typeface="Verdana"/>
              <a:cs typeface="Verdana"/>
              <a:sym typeface="Verdana"/>
            </a:endParaRPr>
          </a:p>
        </p:txBody>
      </p:sp>
      <p:sp>
        <p:nvSpPr>
          <p:cNvPr id="594" name="Google Shape;594;p48"/>
          <p:cNvSpPr/>
          <p:nvPr/>
        </p:nvSpPr>
        <p:spPr>
          <a:xfrm>
            <a:off x="1818861" y="2992116"/>
            <a:ext cx="1009373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Intoxication </a:t>
            </a:r>
            <a:r>
              <a:rPr lang="en-US" sz="1800">
                <a:solidFill>
                  <a:srgbClr val="000000"/>
                </a:solidFill>
                <a:latin typeface="Verdana"/>
                <a:ea typeface="Verdana"/>
                <a:cs typeface="Verdana"/>
                <a:sym typeface="Verdana"/>
              </a:rPr>
              <a:t>- to make drunk with alcohol, drugs or other substances. When using intoxication to describe an effect of a substance on the body (the pathology of a substance) intoxication also means poison or to poison someone. </a:t>
            </a:r>
            <a:r>
              <a:rPr lang="en-US" sz="1800" u="sng">
                <a:solidFill>
                  <a:schemeClr val="accent1"/>
                </a:solidFill>
                <a:latin typeface="Verdana"/>
                <a:ea typeface="Verdana"/>
                <a:cs typeface="Verdana"/>
                <a:sym typeface="Verdana"/>
                <a:hlinkClick action="ppaction://hlinksldjump" r:id="rId14">
                  <a:extLst>
                    <a:ext uri="{A12FA001-AC4F-418D-AE19-62706E023703}">
                      <ahyp:hlinkClr val="tx"/>
                    </a:ext>
                  </a:extLst>
                </a:hlinkClick>
              </a:rPr>
              <a:t>Return to Common Hazards</a:t>
            </a:r>
            <a:endParaRPr sz="1800">
              <a:solidFill>
                <a:schemeClr val="accent1"/>
              </a:solidFill>
              <a:latin typeface="Verdana"/>
              <a:ea typeface="Verdana"/>
              <a:cs typeface="Verdana"/>
              <a:sym typeface="Verdana"/>
            </a:endParaRPr>
          </a:p>
        </p:txBody>
      </p:sp>
      <p:sp>
        <p:nvSpPr>
          <p:cNvPr id="595" name="Google Shape;595;p48"/>
          <p:cNvSpPr/>
          <p:nvPr/>
        </p:nvSpPr>
        <p:spPr>
          <a:xfrm>
            <a:off x="1818860" y="4192445"/>
            <a:ext cx="1009373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Ions </a:t>
            </a:r>
            <a:r>
              <a:rPr lang="en-US" sz="1800">
                <a:solidFill>
                  <a:srgbClr val="000000"/>
                </a:solidFill>
                <a:latin typeface="Verdana"/>
                <a:ea typeface="Verdana"/>
                <a:cs typeface="Verdana"/>
                <a:sym typeface="Verdana"/>
              </a:rPr>
              <a:t>- an atom that has lost or gained one or more electrons. Thus, a positively charged ion is one that has lost an electron and a negatively charged ion is one that has gained an electron. </a:t>
            </a:r>
            <a:r>
              <a:rPr lang="en-US" sz="1800" u="sng">
                <a:solidFill>
                  <a:schemeClr val="accent1"/>
                </a:solidFill>
                <a:latin typeface="Verdana"/>
                <a:ea typeface="Verdana"/>
                <a:cs typeface="Verdana"/>
                <a:sym typeface="Verdana"/>
                <a:hlinkClick action="ppaction://hlinksldjump" r:id="rId15">
                  <a:extLst>
                    <a:ext uri="{A12FA001-AC4F-418D-AE19-62706E023703}">
                      <ahyp:hlinkClr val="tx"/>
                    </a:ext>
                  </a:extLst>
                </a:hlinkClick>
              </a:rPr>
              <a:t>Return to What We Know</a:t>
            </a:r>
            <a:endParaRPr sz="1800">
              <a:solidFill>
                <a:schemeClr val="accent1"/>
              </a:solidFill>
              <a:latin typeface="Verdana"/>
              <a:ea typeface="Verdana"/>
              <a:cs typeface="Verdana"/>
              <a:sym typeface="Verdana"/>
            </a:endParaRPr>
          </a:p>
        </p:txBody>
      </p:sp>
      <p:sp>
        <p:nvSpPr>
          <p:cNvPr id="596" name="Google Shape;596;p48"/>
          <p:cNvSpPr/>
          <p:nvPr/>
        </p:nvSpPr>
        <p:spPr>
          <a:xfrm>
            <a:off x="1818858" y="5115775"/>
            <a:ext cx="1009373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Lipids </a:t>
            </a:r>
            <a:r>
              <a:rPr lang="en-US" sz="1800">
                <a:solidFill>
                  <a:srgbClr val="000000"/>
                </a:solidFill>
                <a:latin typeface="Verdana"/>
                <a:ea typeface="Verdana"/>
                <a:cs typeface="Verdana"/>
                <a:sym typeface="Verdana"/>
              </a:rPr>
              <a:t>- Lipids are also known as fats, but they include compounds of many different kinds. Chemically, these compounds are built on a backbone of glycerol, which was a three-carbon chain. Each carbon, in turn, bonds via an oxygen molecule to so-called fatty acids. Fatty acids have an acid group (COOH) at one end that is attached to a chain of carbons. Lipids differ mainly in the nature of the fatty acid chains. </a:t>
            </a:r>
            <a:r>
              <a:rPr lang="en-US" sz="1800" u="sng">
                <a:solidFill>
                  <a:schemeClr val="accent1"/>
                </a:solidFill>
                <a:latin typeface="Verdana"/>
                <a:ea typeface="Verdana"/>
                <a:cs typeface="Verdana"/>
                <a:sym typeface="Verdana"/>
                <a:hlinkClick action="ppaction://hlinksldjump" r:id="rId16">
                  <a:extLst>
                    <a:ext uri="{A12FA001-AC4F-418D-AE19-62706E023703}">
                      <ahyp:hlinkClr val="tx"/>
                    </a:ext>
                  </a:extLst>
                </a:hlinkClick>
              </a:rPr>
              <a:t>Return to What We Know</a:t>
            </a:r>
            <a:r>
              <a:rPr lang="en-US" sz="1800">
                <a:solidFill>
                  <a:srgbClr val="000000"/>
                </a:solidFill>
                <a:latin typeface="Verdana"/>
                <a:ea typeface="Verdana"/>
                <a:cs typeface="Verdana"/>
                <a:sym typeface="Verdana"/>
              </a:rPr>
              <a:t> | </a:t>
            </a:r>
            <a:r>
              <a:rPr lang="en-US" sz="1800" u="sng">
                <a:solidFill>
                  <a:schemeClr val="accent1"/>
                </a:solidFill>
                <a:latin typeface="Verdana"/>
                <a:ea typeface="Verdana"/>
                <a:cs typeface="Verdana"/>
                <a:sym typeface="Verdana"/>
                <a:hlinkClick action="ppaction://hlinksldjump" r:id="rId17">
                  <a:extLst>
                    <a:ext uri="{A12FA001-AC4F-418D-AE19-62706E023703}">
                      <ahyp:hlinkClr val="tx"/>
                    </a:ext>
                  </a:extLst>
                </a:hlinkClick>
              </a:rPr>
              <a:t>Return to How We Know</a:t>
            </a:r>
            <a:endParaRPr sz="1800">
              <a:solidFill>
                <a:schemeClr val="accent1"/>
              </a:solidFill>
              <a:latin typeface="Verdana"/>
              <a:ea typeface="Verdana"/>
              <a:cs typeface="Verdana"/>
              <a:sym typeface="Verdana"/>
            </a:endParaRPr>
          </a:p>
        </p:txBody>
      </p:sp>
      <p:sp>
        <p:nvSpPr>
          <p:cNvPr id="597" name="Google Shape;597;p48"/>
          <p:cNvSpPr txBox="1"/>
          <p:nvPr>
            <p:ph type="title"/>
          </p:nvPr>
        </p:nvSpPr>
        <p:spPr>
          <a:xfrm>
            <a:off x="842767" y="591458"/>
            <a:ext cx="1491522" cy="69795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lang="en-US"/>
              <a:t>D-L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9"/>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603" name="Google Shape;603;p49"/>
          <p:cNvSpPr/>
          <p:nvPr/>
        </p:nvSpPr>
        <p:spPr>
          <a:xfrm>
            <a:off x="4776664" y="591458"/>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Glossary</a:t>
            </a:r>
            <a:endParaRPr/>
          </a:p>
        </p:txBody>
      </p:sp>
      <p:graphicFrame>
        <p:nvGraphicFramePr>
          <p:cNvPr id="604" name="Google Shape;604;p49"/>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605" name="Google Shape;605;p49"/>
          <p:cNvSpPr txBox="1"/>
          <p:nvPr>
            <p:ph type="title"/>
          </p:nvPr>
        </p:nvSpPr>
        <p:spPr>
          <a:xfrm>
            <a:off x="842767" y="591458"/>
            <a:ext cx="1491522" cy="69795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lang="en-US"/>
              <a:t>M-P</a:t>
            </a:r>
            <a:endParaRPr/>
          </a:p>
        </p:txBody>
      </p:sp>
      <p:sp>
        <p:nvSpPr>
          <p:cNvPr id="606" name="Google Shape;606;p49"/>
          <p:cNvSpPr/>
          <p:nvPr/>
        </p:nvSpPr>
        <p:spPr>
          <a:xfrm>
            <a:off x="1818861" y="1508802"/>
            <a:ext cx="1008103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Molecules </a:t>
            </a:r>
            <a:r>
              <a:rPr lang="en-US" sz="1800">
                <a:solidFill>
                  <a:srgbClr val="000000"/>
                </a:solidFill>
                <a:latin typeface="Verdana"/>
                <a:ea typeface="Verdana"/>
                <a:cs typeface="Verdana"/>
                <a:sym typeface="Verdana"/>
              </a:rPr>
              <a:t>- When two or more atoms bond together, they are called molecules. Examples include water (H2O - two atoms of hydrogen and one of water), carbon dioxide (CO2 - one atom of carbon and two atoms of oxygen). </a:t>
            </a:r>
            <a:r>
              <a:rPr lang="en-US" sz="18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Return to Introduction</a:t>
            </a:r>
            <a:endParaRPr sz="1800">
              <a:solidFill>
                <a:schemeClr val="accent1"/>
              </a:solidFill>
              <a:latin typeface="Verdana"/>
              <a:ea typeface="Verdana"/>
              <a:cs typeface="Verdana"/>
              <a:sym typeface="Verdana"/>
            </a:endParaRPr>
          </a:p>
        </p:txBody>
      </p:sp>
      <p:sp>
        <p:nvSpPr>
          <p:cNvPr id="607" name="Google Shape;607;p49"/>
          <p:cNvSpPr/>
          <p:nvPr/>
        </p:nvSpPr>
        <p:spPr>
          <a:xfrm>
            <a:off x="1818860" y="2368303"/>
            <a:ext cx="100810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Permeability </a:t>
            </a:r>
            <a:r>
              <a:rPr lang="en-US" sz="1800">
                <a:solidFill>
                  <a:srgbClr val="000000"/>
                </a:solidFill>
                <a:latin typeface="Verdana"/>
                <a:ea typeface="Verdana"/>
                <a:cs typeface="Verdana"/>
                <a:sym typeface="Verdana"/>
              </a:rPr>
              <a:t>- the speed at which a membrane will allow substances to pass through it. </a:t>
            </a:r>
            <a:r>
              <a:rPr lang="en-US" sz="1800" u="sng">
                <a:solidFill>
                  <a:schemeClr val="accent1"/>
                </a:solidFill>
                <a:latin typeface="Verdana"/>
                <a:ea typeface="Verdana"/>
                <a:cs typeface="Verdana"/>
                <a:sym typeface="Verdana"/>
                <a:hlinkClick action="ppaction://hlinksldjump" r:id="rId14">
                  <a:extLst>
                    <a:ext uri="{A12FA001-AC4F-418D-AE19-62706E023703}">
                      <ahyp:hlinkClr val="tx"/>
                    </a:ext>
                  </a:extLst>
                </a:hlinkClick>
              </a:rPr>
              <a:t>Return to What We Know</a:t>
            </a:r>
            <a:endParaRPr sz="1800">
              <a:solidFill>
                <a:schemeClr val="accent1"/>
              </a:solidFill>
              <a:latin typeface="Verdana"/>
              <a:ea typeface="Verdana"/>
              <a:cs typeface="Verdana"/>
              <a:sym typeface="Verdana"/>
            </a:endParaRPr>
          </a:p>
        </p:txBody>
      </p:sp>
      <p:sp>
        <p:nvSpPr>
          <p:cNvPr id="608" name="Google Shape;608;p49"/>
          <p:cNvSpPr/>
          <p:nvPr/>
        </p:nvSpPr>
        <p:spPr>
          <a:xfrm>
            <a:off x="1818857" y="3014634"/>
            <a:ext cx="1008103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Phospholipids </a:t>
            </a:r>
            <a:r>
              <a:rPr lang="en-US" sz="1800">
                <a:solidFill>
                  <a:srgbClr val="000000"/>
                </a:solidFill>
                <a:latin typeface="Verdana"/>
                <a:ea typeface="Verdana"/>
                <a:cs typeface="Verdana"/>
                <a:sym typeface="Verdana"/>
              </a:rPr>
              <a:t>- Phospholipids are typical lipids, except that a phosphate group (POO4) is bonded to one end of one of the fatty acid chains. See </a:t>
            </a:r>
            <a:r>
              <a:rPr lang="en-US" sz="1800">
                <a:solidFill>
                  <a:schemeClr val="dk1"/>
                </a:solidFill>
                <a:latin typeface="Verdana"/>
                <a:ea typeface="Verdana"/>
                <a:cs typeface="Verdana"/>
                <a:sym typeface="Verdana"/>
              </a:rPr>
              <a:t>lipids</a:t>
            </a:r>
            <a:r>
              <a:rPr lang="en-US" sz="1800">
                <a:solidFill>
                  <a:srgbClr val="000000"/>
                </a:solidFill>
                <a:latin typeface="Verdana"/>
                <a:ea typeface="Verdana"/>
                <a:cs typeface="Verdana"/>
                <a:sym typeface="Verdana"/>
              </a:rPr>
              <a:t>. </a:t>
            </a:r>
            <a:r>
              <a:rPr lang="en-US" sz="1800" u="sng">
                <a:solidFill>
                  <a:schemeClr val="accent1"/>
                </a:solidFill>
                <a:latin typeface="Verdana"/>
                <a:ea typeface="Verdana"/>
                <a:cs typeface="Verdana"/>
                <a:sym typeface="Verdana"/>
                <a:hlinkClick action="ppaction://hlinksldjump" r:id="rId15">
                  <a:extLst>
                    <a:ext uri="{A12FA001-AC4F-418D-AE19-62706E023703}">
                      <ahyp:hlinkClr val="tx"/>
                    </a:ext>
                  </a:extLst>
                </a:hlinkClick>
              </a:rPr>
              <a:t>Return to Common Hazards</a:t>
            </a:r>
            <a:endParaRPr sz="1800">
              <a:solidFill>
                <a:schemeClr val="accent1"/>
              </a:solidFill>
              <a:latin typeface="Verdana"/>
              <a:ea typeface="Verdana"/>
              <a:cs typeface="Verdana"/>
              <a:sym typeface="Verdana"/>
            </a:endParaRPr>
          </a:p>
        </p:txBody>
      </p:sp>
      <p:sp>
        <p:nvSpPr>
          <p:cNvPr id="609" name="Google Shape;609;p49"/>
          <p:cNvSpPr/>
          <p:nvPr/>
        </p:nvSpPr>
        <p:spPr>
          <a:xfrm>
            <a:off x="1818857" y="3935291"/>
            <a:ext cx="1008103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Porous </a:t>
            </a:r>
            <a:r>
              <a:rPr lang="en-US" sz="1800">
                <a:solidFill>
                  <a:srgbClr val="000000"/>
                </a:solidFill>
                <a:latin typeface="Verdana"/>
                <a:ea typeface="Verdana"/>
                <a:cs typeface="Verdana"/>
                <a:sym typeface="Verdana"/>
              </a:rPr>
              <a:t>- containing pores, or holes that permit the movement of fluids or gases. An example of a porous material is a sponge. </a:t>
            </a:r>
            <a:r>
              <a:rPr i="1" lang="en-US" sz="1800">
                <a:solidFill>
                  <a:srgbClr val="000000"/>
                </a:solidFill>
                <a:latin typeface="Verdana"/>
                <a:ea typeface="Verdana"/>
                <a:cs typeface="Verdana"/>
                <a:sym typeface="Verdana"/>
              </a:rPr>
              <a:t>Porosity</a:t>
            </a:r>
            <a:r>
              <a:rPr lang="en-US" sz="1800">
                <a:solidFill>
                  <a:srgbClr val="000000"/>
                </a:solidFill>
                <a:latin typeface="Verdana"/>
                <a:ea typeface="Verdana"/>
                <a:cs typeface="Verdana"/>
                <a:sym typeface="Verdana"/>
              </a:rPr>
              <a:t> is the extent to which a substance contains pores. Swiss cheese has high porosity compared to cheddar. </a:t>
            </a:r>
            <a:r>
              <a:rPr lang="en-US" sz="1800" u="sng">
                <a:solidFill>
                  <a:schemeClr val="accent1"/>
                </a:solidFill>
                <a:latin typeface="Verdana"/>
                <a:ea typeface="Verdana"/>
                <a:cs typeface="Verdana"/>
                <a:sym typeface="Verdana"/>
                <a:hlinkClick action="ppaction://hlinksldjump" r:id="rId16">
                  <a:extLst>
                    <a:ext uri="{A12FA001-AC4F-418D-AE19-62706E023703}">
                      <ahyp:hlinkClr val="tx"/>
                    </a:ext>
                  </a:extLst>
                </a:hlinkClick>
              </a:rPr>
              <a:t>Return to What We Know</a:t>
            </a:r>
            <a:endParaRPr sz="1800">
              <a:solidFill>
                <a:schemeClr val="accent1"/>
              </a:solidFill>
              <a:latin typeface="Verdana"/>
              <a:ea typeface="Verdana"/>
              <a:cs typeface="Verdana"/>
              <a:sym typeface="Verdana"/>
            </a:endParaRPr>
          </a:p>
        </p:txBody>
      </p:sp>
      <p:sp>
        <p:nvSpPr>
          <p:cNvPr id="610" name="Google Shape;610;p49"/>
          <p:cNvSpPr/>
          <p:nvPr/>
        </p:nvSpPr>
        <p:spPr>
          <a:xfrm>
            <a:off x="1818855" y="5129440"/>
            <a:ext cx="1008103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Proteins </a:t>
            </a:r>
            <a:r>
              <a:rPr lang="en-US" sz="1800">
                <a:solidFill>
                  <a:srgbClr val="000000"/>
                </a:solidFill>
                <a:latin typeface="Verdana"/>
                <a:ea typeface="Verdana"/>
                <a:cs typeface="Verdana"/>
                <a:sym typeface="Verdana"/>
              </a:rPr>
              <a:t>- molecules made of long strings of repeating units, called amino acids. Amino acids have carbon, hydrogen, oxygen, and nitrogen in them. When they attach to each other in long strings, they coil. The coiled folds back on itself to form an irregularly shaped clump. </a:t>
            </a:r>
            <a:r>
              <a:rPr lang="en-US" sz="1800" u="sng">
                <a:solidFill>
                  <a:schemeClr val="accent1"/>
                </a:solidFill>
                <a:latin typeface="Verdana"/>
                <a:ea typeface="Verdana"/>
                <a:cs typeface="Verdana"/>
                <a:sym typeface="Verdana"/>
                <a:hlinkClick action="ppaction://hlinksldjump" r:id="rId17">
                  <a:extLst>
                    <a:ext uri="{A12FA001-AC4F-418D-AE19-62706E023703}">
                      <ahyp:hlinkClr val="tx"/>
                    </a:ext>
                  </a:extLst>
                </a:hlinkClick>
              </a:rPr>
              <a:t>Return to Introduction</a:t>
            </a:r>
            <a:endParaRPr sz="1800">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FFFFF"/>
                </a:solidFill>
                <a:latin typeface="Calibri"/>
                <a:ea typeface="Calibri"/>
                <a:cs typeface="Calibri"/>
                <a:sym typeface="Calibri"/>
              </a:rPr>
              <a:t>Gateway to the Cell</a:t>
            </a:r>
            <a:endParaRPr/>
          </a:p>
        </p:txBody>
      </p:sp>
      <p:sp>
        <p:nvSpPr>
          <p:cNvPr id="130" name="Google Shape;130;p5"/>
          <p:cNvSpPr txBox="1"/>
          <p:nvPr>
            <p:ph type="title"/>
          </p:nvPr>
        </p:nvSpPr>
        <p:spPr>
          <a:xfrm>
            <a:off x="1470991" y="576649"/>
            <a:ext cx="10721009" cy="682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WHAT IS A MEMBRANE? CAN YOU THINK OF AN EXAMPLE?</a:t>
            </a:r>
            <a:endParaRPr/>
          </a:p>
        </p:txBody>
      </p:sp>
      <p:sp>
        <p:nvSpPr>
          <p:cNvPr id="131" name="Google Shape;131;p5"/>
          <p:cNvSpPr/>
          <p:nvPr/>
        </p:nvSpPr>
        <p:spPr>
          <a:xfrm>
            <a:off x="9184593" y="-4945"/>
            <a:ext cx="25808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EAB9A3"/>
                </a:solidFill>
                <a:latin typeface="Calibri"/>
                <a:ea typeface="Calibri"/>
                <a:cs typeface="Calibri"/>
                <a:sym typeface="Calibri"/>
              </a:rPr>
              <a:t>Introduction</a:t>
            </a:r>
            <a:endParaRPr/>
          </a:p>
        </p:txBody>
      </p:sp>
      <p:graphicFrame>
        <p:nvGraphicFramePr>
          <p:cNvPr id="132" name="Google Shape;132;p5"/>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133" name="Google Shape;133;p5"/>
          <p:cNvSpPr/>
          <p:nvPr/>
        </p:nvSpPr>
        <p:spPr>
          <a:xfrm>
            <a:off x="2272369" y="1560442"/>
            <a:ext cx="516210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Does your mother ever put plastic wrap around leftover food? .... or over a dish of leftovers? You could think of the plastic sheet as a membrane. The plastic wrap has two characteristics of cell membranes:</a:t>
            </a:r>
            <a:endParaRPr sz="1600">
              <a:solidFill>
                <a:schemeClr val="dk1"/>
              </a:solidFill>
              <a:latin typeface="Verdana"/>
              <a:ea typeface="Verdana"/>
              <a:cs typeface="Verdana"/>
              <a:sym typeface="Verdana"/>
            </a:endParaRPr>
          </a:p>
        </p:txBody>
      </p:sp>
      <p:pic>
        <p:nvPicPr>
          <p:cNvPr descr="Covered Food Image" id="134" name="Google Shape;134;p5"/>
          <p:cNvPicPr preferRelativeResize="0"/>
          <p:nvPr/>
        </p:nvPicPr>
        <p:blipFill rotWithShape="1">
          <a:blip r:embed="rId13">
            <a:alphaModFix/>
          </a:blip>
          <a:srcRect b="0" l="0" r="0" t="0"/>
          <a:stretch/>
        </p:blipFill>
        <p:spPr>
          <a:xfrm>
            <a:off x="7887978" y="1646459"/>
            <a:ext cx="3162300" cy="247484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35" name="Google Shape;135;p5"/>
          <p:cNvSpPr/>
          <p:nvPr/>
        </p:nvSpPr>
        <p:spPr>
          <a:xfrm>
            <a:off x="2272369" y="2883881"/>
            <a:ext cx="5162101" cy="58477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1600" u="none" cap="none" strike="noStrike">
                <a:solidFill>
                  <a:schemeClr val="dk1"/>
                </a:solidFill>
                <a:latin typeface="Verdana"/>
                <a:ea typeface="Verdana"/>
                <a:cs typeface="Verdana"/>
                <a:sym typeface="Verdana"/>
              </a:rPr>
              <a:t>1) it is thin.</a:t>
            </a:r>
            <a:br>
              <a:rPr b="0" i="0" lang="en-US" sz="1600" u="none" cap="none" strike="noStrike">
                <a:solidFill>
                  <a:schemeClr val="dk1"/>
                </a:solidFill>
                <a:latin typeface="Verdana"/>
                <a:ea typeface="Verdana"/>
                <a:cs typeface="Verdana"/>
                <a:sym typeface="Verdana"/>
              </a:rPr>
            </a:br>
            <a:r>
              <a:rPr b="0" i="0" lang="en-US" sz="1600" u="none" cap="none" strike="noStrike">
                <a:solidFill>
                  <a:schemeClr val="dk1"/>
                </a:solidFill>
                <a:latin typeface="Verdana"/>
                <a:ea typeface="Verdana"/>
                <a:cs typeface="Verdana"/>
                <a:sym typeface="Verdana"/>
              </a:rPr>
              <a:t>2) it restricts what can go through it.</a:t>
            </a:r>
            <a:endParaRPr b="0" i="0" sz="1600" u="none" cap="none" strike="noStrike">
              <a:solidFill>
                <a:schemeClr val="dk1"/>
              </a:solidFill>
              <a:latin typeface="Verdana"/>
              <a:ea typeface="Verdana"/>
              <a:cs typeface="Verdana"/>
              <a:sym typeface="Verdana"/>
            </a:endParaRPr>
          </a:p>
        </p:txBody>
      </p:sp>
      <p:sp>
        <p:nvSpPr>
          <p:cNvPr id="136" name="Google Shape;136;p5"/>
          <p:cNvSpPr/>
          <p:nvPr/>
        </p:nvSpPr>
        <p:spPr>
          <a:xfrm>
            <a:off x="2318374" y="3468656"/>
            <a:ext cx="5132283"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In a living cell, the cell membrane is a structure much like the plastic wrap around the leftover food. The most obvious thing a membrane does, like the plastic wrap, is to keep bulky materials inside the cell. You could say that the membrane helps hold things together, but the cell membrane does more than that. It must let some substances pass from the outside to the inside of the cell and other substances pass in the opposite direction.</a:t>
            </a:r>
            <a:endParaRPr sz="1600">
              <a:solidFill>
                <a:schemeClr val="dk1"/>
              </a:solidFill>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50"/>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616" name="Google Shape;616;p50"/>
          <p:cNvSpPr/>
          <p:nvPr/>
        </p:nvSpPr>
        <p:spPr>
          <a:xfrm>
            <a:off x="4776666" y="591458"/>
            <a:ext cx="26386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Glossary</a:t>
            </a:r>
            <a:endParaRPr/>
          </a:p>
        </p:txBody>
      </p:sp>
      <p:graphicFrame>
        <p:nvGraphicFramePr>
          <p:cNvPr id="617" name="Google Shape;617;p50"/>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618" name="Google Shape;618;p50"/>
          <p:cNvSpPr txBox="1"/>
          <p:nvPr>
            <p:ph type="title"/>
          </p:nvPr>
        </p:nvSpPr>
        <p:spPr>
          <a:xfrm>
            <a:off x="842767" y="591458"/>
            <a:ext cx="1491522" cy="69795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lang="en-US"/>
              <a:t>S</a:t>
            </a:r>
            <a:endParaRPr/>
          </a:p>
        </p:txBody>
      </p:sp>
      <p:sp>
        <p:nvSpPr>
          <p:cNvPr id="619" name="Google Shape;619;p50"/>
          <p:cNvSpPr/>
          <p:nvPr/>
        </p:nvSpPr>
        <p:spPr>
          <a:xfrm>
            <a:off x="1818860" y="1514788"/>
            <a:ext cx="1008103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Semipermeable </a:t>
            </a:r>
            <a:r>
              <a:rPr lang="en-US" sz="1800">
                <a:solidFill>
                  <a:srgbClr val="000000"/>
                </a:solidFill>
                <a:latin typeface="Verdana"/>
                <a:ea typeface="Verdana"/>
                <a:cs typeface="Verdana"/>
                <a:sym typeface="Verdana"/>
              </a:rPr>
              <a:t>- relating to a material or membrane that allows certain substances, especially solvent, to pass through it but not others, like solutes. </a:t>
            </a:r>
            <a:r>
              <a:rPr lang="en-US" sz="18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Return to What We Know</a:t>
            </a:r>
            <a:endParaRPr sz="1800">
              <a:solidFill>
                <a:schemeClr val="dk1"/>
              </a:solidFill>
              <a:latin typeface="Verdana"/>
              <a:ea typeface="Verdana"/>
              <a:cs typeface="Verdana"/>
              <a:sym typeface="Verdana"/>
            </a:endParaRPr>
          </a:p>
        </p:txBody>
      </p:sp>
      <p:sp>
        <p:nvSpPr>
          <p:cNvPr id="620" name="Google Shape;620;p50"/>
          <p:cNvSpPr/>
          <p:nvPr/>
        </p:nvSpPr>
        <p:spPr>
          <a:xfrm>
            <a:off x="1818859" y="2438118"/>
            <a:ext cx="1008103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Sugar </a:t>
            </a:r>
            <a:r>
              <a:rPr lang="en-US" sz="1800">
                <a:solidFill>
                  <a:srgbClr val="000000"/>
                </a:solidFill>
                <a:latin typeface="Verdana"/>
                <a:ea typeface="Verdana"/>
                <a:cs typeface="Verdana"/>
                <a:sym typeface="Verdana"/>
              </a:rPr>
              <a:t>- compounds that contain only carbon, hydrogen, and oxygen, usually in a ring structure of 5 or six carbons. Common table sugar (sucrose) is the  best-known example, but there are other kinds of sugar; it has two molecules of the body's most common sugar, glucose. </a:t>
            </a:r>
            <a:r>
              <a:rPr lang="en-US" sz="1800" u="sng">
                <a:solidFill>
                  <a:schemeClr val="accent1"/>
                </a:solidFill>
                <a:latin typeface="Verdana"/>
                <a:ea typeface="Verdana"/>
                <a:cs typeface="Verdana"/>
                <a:sym typeface="Verdana"/>
                <a:hlinkClick action="ppaction://hlinksldjump" r:id="rId14">
                  <a:extLst>
                    <a:ext uri="{A12FA001-AC4F-418D-AE19-62706E023703}">
                      <ahyp:hlinkClr val="tx"/>
                    </a:ext>
                  </a:extLst>
                </a:hlinkClick>
              </a:rPr>
              <a:t>Return to Introduction</a:t>
            </a:r>
            <a:endParaRPr sz="1800">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142" name="Google Shape;142;p6"/>
          <p:cNvSpPr txBox="1"/>
          <p:nvPr>
            <p:ph type="title"/>
          </p:nvPr>
        </p:nvSpPr>
        <p:spPr>
          <a:xfrm>
            <a:off x="1470991" y="576649"/>
            <a:ext cx="10721009" cy="682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WHAT IS A MEMBRANE? CAN YOU THINK OF AN EXAMPLE?</a:t>
            </a:r>
            <a:endParaRPr/>
          </a:p>
        </p:txBody>
      </p:sp>
      <p:sp>
        <p:nvSpPr>
          <p:cNvPr id="143" name="Google Shape;143;p6"/>
          <p:cNvSpPr/>
          <p:nvPr/>
        </p:nvSpPr>
        <p:spPr>
          <a:xfrm>
            <a:off x="9184593" y="-4945"/>
            <a:ext cx="25808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Introduction</a:t>
            </a:r>
            <a:endParaRPr/>
          </a:p>
        </p:txBody>
      </p:sp>
      <p:graphicFrame>
        <p:nvGraphicFramePr>
          <p:cNvPr id="144" name="Google Shape;144;p6"/>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145" name="Google Shape;145;p6"/>
          <p:cNvSpPr/>
          <p:nvPr/>
        </p:nvSpPr>
        <p:spPr>
          <a:xfrm>
            <a:off x="5063306" y="2300374"/>
            <a:ext cx="379246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Can you think of something familiar that is like a cell with a membrane around it? An even better comparison would be a tennis ball, because the fuzz on a tennis ball can be compared with large </a:t>
            </a:r>
            <a:r>
              <a:rPr lang="en-US" sz="1600" u="sng">
                <a:solidFill>
                  <a:schemeClr val="accent1"/>
                </a:solidFill>
                <a:latin typeface="Verdana"/>
                <a:ea typeface="Verdana"/>
                <a:cs typeface="Verdana"/>
                <a:sym typeface="Verdana"/>
                <a:hlinkClick action="ppaction://hlinksldjump" r:id="rId13">
                  <a:extLst>
                    <a:ext uri="{A12FA001-AC4F-418D-AE19-62706E023703}">
                      <ahyp:hlinkClr val="tx"/>
                    </a:ext>
                  </a:extLst>
                </a:hlinkClick>
              </a:rPr>
              <a:t>molecules</a:t>
            </a:r>
            <a:r>
              <a:rPr lang="en-US" sz="1600">
                <a:solidFill>
                  <a:schemeClr val="dk1"/>
                </a:solidFill>
                <a:latin typeface="Verdana"/>
                <a:ea typeface="Verdana"/>
                <a:cs typeface="Verdana"/>
                <a:sym typeface="Verdana"/>
              </a:rPr>
              <a:t> of </a:t>
            </a:r>
            <a:r>
              <a:rPr lang="en-US" sz="1600" u="sng">
                <a:solidFill>
                  <a:schemeClr val="accent1"/>
                </a:solidFill>
                <a:latin typeface="Verdana"/>
                <a:ea typeface="Verdana"/>
                <a:cs typeface="Verdana"/>
                <a:sym typeface="Verdana"/>
                <a:hlinkClick action="ppaction://hlinksldjump" r:id="rId14">
                  <a:extLst>
                    <a:ext uri="{A12FA001-AC4F-418D-AE19-62706E023703}">
                      <ahyp:hlinkClr val="tx"/>
                    </a:ext>
                  </a:extLst>
                </a:hlinkClick>
              </a:rPr>
              <a:t>proteins</a:t>
            </a:r>
            <a:r>
              <a:rPr lang="en-US" sz="1600">
                <a:solidFill>
                  <a:schemeClr val="dk1"/>
                </a:solidFill>
                <a:latin typeface="Verdana"/>
                <a:ea typeface="Verdana"/>
                <a:cs typeface="Verdana"/>
                <a:sym typeface="Verdana"/>
              </a:rPr>
              <a:t> and complex </a:t>
            </a:r>
            <a:r>
              <a:rPr lang="en-US" sz="1600" u="sng">
                <a:solidFill>
                  <a:schemeClr val="accent1"/>
                </a:solidFill>
                <a:latin typeface="Verdana"/>
                <a:ea typeface="Verdana"/>
                <a:cs typeface="Verdana"/>
                <a:sym typeface="Verdana"/>
                <a:hlinkClick action="ppaction://hlinksldjump" r:id="rId15">
                  <a:extLst>
                    <a:ext uri="{A12FA001-AC4F-418D-AE19-62706E023703}">
                      <ahyp:hlinkClr val="tx"/>
                    </a:ext>
                  </a:extLst>
                </a:hlinkClick>
              </a:rPr>
              <a:t>sugars</a:t>
            </a:r>
            <a:r>
              <a:rPr lang="en-US" sz="1600">
                <a:solidFill>
                  <a:schemeClr val="dk1"/>
                </a:solidFill>
                <a:latin typeface="Verdana"/>
                <a:ea typeface="Verdana"/>
                <a:cs typeface="Verdana"/>
                <a:sym typeface="Verdana"/>
              </a:rPr>
              <a:t> that are found stuck through the outer membrane.</a:t>
            </a:r>
            <a:endParaRPr sz="1600">
              <a:solidFill>
                <a:schemeClr val="dk1"/>
              </a:solidFill>
              <a:latin typeface="Verdana"/>
              <a:ea typeface="Verdana"/>
              <a:cs typeface="Verdana"/>
              <a:sym typeface="Verdana"/>
            </a:endParaRPr>
          </a:p>
        </p:txBody>
      </p:sp>
      <p:pic>
        <p:nvPicPr>
          <p:cNvPr descr="Tennis Ball Image" id="146" name="Google Shape;146;p6"/>
          <p:cNvPicPr preferRelativeResize="0"/>
          <p:nvPr/>
        </p:nvPicPr>
        <p:blipFill rotWithShape="1">
          <a:blip r:embed="rId16">
            <a:alphaModFix/>
          </a:blip>
          <a:srcRect b="0" l="0" r="0" t="0"/>
          <a:stretch/>
        </p:blipFill>
        <p:spPr>
          <a:xfrm>
            <a:off x="3047998" y="2778590"/>
            <a:ext cx="1617741" cy="159811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47" name="Google Shape;147;p6"/>
          <p:cNvSpPr/>
          <p:nvPr/>
        </p:nvSpPr>
        <p:spPr>
          <a:xfrm>
            <a:off x="3445564" y="4967568"/>
            <a:ext cx="541020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2"/>
                </a:solidFill>
                <a:latin typeface="Arial"/>
                <a:ea typeface="Arial"/>
                <a:cs typeface="Arial"/>
                <a:sym typeface="Arial"/>
              </a:rPr>
              <a:t>Membranes are everywhere - around cells and surrounding structures inside of cells.</a:t>
            </a:r>
            <a:endParaRPr sz="1800">
              <a:solidFill>
                <a:schemeClr val="dk2"/>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153" name="Google Shape;153;p7"/>
          <p:cNvSpPr/>
          <p:nvPr/>
        </p:nvSpPr>
        <p:spPr>
          <a:xfrm>
            <a:off x="4499252" y="591458"/>
            <a:ext cx="319350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Objectives</a:t>
            </a:r>
            <a:endParaRPr/>
          </a:p>
        </p:txBody>
      </p:sp>
      <p:graphicFrame>
        <p:nvGraphicFramePr>
          <p:cNvPr id="154" name="Google Shape;154;p7"/>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155" name="Google Shape;155;p7"/>
          <p:cNvSpPr/>
          <p:nvPr/>
        </p:nvSpPr>
        <p:spPr>
          <a:xfrm>
            <a:off x="1967948" y="2567647"/>
            <a:ext cx="6082748" cy="66915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7000"/>
              </a:lnSpc>
              <a:spcBef>
                <a:spcPts val="0"/>
              </a:spcBef>
              <a:spcAft>
                <a:spcPts val="0"/>
              </a:spcAft>
              <a:buClr>
                <a:schemeClr val="dk1"/>
              </a:buClr>
              <a:buSzPts val="1800"/>
              <a:buFont typeface="Arial"/>
              <a:buChar char="•"/>
            </a:pPr>
            <a:r>
              <a:rPr lang="en-US" sz="1800">
                <a:solidFill>
                  <a:schemeClr val="dk1"/>
                </a:solidFill>
                <a:latin typeface="Verdana"/>
                <a:ea typeface="Verdana"/>
                <a:cs typeface="Verdana"/>
                <a:sym typeface="Verdana"/>
              </a:rPr>
              <a:t>After completing this lesson, each student should be able to:</a:t>
            </a:r>
            <a:endParaRPr sz="1400">
              <a:solidFill>
                <a:schemeClr val="dk1"/>
              </a:solidFill>
              <a:latin typeface="Calibri"/>
              <a:ea typeface="Calibri"/>
              <a:cs typeface="Calibri"/>
              <a:sym typeface="Calibri"/>
            </a:endParaRPr>
          </a:p>
        </p:txBody>
      </p:sp>
      <p:sp>
        <p:nvSpPr>
          <p:cNvPr id="156" name="Google Shape;156;p7"/>
          <p:cNvSpPr/>
          <p:nvPr/>
        </p:nvSpPr>
        <p:spPr>
          <a:xfrm>
            <a:off x="1967948" y="3236805"/>
            <a:ext cx="6082748" cy="2209900"/>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7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Verdana"/>
                <a:ea typeface="Verdana"/>
                <a:cs typeface="Verdana"/>
                <a:sym typeface="Verdana"/>
              </a:rPr>
              <a:t>Understand the structure and function of the cell membrane.</a:t>
            </a:r>
            <a:endParaRPr b="0" i="0" sz="1600" u="none" cap="none" strike="noStrike">
              <a:solidFill>
                <a:schemeClr val="dk1"/>
              </a:solidFill>
              <a:latin typeface="Calibri"/>
              <a:ea typeface="Calibri"/>
              <a:cs typeface="Calibri"/>
              <a:sym typeface="Calibri"/>
            </a:endParaRPr>
          </a:p>
          <a:p>
            <a:pPr indent="-285750" lvl="1" marL="742950" marR="0" rtl="0" algn="l">
              <a:lnSpc>
                <a:spcPct val="107000"/>
              </a:lnSpc>
              <a:spcBef>
                <a:spcPts val="800"/>
              </a:spcBef>
              <a:spcAft>
                <a:spcPts val="0"/>
              </a:spcAft>
              <a:buClr>
                <a:schemeClr val="dk1"/>
              </a:buClr>
              <a:buSzPts val="1600"/>
              <a:buFont typeface="Noto Sans Symbols"/>
              <a:buChar char="⮚"/>
            </a:pPr>
            <a:r>
              <a:rPr b="0" i="0" lang="en-US" sz="1600" u="none" cap="none" strike="noStrike">
                <a:solidFill>
                  <a:schemeClr val="dk1"/>
                </a:solidFill>
                <a:latin typeface="Verdana"/>
                <a:ea typeface="Verdana"/>
                <a:cs typeface="Verdana"/>
                <a:sym typeface="Verdana"/>
              </a:rPr>
              <a:t>Identify the molecules of a membrane, including the locations of their electric charges.</a:t>
            </a:r>
            <a:endParaRPr b="0" i="0" sz="1600" u="none" cap="none" strike="noStrike">
              <a:solidFill>
                <a:schemeClr val="dk1"/>
              </a:solidFill>
              <a:latin typeface="Calibri"/>
              <a:ea typeface="Calibri"/>
              <a:cs typeface="Calibri"/>
              <a:sym typeface="Calibri"/>
            </a:endParaRPr>
          </a:p>
          <a:p>
            <a:pPr indent="-285750" lvl="1" marL="742950" marR="0" rtl="0" algn="l">
              <a:lnSpc>
                <a:spcPct val="107000"/>
              </a:lnSpc>
              <a:spcBef>
                <a:spcPts val="800"/>
              </a:spcBef>
              <a:spcAft>
                <a:spcPts val="0"/>
              </a:spcAft>
              <a:buClr>
                <a:schemeClr val="dk1"/>
              </a:buClr>
              <a:buSzPts val="1600"/>
              <a:buFont typeface="Noto Sans Symbols"/>
              <a:buChar char="⮚"/>
            </a:pPr>
            <a:r>
              <a:rPr b="0" i="0" lang="en-US" sz="1600" u="none" cap="none" strike="noStrike">
                <a:solidFill>
                  <a:schemeClr val="dk1"/>
                </a:solidFill>
                <a:latin typeface="Verdana"/>
                <a:ea typeface="Verdana"/>
                <a:cs typeface="Verdana"/>
                <a:sym typeface="Verdana"/>
              </a:rPr>
              <a:t>Explain how membranes can self-organize.</a:t>
            </a:r>
            <a:endParaRPr b="0" i="0" sz="1600" u="none" cap="none" strike="noStrike">
              <a:solidFill>
                <a:schemeClr val="dk1"/>
              </a:solidFill>
              <a:latin typeface="Calibri"/>
              <a:ea typeface="Calibri"/>
              <a:cs typeface="Calibri"/>
              <a:sym typeface="Calibri"/>
            </a:endParaRPr>
          </a:p>
          <a:p>
            <a:pPr indent="-285750" lvl="1" marL="742950" marR="0" rtl="0" algn="l">
              <a:spcBef>
                <a:spcPts val="800"/>
              </a:spcBef>
              <a:spcAft>
                <a:spcPts val="0"/>
              </a:spcAft>
              <a:buClr>
                <a:schemeClr val="dk1"/>
              </a:buClr>
              <a:buSzPts val="1600"/>
              <a:buFont typeface="Noto Sans Symbols"/>
              <a:buChar char="⮚"/>
            </a:pPr>
            <a:r>
              <a:rPr b="0" i="0" lang="en-US" sz="1600" u="none" cap="none" strike="noStrike">
                <a:solidFill>
                  <a:schemeClr val="dk1"/>
                </a:solidFill>
                <a:latin typeface="Verdana"/>
                <a:ea typeface="Verdana"/>
                <a:cs typeface="Verdana"/>
                <a:sym typeface="Verdana"/>
              </a:rPr>
              <a:t>Understand how alcohol affects the cell membrane.</a:t>
            </a:r>
            <a:endParaRPr b="0" i="0" sz="1600" u="none" cap="none" strike="noStrike">
              <a:solidFill>
                <a:schemeClr val="dk1"/>
              </a:solidFill>
              <a:latin typeface="Verdana"/>
              <a:ea typeface="Verdana"/>
              <a:cs typeface="Verdana"/>
              <a:sym typeface="Verdana"/>
            </a:endParaRPr>
          </a:p>
        </p:txBody>
      </p:sp>
      <p:sp>
        <p:nvSpPr>
          <p:cNvPr id="157" name="Google Shape;157;p7"/>
          <p:cNvSpPr/>
          <p:nvPr/>
        </p:nvSpPr>
        <p:spPr>
          <a:xfrm>
            <a:off x="8706678" y="6209380"/>
            <a:ext cx="2871168"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Times New Roman"/>
                <a:ea typeface="Times New Roman"/>
                <a:cs typeface="Times New Roman"/>
                <a:sym typeface="Times New Roman"/>
              </a:rPr>
              <a:t>High magnification of part of a cell, showing that it contains many components.</a:t>
            </a:r>
            <a:endParaRPr sz="1050">
              <a:solidFill>
                <a:schemeClr val="dk1"/>
              </a:solidFill>
              <a:latin typeface="Verdana"/>
              <a:ea typeface="Verdana"/>
              <a:cs typeface="Verdana"/>
              <a:sym typeface="Verdana"/>
            </a:endParaRPr>
          </a:p>
        </p:txBody>
      </p:sp>
      <p:pic>
        <p:nvPicPr>
          <p:cNvPr descr="A picture containing text, stone&#10;&#10;Description automatically generated" id="158" name="Google Shape;158;p7"/>
          <p:cNvPicPr preferRelativeResize="0"/>
          <p:nvPr/>
        </p:nvPicPr>
        <p:blipFill rotWithShape="1">
          <a:blip r:embed="rId13">
            <a:alphaModFix/>
          </a:blip>
          <a:srcRect b="0" l="0" r="0" t="0"/>
          <a:stretch/>
        </p:blipFill>
        <p:spPr>
          <a:xfrm>
            <a:off x="8179906" y="1514788"/>
            <a:ext cx="3608704" cy="4592895"/>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p:nvPr/>
        </p:nvSpPr>
        <p:spPr>
          <a:xfrm>
            <a:off x="932515" y="1555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164" name="Google Shape;164;p8"/>
          <p:cNvSpPr/>
          <p:nvPr/>
        </p:nvSpPr>
        <p:spPr>
          <a:xfrm>
            <a:off x="3768184" y="2967335"/>
            <a:ext cx="465563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EAB9A3"/>
                </a:solidFill>
                <a:latin typeface="Calibri"/>
                <a:ea typeface="Calibri"/>
                <a:cs typeface="Calibri"/>
                <a:sym typeface="Calibri"/>
              </a:rPr>
              <a:t>What We Know</a:t>
            </a:r>
            <a:endParaRPr/>
          </a:p>
        </p:txBody>
      </p:sp>
      <p:graphicFrame>
        <p:nvGraphicFramePr>
          <p:cNvPr id="165" name="Google Shape;165;p8"/>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p:nvPr/>
        </p:nvSpPr>
        <p:spPr>
          <a:xfrm>
            <a:off x="932515" y="193622"/>
            <a:ext cx="26797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Calibri"/>
                <a:ea typeface="Calibri"/>
                <a:cs typeface="Calibri"/>
                <a:sym typeface="Calibri"/>
              </a:rPr>
              <a:t>Gateway to the Cell</a:t>
            </a:r>
            <a:endParaRPr/>
          </a:p>
        </p:txBody>
      </p:sp>
      <p:sp>
        <p:nvSpPr>
          <p:cNvPr id="171" name="Google Shape;171;p9"/>
          <p:cNvSpPr txBox="1"/>
          <p:nvPr>
            <p:ph type="title"/>
          </p:nvPr>
        </p:nvSpPr>
        <p:spPr>
          <a:xfrm>
            <a:off x="1762125" y="576649"/>
            <a:ext cx="10158025" cy="6823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WHAT IS THE CELL MEMBRANE?</a:t>
            </a:r>
            <a:endParaRPr/>
          </a:p>
        </p:txBody>
      </p:sp>
      <p:sp>
        <p:nvSpPr>
          <p:cNvPr id="172" name="Google Shape;172;p9"/>
          <p:cNvSpPr/>
          <p:nvPr/>
        </p:nvSpPr>
        <p:spPr>
          <a:xfrm>
            <a:off x="8753256" y="0"/>
            <a:ext cx="3166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EAB9A3"/>
                </a:solidFill>
                <a:latin typeface="Calibri"/>
                <a:ea typeface="Calibri"/>
                <a:cs typeface="Calibri"/>
                <a:sym typeface="Calibri"/>
              </a:rPr>
              <a:t>What We Know</a:t>
            </a:r>
            <a:endParaRPr/>
          </a:p>
        </p:txBody>
      </p:sp>
      <p:graphicFrame>
        <p:nvGraphicFramePr>
          <p:cNvPr id="173" name="Google Shape;173;p9"/>
          <p:cNvGraphicFramePr/>
          <p:nvPr/>
        </p:nvGraphicFramePr>
        <p:xfrm>
          <a:off x="0" y="1292087"/>
          <a:ext cx="3000000" cy="3000000"/>
        </p:xfrm>
        <a:graphic>
          <a:graphicData uri="http://schemas.openxmlformats.org/drawingml/2006/table">
            <a:tbl>
              <a:tblPr bandRow="1" firstRow="1">
                <a:noFill/>
                <a:tableStyleId>{237BA3B8-0F3B-4DA8-8ED7-82CC47CEE397}</a:tableStyleId>
              </a:tblPr>
              <a:tblGrid>
                <a:gridCol w="1818850"/>
              </a:tblGrid>
              <a:tr h="927900">
                <a:tc>
                  <a:txBody>
                    <a:bodyPr/>
                    <a:lstStyle/>
                    <a:p>
                      <a:pPr indent="0" lvl="0" marL="0" marR="0" rtl="0" algn="ctr">
                        <a:spcBef>
                          <a:spcPts val="0"/>
                        </a:spcBef>
                        <a:spcAft>
                          <a:spcPts val="0"/>
                        </a:spcAft>
                        <a:buNone/>
                      </a:pPr>
                      <a:r>
                        <a:rPr lang="en-US" sz="1800" u="none" cap="none" strike="noStrike">
                          <a:solidFill>
                            <a:schemeClr val="lt1"/>
                          </a:solidFill>
                          <a:latin typeface="Calibri"/>
                          <a:ea typeface="Calibri"/>
                          <a:cs typeface="Calibri"/>
                          <a:sym typeface="Calibri"/>
                        </a:rPr>
                        <a:t>Cells Are Us: Gateway to the Cell</a:t>
                      </a:r>
                      <a:endParaRPr/>
                    </a:p>
                  </a:txBody>
                  <a:tcPr marT="45725" marB="45725" marR="91450" marL="91450" anchor="ctr">
                    <a:solidFill>
                      <a:srgbClr val="1F394D"/>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974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What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4532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How We Know</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Story Time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7059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Common Hazards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Activities</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033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0">
                            <a:extLst>
                              <a:ext uri="{A12FA001-AC4F-418D-AE19-62706E023703}">
                                <ahyp:hlinkClr val="tx"/>
                              </a:ext>
                            </a:extLst>
                          </a:hlinkClick>
                        </a:rPr>
                        <a:t>Self-Study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1">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F739B"/>
                    </a:solidFill>
                  </a:tcPr>
                </a:tc>
              </a:tr>
              <a:tr h="4310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12">
                            <a:extLst>
                              <a:ext uri="{A12FA001-AC4F-418D-AE19-62706E023703}">
                                <ahyp:hlinkClr val="tx"/>
                              </a:ext>
                            </a:extLst>
                          </a:hlinkClick>
                        </a:rPr>
                        <a:t>Glossary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7EA9CA"/>
                    </a:solidFill>
                  </a:tcPr>
                </a:tc>
              </a:tr>
            </a:tbl>
          </a:graphicData>
        </a:graphic>
      </p:graphicFrame>
      <p:sp>
        <p:nvSpPr>
          <p:cNvPr id="174" name="Google Shape;174;p9"/>
          <p:cNvSpPr/>
          <p:nvPr/>
        </p:nvSpPr>
        <p:spPr>
          <a:xfrm>
            <a:off x="3048000" y="1496992"/>
            <a:ext cx="60960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Verdana"/>
                <a:ea typeface="Verdana"/>
                <a:cs typeface="Verdana"/>
                <a:sym typeface="Verdana"/>
              </a:rPr>
              <a:t>The cell membrane, also known as the plasma membrane, is the structure that separates the world outside of the cell (extracellular) from the world inside the cell (intracellular). The cell membrane is present in both plant and animal cells.</a:t>
            </a:r>
            <a:endParaRPr sz="1600">
              <a:solidFill>
                <a:schemeClr val="dk1"/>
              </a:solidFill>
              <a:latin typeface="Verdana"/>
              <a:ea typeface="Verdana"/>
              <a:cs typeface="Verdana"/>
              <a:sym typeface="Verdana"/>
            </a:endParaRPr>
          </a:p>
        </p:txBody>
      </p:sp>
      <p:pic>
        <p:nvPicPr>
          <p:cNvPr descr="Jacob-Animal_Cell" id="175" name="Google Shape;175;p9"/>
          <p:cNvPicPr preferRelativeResize="0"/>
          <p:nvPr/>
        </p:nvPicPr>
        <p:blipFill rotWithShape="1">
          <a:blip r:embed="rId13">
            <a:alphaModFix/>
          </a:blip>
          <a:srcRect b="0" l="0" r="0" t="0"/>
          <a:stretch/>
        </p:blipFill>
        <p:spPr>
          <a:xfrm>
            <a:off x="3209234" y="2845831"/>
            <a:ext cx="6095999" cy="3261685"/>
          </a:xfrm>
          <a:prstGeom prst="rect">
            <a:avLst/>
          </a:prstGeom>
          <a:noFill/>
          <a:ln>
            <a:noFill/>
          </a:ln>
        </p:spPr>
      </p:pic>
      <p:sp>
        <p:nvSpPr>
          <p:cNvPr id="176" name="Google Shape;176;p9"/>
          <p:cNvSpPr/>
          <p:nvPr/>
        </p:nvSpPr>
        <p:spPr>
          <a:xfrm>
            <a:off x="3048000" y="5800812"/>
            <a:ext cx="6096000" cy="54611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200">
                <a:solidFill>
                  <a:schemeClr val="dk1"/>
                </a:solidFill>
                <a:latin typeface="Calibri"/>
                <a:ea typeface="Calibri"/>
                <a:cs typeface="Calibri"/>
                <a:sym typeface="Calibri"/>
              </a:rPr>
              <a:t>A diagram of a cell, showing the cell membrane surrounding the cell.</a:t>
            </a:r>
            <a:endParaRPr/>
          </a:p>
          <a:p>
            <a:pPr indent="0" lvl="0" marL="0" marR="0" rtl="0" algn="ctr">
              <a:lnSpc>
                <a:spcPct val="107000"/>
              </a:lnSpc>
              <a:spcBef>
                <a:spcPts val="800"/>
              </a:spcBef>
              <a:spcAft>
                <a:spcPts val="0"/>
              </a:spcAft>
              <a:buNone/>
            </a:pPr>
            <a:r>
              <a:rPr lang="en-US" sz="1000">
                <a:solidFill>
                  <a:schemeClr val="dk1"/>
                </a:solidFill>
                <a:latin typeface="Times New Roman"/>
                <a:ea typeface="Times New Roman"/>
                <a:cs typeface="Times New Roman"/>
                <a:sym typeface="Times New Roman"/>
              </a:rPr>
              <a:t>Source: </a:t>
            </a:r>
            <a:r>
              <a:rPr lang="en-US" sz="1000" u="sng">
                <a:solidFill>
                  <a:srgbClr val="0000FF"/>
                </a:solidFill>
                <a:latin typeface="Times New Roman"/>
                <a:ea typeface="Times New Roman"/>
                <a:cs typeface="Times New Roman"/>
                <a:sym typeface="Times New Roman"/>
                <a:hlinkClick r:id="rId14">
                  <a:extLst>
                    <a:ext uri="{A12FA001-AC4F-418D-AE19-62706E023703}">
                      <ahyp:hlinkClr val="tx"/>
                    </a:ext>
                  </a:extLst>
                </a:hlinkClick>
              </a:rPr>
              <a:t>https://openclipart.org/detail/66739/animal-cell-labelledby-ramchand</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dge">
  <a:themeElements>
    <a:clrScheme name="Orang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2020-02-28T19:50:13Z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