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Economica"/>
      <p:regular r:id="rId12"/>
      <p:bold r:id="rId13"/>
      <p:italic r:id="rId14"/>
      <p:boldItalic r:id="rId15"/>
    </p:embeddedFont>
    <p:embeddedFont>
      <p:font typeface="Open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gY+OnrzznjVYgAkGvcukOjWzDx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Economica-bold.fntdata"/><Relationship Id="rId12" Type="http://schemas.openxmlformats.org/officeDocument/2006/relationships/font" Target="fonts/Economic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Economica-boldItalic.fntdata"/><Relationship Id="rId14" Type="http://schemas.openxmlformats.org/officeDocument/2006/relationships/font" Target="fonts/Economica-italic.fntdata"/><Relationship Id="rId17" Type="http://schemas.openxmlformats.org/officeDocument/2006/relationships/font" Target="fonts/OpenSans-bold.fntdata"/><Relationship Id="rId16" Type="http://schemas.openxmlformats.org/officeDocument/2006/relationships/font" Target="fonts/OpenSans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penSans-boldItalic.fntdata"/><Relationship Id="rId6" Type="http://schemas.openxmlformats.org/officeDocument/2006/relationships/slide" Target="slides/slide1.xml"/><Relationship Id="rId18" Type="http://schemas.openxmlformats.org/officeDocument/2006/relationships/font" Target="fonts/OpenSans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8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8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7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7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7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" name="Google Shape;22;p10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3" name="Google Shape;23;p10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1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4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" name="Google Shape;43;p1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15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15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1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"/>
          <p:cNvSpPr txBox="1"/>
          <p:nvPr>
            <p:ph type="ctrTitle"/>
          </p:nvPr>
        </p:nvSpPr>
        <p:spPr>
          <a:xfrm>
            <a:off x="3044700" y="1025650"/>
            <a:ext cx="3054600" cy="2565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100"/>
              <a:t>Life Science </a:t>
            </a:r>
            <a:endParaRPr sz="41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100"/>
              <a:t>Cells Are Us Meeting Cells’ Energy Needs</a:t>
            </a:r>
            <a:endParaRPr sz="4100"/>
          </a:p>
        </p:txBody>
      </p:sp>
      <p:sp>
        <p:nvSpPr>
          <p:cNvPr id="63" name="Google Shape;63;p1"/>
          <p:cNvSpPr txBox="1"/>
          <p:nvPr>
            <p:ph idx="1" type="subTitle"/>
          </p:nvPr>
        </p:nvSpPr>
        <p:spPr>
          <a:xfrm>
            <a:off x="3044700" y="3497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/>
              <a:t>Post-Test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>
                <a:highlight>
                  <a:srgbClr val="FFFFFF"/>
                </a:highlight>
              </a:rPr>
              <a:t>Which of the following best describes the role of the respiratory system in cellular respiration?</a:t>
            </a:r>
            <a:endParaRPr sz="2400"/>
          </a:p>
        </p:txBody>
      </p:sp>
      <p:sp>
        <p:nvSpPr>
          <p:cNvPr id="69" name="Google Shape;69;p2"/>
          <p:cNvSpPr txBox="1"/>
          <p:nvPr/>
        </p:nvSpPr>
        <p:spPr>
          <a:xfrm>
            <a:off x="519175" y="1335325"/>
            <a:ext cx="7711500" cy="5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It brings carbon dioxide into the body for use in photosynthesis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0" name="Google Shape;70;p2"/>
          <p:cNvSpPr txBox="1"/>
          <p:nvPr/>
        </p:nvSpPr>
        <p:spPr>
          <a:xfrm>
            <a:off x="519175" y="1957513"/>
            <a:ext cx="77115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B.It expels oxygen from the body which is a waste product of cellular respiration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1" name="Google Shape;71;p2"/>
          <p:cNvSpPr txBox="1"/>
          <p:nvPr/>
        </p:nvSpPr>
        <p:spPr>
          <a:xfrm>
            <a:off x="519175" y="2803122"/>
            <a:ext cx="77115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It brings oxygen into the body which is a reactant in cellular respiration and removes carbon dioxide which is a waste product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2" name="Google Shape;72;p2"/>
          <p:cNvSpPr txBox="1"/>
          <p:nvPr/>
        </p:nvSpPr>
        <p:spPr>
          <a:xfrm>
            <a:off x="519175" y="3648746"/>
            <a:ext cx="77115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It removes carbon dioxide which is a reactant in cellular respiration and brings in oxygen which is a waste product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/>
              <a:t>2. </a:t>
            </a:r>
            <a:r>
              <a:rPr lang="en" sz="2400"/>
              <a:t>Which of the following best describes the structure of mitochondria?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3"/>
          <p:cNvSpPr txBox="1"/>
          <p:nvPr/>
        </p:nvSpPr>
        <p:spPr>
          <a:xfrm>
            <a:off x="592050" y="1317325"/>
            <a:ext cx="7711500" cy="5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A sac of enzymes enclosed by a single membrane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9" name="Google Shape;79;p3"/>
          <p:cNvSpPr txBox="1"/>
          <p:nvPr/>
        </p:nvSpPr>
        <p:spPr>
          <a:xfrm>
            <a:off x="592050" y="1844612"/>
            <a:ext cx="7711500" cy="5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A membrane surrounding folds of other membranes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0" name="Google Shape;80;p3"/>
          <p:cNvSpPr txBox="1"/>
          <p:nvPr/>
        </p:nvSpPr>
        <p:spPr>
          <a:xfrm>
            <a:off x="592050" y="2431645"/>
            <a:ext cx="7711500" cy="5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</a:t>
            </a: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 small two piece structure composed of protein and RNA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1" name="Google Shape;81;p3"/>
          <p:cNvSpPr txBox="1"/>
          <p:nvPr/>
        </p:nvSpPr>
        <p:spPr>
          <a:xfrm>
            <a:off x="592050" y="3099598"/>
            <a:ext cx="7711500" cy="5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A sac of DNA enclosed by a porous membrane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/>
              <a:t>3. </a:t>
            </a:r>
            <a:r>
              <a:rPr lang="en" sz="2400"/>
              <a:t>Which of the following organ systems has the most similar function to mitochondria of breaking down nutrients from foodstuffs into usable units of energy?</a:t>
            </a:r>
            <a:endParaRPr sz="2400"/>
          </a:p>
        </p:txBody>
      </p:sp>
      <p:sp>
        <p:nvSpPr>
          <p:cNvPr id="87" name="Google Shape;87;p4"/>
          <p:cNvSpPr txBox="1"/>
          <p:nvPr/>
        </p:nvSpPr>
        <p:spPr>
          <a:xfrm>
            <a:off x="475925" y="1681850"/>
            <a:ext cx="7711500" cy="6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Nervous system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8" name="Google Shape;88;p4"/>
          <p:cNvSpPr txBox="1"/>
          <p:nvPr/>
        </p:nvSpPr>
        <p:spPr>
          <a:xfrm>
            <a:off x="475925" y="2329032"/>
            <a:ext cx="7711500" cy="6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B.Endocrine system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9" name="Google Shape;89;p4"/>
          <p:cNvSpPr txBox="1"/>
          <p:nvPr/>
        </p:nvSpPr>
        <p:spPr>
          <a:xfrm>
            <a:off x="475925" y="2976237"/>
            <a:ext cx="7711500" cy="6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Digestive system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0" name="Google Shape;90;p4"/>
          <p:cNvSpPr txBox="1"/>
          <p:nvPr/>
        </p:nvSpPr>
        <p:spPr>
          <a:xfrm>
            <a:off x="475925" y="3612767"/>
            <a:ext cx="7711500" cy="6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Excretory system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"/>
          <p:cNvSpPr txBox="1"/>
          <p:nvPr>
            <p:ph type="title"/>
          </p:nvPr>
        </p:nvSpPr>
        <p:spPr>
          <a:xfrm>
            <a:off x="311700" y="76200"/>
            <a:ext cx="8520600" cy="114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500"/>
              <a:t>4. </a:t>
            </a:r>
            <a:r>
              <a:rPr lang="en" sz="2500"/>
              <a:t>Which of the following best describes the function of proteins in cellular respiration?</a:t>
            </a:r>
            <a:endParaRPr sz="2600"/>
          </a:p>
        </p:txBody>
      </p:sp>
      <p:sp>
        <p:nvSpPr>
          <p:cNvPr id="96" name="Google Shape;96;p5"/>
          <p:cNvSpPr txBox="1"/>
          <p:nvPr/>
        </p:nvSpPr>
        <p:spPr>
          <a:xfrm>
            <a:off x="592050" y="1317325"/>
            <a:ext cx="7711500" cy="8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They can be transformed into lipids which are the most usable form of energy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7" name="Google Shape;97;p5"/>
          <p:cNvSpPr txBox="1"/>
          <p:nvPr/>
        </p:nvSpPr>
        <p:spPr>
          <a:xfrm>
            <a:off x="592050" y="2186031"/>
            <a:ext cx="7711500" cy="8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They make up enzymes which aid in the reactions of cellular respiration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8" name="Google Shape;98;p5"/>
          <p:cNvSpPr txBox="1"/>
          <p:nvPr/>
        </p:nvSpPr>
        <p:spPr>
          <a:xfrm>
            <a:off x="592050" y="3062688"/>
            <a:ext cx="7711500" cy="5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They direct cellular activity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9" name="Google Shape;99;p5"/>
          <p:cNvSpPr txBox="1"/>
          <p:nvPr/>
        </p:nvSpPr>
        <p:spPr>
          <a:xfrm>
            <a:off x="592050" y="3596385"/>
            <a:ext cx="7711500" cy="5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The end product of cellular respiration is a protein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/>
              <a:t>5. </a:t>
            </a:r>
            <a:r>
              <a:rPr lang="en" sz="2400"/>
              <a:t>Which of the following most accurately describes cellular respiration?</a:t>
            </a:r>
            <a:endParaRPr sz="2400"/>
          </a:p>
        </p:txBody>
      </p:sp>
      <p:sp>
        <p:nvSpPr>
          <p:cNvPr id="105" name="Google Shape;105;p6"/>
          <p:cNvSpPr txBox="1"/>
          <p:nvPr/>
        </p:nvSpPr>
        <p:spPr>
          <a:xfrm>
            <a:off x="475925" y="1562100"/>
            <a:ext cx="7711500" cy="54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Water and oxygen are combined to form hydrogen peroxide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6" name="Google Shape;106;p6"/>
          <p:cNvSpPr txBox="1"/>
          <p:nvPr/>
        </p:nvSpPr>
        <p:spPr>
          <a:xfrm>
            <a:off x="475925" y="2104274"/>
            <a:ext cx="7711500" cy="9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Glucose and oxygen are broken down to form water, carbon dioxide, and ATP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7" name="Google Shape;107;p6"/>
          <p:cNvSpPr txBox="1"/>
          <p:nvPr/>
        </p:nvSpPr>
        <p:spPr>
          <a:xfrm>
            <a:off x="475925" y="3037184"/>
            <a:ext cx="7711500" cy="9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UV light powers the combination of water and carbon dioxide to form glucose and oxygen gas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" name="Google Shape;108;p6"/>
          <p:cNvSpPr txBox="1"/>
          <p:nvPr/>
        </p:nvSpPr>
        <p:spPr>
          <a:xfrm>
            <a:off x="475925" y="3970112"/>
            <a:ext cx="7711500" cy="8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Lipids and oxygen are combined to form glucose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