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Economica"/>
      <p:regular r:id="rId12"/>
      <p:bold r:id="rId13"/>
      <p:italic r:id="rId14"/>
      <p:boldItalic r:id="rId15"/>
    </p:embeddedFont>
    <p:embeddedFont>
      <p:font typeface="Open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hU+j4B08zfmf2IiSD9WKsyiW8t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Economica-bold.fntdata"/><Relationship Id="rId12" Type="http://schemas.openxmlformats.org/officeDocument/2006/relationships/font" Target="fonts/Economic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conomica-boldItalic.fntdata"/><Relationship Id="rId14" Type="http://schemas.openxmlformats.org/officeDocument/2006/relationships/font" Target="fonts/Economica-italic.fntdata"/><Relationship Id="rId17" Type="http://schemas.openxmlformats.org/officeDocument/2006/relationships/font" Target="fonts/OpenSans-bold.fntdata"/><Relationship Id="rId16" Type="http://schemas.openxmlformats.org/officeDocument/2006/relationships/font" Target="fonts/OpenSans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boldItalic.fntdata"/><Relationship Id="rId6" Type="http://schemas.openxmlformats.org/officeDocument/2006/relationships/slide" Target="slides/slide1.xml"/><Relationship Id="rId18" Type="http://schemas.openxmlformats.org/officeDocument/2006/relationships/font" Target="fonts/OpenSans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8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8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7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7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7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" name="Google Shape;22;p10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" name="Google Shape;23;p10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1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4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" name="Google Shape;43;p1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15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15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1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en.wikipedia.org/wiki/User:Quasar_Jarosz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"/>
          <p:cNvSpPr txBox="1"/>
          <p:nvPr>
            <p:ph type="ctrTitle"/>
          </p:nvPr>
        </p:nvSpPr>
        <p:spPr>
          <a:xfrm>
            <a:off x="3044700" y="961675"/>
            <a:ext cx="3054600" cy="262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Life Science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Cells Are Us Levels of Organization</a:t>
            </a:r>
            <a:endParaRPr/>
          </a:p>
        </p:txBody>
      </p:sp>
      <p:sp>
        <p:nvSpPr>
          <p:cNvPr id="63" name="Google Shape;63;p1"/>
          <p:cNvSpPr txBox="1"/>
          <p:nvPr>
            <p:ph idx="1" type="subTitle"/>
          </p:nvPr>
        </p:nvSpPr>
        <p:spPr>
          <a:xfrm>
            <a:off x="3044700" y="3497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/>
              <a:t>Post-Test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>
                <a:highlight>
                  <a:srgbClr val="FFFFFF"/>
                </a:highlight>
              </a:rPr>
              <a:t>From the following, identify the smallest unit of life.</a:t>
            </a:r>
            <a:endParaRPr sz="2400"/>
          </a:p>
        </p:txBody>
      </p:sp>
      <p:sp>
        <p:nvSpPr>
          <p:cNvPr id="69" name="Google Shape;69;p2"/>
          <p:cNvSpPr txBox="1"/>
          <p:nvPr/>
        </p:nvSpPr>
        <p:spPr>
          <a:xfrm>
            <a:off x="519175" y="1559900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Atom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519175" y="2137712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Molecule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1" name="Google Shape;71;p2"/>
          <p:cNvSpPr txBox="1"/>
          <p:nvPr/>
        </p:nvSpPr>
        <p:spPr>
          <a:xfrm>
            <a:off x="519175" y="2764083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Cell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2" name="Google Shape;72;p2"/>
          <p:cNvSpPr txBox="1"/>
          <p:nvPr/>
        </p:nvSpPr>
        <p:spPr>
          <a:xfrm>
            <a:off x="519175" y="3390454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Organism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/>
              <a:t>2. </a:t>
            </a:r>
            <a:r>
              <a:rPr lang="en" sz="2400"/>
              <a:t>Which of the following lists the levels of organization in plants and animals from smallest to most complex?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3"/>
          <p:cNvSpPr txBox="1"/>
          <p:nvPr/>
        </p:nvSpPr>
        <p:spPr>
          <a:xfrm>
            <a:off x="592050" y="1317325"/>
            <a:ext cx="77115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Organ, tissue, organism, cell, organ system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9" name="Google Shape;79;p3"/>
          <p:cNvSpPr txBox="1"/>
          <p:nvPr/>
        </p:nvSpPr>
        <p:spPr>
          <a:xfrm>
            <a:off x="592050" y="1917662"/>
            <a:ext cx="7711500" cy="65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Cell, tissue, organ, organ system, organism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0" name="Google Shape;80;p3"/>
          <p:cNvSpPr txBox="1"/>
          <p:nvPr/>
        </p:nvSpPr>
        <p:spPr>
          <a:xfrm>
            <a:off x="592050" y="2568452"/>
            <a:ext cx="7711500" cy="65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Organism, organ system, organ, tissue, cell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Google Shape;81;p3"/>
          <p:cNvSpPr txBox="1"/>
          <p:nvPr/>
        </p:nvSpPr>
        <p:spPr>
          <a:xfrm>
            <a:off x="592050" y="3252760"/>
            <a:ext cx="7711500" cy="65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Cell, tissue, organism, organ, organ system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/>
              <a:t>3. </a:t>
            </a:r>
            <a:r>
              <a:rPr lang="en" sz="2400"/>
              <a:t>Which of the following matches the cell function to its corresponding organelle?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t/>
            </a:r>
            <a:endParaRPr sz="2400"/>
          </a:p>
        </p:txBody>
      </p:sp>
      <p:sp>
        <p:nvSpPr>
          <p:cNvPr id="87" name="Google Shape;87;p4"/>
          <p:cNvSpPr txBox="1"/>
          <p:nvPr/>
        </p:nvSpPr>
        <p:spPr>
          <a:xfrm>
            <a:off x="475925" y="1224652"/>
            <a:ext cx="7711500" cy="91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Gel-like fluid that suspends organelles and transports substances within the cell - Golgi body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8" name="Google Shape;88;p4"/>
          <p:cNvSpPr txBox="1"/>
          <p:nvPr/>
        </p:nvSpPr>
        <p:spPr>
          <a:xfrm>
            <a:off x="475925" y="2194500"/>
            <a:ext cx="7711500" cy="6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Store waste, water, and necessary materials - Vacuoles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Google Shape;89;p4"/>
          <p:cNvSpPr txBox="1"/>
          <p:nvPr/>
        </p:nvSpPr>
        <p:spPr>
          <a:xfrm>
            <a:off x="475925" y="2906051"/>
            <a:ext cx="7711500" cy="6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Store DNA and coordinate cell activities - Endoplasmic reticulum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0" name="Google Shape;90;p4"/>
          <p:cNvSpPr txBox="1"/>
          <p:nvPr/>
        </p:nvSpPr>
        <p:spPr>
          <a:xfrm>
            <a:off x="475925" y="3617600"/>
            <a:ext cx="7711500" cy="6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Packages and sends out proteins - Cell membrane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/>
              <a:t>4. </a:t>
            </a:r>
            <a:r>
              <a:rPr lang="en" sz="2400"/>
              <a:t>The nucleus is an organelle that stores information and directs cellular activity. This is most similar to what organ system?</a:t>
            </a:r>
            <a:endParaRPr sz="2400"/>
          </a:p>
        </p:txBody>
      </p:sp>
      <p:sp>
        <p:nvSpPr>
          <p:cNvPr id="96" name="Google Shape;96;p5"/>
          <p:cNvSpPr txBox="1"/>
          <p:nvPr/>
        </p:nvSpPr>
        <p:spPr>
          <a:xfrm>
            <a:off x="592050" y="1317325"/>
            <a:ext cx="77115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</a:t>
            </a:r>
            <a:r>
              <a:rPr b="0" i="0" lang="en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Excretory System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7" name="Google Shape;97;p5"/>
          <p:cNvSpPr txBox="1"/>
          <p:nvPr/>
        </p:nvSpPr>
        <p:spPr>
          <a:xfrm>
            <a:off x="592050" y="1979185"/>
            <a:ext cx="77115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Circulatory System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8" name="Google Shape;98;p5"/>
          <p:cNvSpPr txBox="1"/>
          <p:nvPr/>
        </p:nvSpPr>
        <p:spPr>
          <a:xfrm>
            <a:off x="592050" y="2647105"/>
            <a:ext cx="77115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Digestive System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9" name="Google Shape;99;p5"/>
          <p:cNvSpPr txBox="1"/>
          <p:nvPr/>
        </p:nvSpPr>
        <p:spPr>
          <a:xfrm>
            <a:off x="592050" y="3315065"/>
            <a:ext cx="77115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Nervous System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300"/>
              <a:t>5. </a:t>
            </a:r>
            <a:r>
              <a:rPr lang="en" sz="2300"/>
              <a:t>A neuron (pictured below) has a special shape for its function of facilitating communication in the body. What level of organization is a neuron? (image by: </a:t>
            </a:r>
            <a:r>
              <a:rPr b="1" lang="en" sz="2300" u="sng">
                <a:solidFill>
                  <a:schemeClr val="hlink"/>
                </a:solidFill>
                <a:hlinkClick r:id="rId3"/>
              </a:rPr>
              <a:t>Quasar Jarosz</a:t>
            </a:r>
            <a:r>
              <a:rPr lang="en" sz="2300"/>
              <a:t>)</a:t>
            </a:r>
            <a:endParaRPr sz="2300"/>
          </a:p>
        </p:txBody>
      </p:sp>
      <p:sp>
        <p:nvSpPr>
          <p:cNvPr id="105" name="Google Shape;105;p6"/>
          <p:cNvSpPr txBox="1"/>
          <p:nvPr/>
        </p:nvSpPr>
        <p:spPr>
          <a:xfrm>
            <a:off x="592050" y="1317325"/>
            <a:ext cx="3980100" cy="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</a:t>
            </a:r>
            <a:r>
              <a:rPr b="0" i="0" lang="en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Cell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6" name="Google Shape;106;p6"/>
          <p:cNvSpPr txBox="1"/>
          <p:nvPr/>
        </p:nvSpPr>
        <p:spPr>
          <a:xfrm>
            <a:off x="592050" y="1958810"/>
            <a:ext cx="3980100" cy="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Tissue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7" name="Google Shape;107;p6"/>
          <p:cNvSpPr txBox="1"/>
          <p:nvPr/>
        </p:nvSpPr>
        <p:spPr>
          <a:xfrm>
            <a:off x="592050" y="2664893"/>
            <a:ext cx="3980100" cy="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Organ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" name="Google Shape;108;p6"/>
          <p:cNvSpPr txBox="1"/>
          <p:nvPr/>
        </p:nvSpPr>
        <p:spPr>
          <a:xfrm>
            <a:off x="592050" y="3306378"/>
            <a:ext cx="3980100" cy="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D.Organ system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9" name="Google Shape;109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76200" y="1370113"/>
            <a:ext cx="4267050" cy="24032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