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conomica"/>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iJOXArQZafZYLbIOcvYo7m4Kgp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bold.fntdata"/><Relationship Id="rId12" Type="http://schemas.openxmlformats.org/officeDocument/2006/relationships/font" Target="fonts/Economic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boldItalic.fntdata"/><Relationship Id="rId14" Type="http://schemas.openxmlformats.org/officeDocument/2006/relationships/font" Target="fonts/Economica-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8"/>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8"/>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 name="Google Shape;13;p8"/>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7"/>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7"/>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5" name="Google Shape;5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8" name="Google Shape;18;p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0"/>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10"/>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3" name="Google Shape;23;p10"/>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11"/>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1"/>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 name="Google Shape;35;p13"/>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1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5"/>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1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5"/>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45" name="Google Shape;45;p15"/>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7" name="Google Shape;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6"/>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1" name="Shape 61"/>
        <p:cNvGrpSpPr/>
        <p:nvPr/>
      </p:nvGrpSpPr>
      <p:grpSpPr>
        <a:xfrm>
          <a:off x="0" y="0"/>
          <a:ext cx="0" cy="0"/>
          <a:chOff x="0" y="0"/>
          <a:chExt cx="0" cy="0"/>
        </a:xfrm>
      </p:grpSpPr>
      <p:sp>
        <p:nvSpPr>
          <p:cNvPr id="62" name="Google Shape;62;p1"/>
          <p:cNvSpPr txBox="1"/>
          <p:nvPr>
            <p:ph type="ctrTitle"/>
          </p:nvPr>
        </p:nvSpPr>
        <p:spPr>
          <a:xfrm>
            <a:off x="3044700" y="1025650"/>
            <a:ext cx="3054600" cy="256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4100"/>
              <a:t>Life Science </a:t>
            </a:r>
            <a:endParaRPr sz="4100"/>
          </a:p>
          <a:p>
            <a:pPr indent="0" lvl="0" marL="0" rtl="0" algn="ctr">
              <a:lnSpc>
                <a:spcPct val="100000"/>
              </a:lnSpc>
              <a:spcBef>
                <a:spcPts val="0"/>
              </a:spcBef>
              <a:spcAft>
                <a:spcPts val="0"/>
              </a:spcAft>
              <a:buSzPts val="4200"/>
              <a:buNone/>
            </a:pPr>
            <a:r>
              <a:rPr lang="en" sz="4100"/>
              <a:t>Cells Are Us Gateway to the Cell</a:t>
            </a:r>
            <a:endParaRPr sz="4100"/>
          </a:p>
        </p:txBody>
      </p:sp>
      <p:sp>
        <p:nvSpPr>
          <p:cNvPr id="63" name="Google Shape;63;p1"/>
          <p:cNvSpPr txBox="1"/>
          <p:nvPr>
            <p:ph idx="1" type="subTitle"/>
          </p:nvPr>
        </p:nvSpPr>
        <p:spPr>
          <a:xfrm>
            <a:off x="3044700" y="3497580"/>
            <a:ext cx="30546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t>Post-Test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311700" y="137875"/>
            <a:ext cx="8520600" cy="1085400"/>
          </a:xfrm>
          <a:prstGeom prst="rect">
            <a:avLst/>
          </a:prstGeom>
          <a:noFill/>
          <a:ln>
            <a:noFill/>
          </a:ln>
        </p:spPr>
        <p:txBody>
          <a:bodyPr anchorCtr="0" anchor="b" bIns="91425" lIns="91425" spcFirstLastPara="1" rIns="91425" wrap="square" tIns="91425">
            <a:noAutofit/>
          </a:bodyPr>
          <a:lstStyle/>
          <a:p>
            <a:pPr indent="-368300" lvl="0" marL="457200" rtl="0" algn="l">
              <a:lnSpc>
                <a:spcPct val="100000"/>
              </a:lnSpc>
              <a:spcBef>
                <a:spcPts val="0"/>
              </a:spcBef>
              <a:spcAft>
                <a:spcPts val="0"/>
              </a:spcAft>
              <a:buSzPts val="2200"/>
              <a:buAutoNum type="arabicPeriod"/>
            </a:pPr>
            <a:r>
              <a:rPr lang="en" sz="2200"/>
              <a:t>Nerve cells (neurons) function by generating electrical impulses to communicate with each other and other cells in the body (shown in animation below). Which of the following structures most directly contributes to the ability to generate these impulses? </a:t>
            </a:r>
            <a:endParaRPr sz="1400"/>
          </a:p>
        </p:txBody>
      </p:sp>
      <p:sp>
        <p:nvSpPr>
          <p:cNvPr id="69" name="Google Shape;69;p2"/>
          <p:cNvSpPr txBox="1"/>
          <p:nvPr/>
        </p:nvSpPr>
        <p:spPr>
          <a:xfrm>
            <a:off x="592050" y="1317400"/>
            <a:ext cx="3980100" cy="64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A. </a:t>
            </a:r>
            <a:r>
              <a:rPr b="0" i="0" lang="en" sz="1800" u="none" cap="none" strike="noStrike">
                <a:solidFill>
                  <a:schemeClr val="dk1"/>
                </a:solidFill>
                <a:latin typeface="Open Sans"/>
                <a:ea typeface="Open Sans"/>
                <a:cs typeface="Open Sans"/>
                <a:sym typeface="Open Sans"/>
              </a:rPr>
              <a:t>Nucleus</a:t>
            </a:r>
            <a:endParaRPr b="0" i="0" sz="1800" u="none" cap="none" strike="noStrike">
              <a:solidFill>
                <a:srgbClr val="000000"/>
              </a:solidFill>
              <a:latin typeface="Open Sans"/>
              <a:ea typeface="Open Sans"/>
              <a:cs typeface="Open Sans"/>
              <a:sym typeface="Open Sans"/>
            </a:endParaRPr>
          </a:p>
        </p:txBody>
      </p:sp>
      <p:sp>
        <p:nvSpPr>
          <p:cNvPr id="70" name="Google Shape;70;p2"/>
          <p:cNvSpPr txBox="1"/>
          <p:nvPr/>
        </p:nvSpPr>
        <p:spPr>
          <a:xfrm>
            <a:off x="592050" y="1958810"/>
            <a:ext cx="3980100" cy="64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B. Cell membrane</a:t>
            </a:r>
            <a:endParaRPr b="0" i="0" sz="1800" u="none" cap="none" strike="noStrike">
              <a:solidFill>
                <a:srgbClr val="000000"/>
              </a:solidFill>
              <a:latin typeface="Open Sans"/>
              <a:ea typeface="Open Sans"/>
              <a:cs typeface="Open Sans"/>
              <a:sym typeface="Open Sans"/>
            </a:endParaRPr>
          </a:p>
        </p:txBody>
      </p:sp>
      <p:sp>
        <p:nvSpPr>
          <p:cNvPr id="71" name="Google Shape;71;p2"/>
          <p:cNvSpPr txBox="1"/>
          <p:nvPr/>
        </p:nvSpPr>
        <p:spPr>
          <a:xfrm>
            <a:off x="592050" y="2664893"/>
            <a:ext cx="3980100" cy="64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C. Vacuoles</a:t>
            </a:r>
            <a:endParaRPr b="0" i="0" sz="1800" u="none" cap="none" strike="noStrike">
              <a:solidFill>
                <a:srgbClr val="000000"/>
              </a:solidFill>
              <a:latin typeface="Open Sans"/>
              <a:ea typeface="Open Sans"/>
              <a:cs typeface="Open Sans"/>
              <a:sym typeface="Open Sans"/>
            </a:endParaRPr>
          </a:p>
        </p:txBody>
      </p:sp>
      <p:sp>
        <p:nvSpPr>
          <p:cNvPr id="72" name="Google Shape;72;p2"/>
          <p:cNvSpPr txBox="1"/>
          <p:nvPr/>
        </p:nvSpPr>
        <p:spPr>
          <a:xfrm>
            <a:off x="592050" y="3306378"/>
            <a:ext cx="3980100" cy="64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D. </a:t>
            </a:r>
            <a:r>
              <a:rPr b="0" i="0" lang="en" sz="1800" u="none" cap="none" strike="noStrike">
                <a:solidFill>
                  <a:schemeClr val="dk1"/>
                </a:solidFill>
                <a:latin typeface="Open Sans"/>
                <a:ea typeface="Open Sans"/>
                <a:cs typeface="Open Sans"/>
                <a:sym typeface="Open Sans"/>
              </a:rPr>
              <a:t>Smooth endoplasmic reticulum</a:t>
            </a:r>
            <a:endParaRPr b="0" i="0" sz="1800" u="none" cap="none" strike="noStrike">
              <a:solidFill>
                <a:srgbClr val="000000"/>
              </a:solidFill>
              <a:latin typeface="Open Sans"/>
              <a:ea typeface="Open Sans"/>
              <a:cs typeface="Open Sans"/>
              <a:sym typeface="Open Sans"/>
            </a:endParaRPr>
          </a:p>
        </p:txBody>
      </p:sp>
      <p:sp>
        <p:nvSpPr>
          <p:cNvPr id="73" name="Google Shape;73;p2"/>
          <p:cNvSpPr txBox="1"/>
          <p:nvPr/>
        </p:nvSpPr>
        <p:spPr>
          <a:xfrm>
            <a:off x="4847750" y="3773400"/>
            <a:ext cx="3000000" cy="87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conomica"/>
                <a:ea typeface="Economica"/>
                <a:cs typeface="Economica"/>
                <a:sym typeface="Economica"/>
              </a:rPr>
              <a:t>(image from https://en.wikipedia.org/wiki/Action_potential#/media/File:Action_Potential.gif)</a:t>
            </a:r>
            <a:endParaRPr b="0" i="0" sz="1400" u="none" cap="none" strike="noStrike">
              <a:solidFill>
                <a:schemeClr val="dk1"/>
              </a:solidFill>
              <a:latin typeface="Economica"/>
              <a:ea typeface="Economica"/>
              <a:cs typeface="Economica"/>
              <a:sym typeface="Economica"/>
            </a:endParaRPr>
          </a:p>
        </p:txBody>
      </p:sp>
      <p:pic>
        <p:nvPicPr>
          <p:cNvPr id="74" name="Google Shape;74;p2"/>
          <p:cNvPicPr preferRelativeResize="0"/>
          <p:nvPr/>
        </p:nvPicPr>
        <p:blipFill rotWithShape="1">
          <a:blip r:embed="rId3">
            <a:alphaModFix/>
          </a:blip>
          <a:srcRect b="0" l="0" r="0" t="0"/>
          <a:stretch/>
        </p:blipFill>
        <p:spPr>
          <a:xfrm>
            <a:off x="4724550" y="1375675"/>
            <a:ext cx="3153548" cy="2245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2400">
                <a:highlight>
                  <a:srgbClr val="FFFFFF"/>
                </a:highlight>
              </a:rPr>
              <a:t>2. </a:t>
            </a:r>
            <a:r>
              <a:rPr lang="en" sz="2400">
                <a:highlight>
                  <a:srgbClr val="FFFFFF"/>
                </a:highlight>
              </a:rPr>
              <a:t>How does the structure of the cell membrane help contribute to its function of separating the cell from the outside environment?</a:t>
            </a:r>
            <a:endParaRPr sz="2400"/>
          </a:p>
        </p:txBody>
      </p:sp>
      <p:sp>
        <p:nvSpPr>
          <p:cNvPr id="80" name="Google Shape;80;p3"/>
          <p:cNvSpPr txBox="1"/>
          <p:nvPr/>
        </p:nvSpPr>
        <p:spPr>
          <a:xfrm>
            <a:off x="519175" y="1277250"/>
            <a:ext cx="77115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A. Everything can pass through freely whether it is hydrophilic or hydrophobic</a:t>
            </a:r>
            <a:endParaRPr b="0" i="0" sz="1800" u="none" cap="none" strike="noStrike">
              <a:solidFill>
                <a:srgbClr val="000000"/>
              </a:solidFill>
              <a:latin typeface="Open Sans"/>
              <a:ea typeface="Open Sans"/>
              <a:cs typeface="Open Sans"/>
              <a:sym typeface="Open Sans"/>
            </a:endParaRPr>
          </a:p>
        </p:txBody>
      </p:sp>
      <p:sp>
        <p:nvSpPr>
          <p:cNvPr id="81" name="Google Shape;81;p3"/>
          <p:cNvSpPr txBox="1"/>
          <p:nvPr/>
        </p:nvSpPr>
        <p:spPr>
          <a:xfrm>
            <a:off x="519175" y="2021889"/>
            <a:ext cx="7711500" cy="11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B. Having a phospholipid bilayer with transmembrane proteins throughout means that hydrophobic molecules can pass through freely but hydrophilic compounds require a transport</a:t>
            </a:r>
            <a:endParaRPr b="0" i="0" sz="1800" u="none" cap="none" strike="noStrike">
              <a:solidFill>
                <a:srgbClr val="000000"/>
              </a:solidFill>
              <a:latin typeface="Open Sans"/>
              <a:ea typeface="Open Sans"/>
              <a:cs typeface="Open Sans"/>
              <a:sym typeface="Open Sans"/>
            </a:endParaRPr>
          </a:p>
        </p:txBody>
      </p:sp>
      <p:sp>
        <p:nvSpPr>
          <p:cNvPr id="82" name="Google Shape;82;p3"/>
          <p:cNvSpPr txBox="1"/>
          <p:nvPr/>
        </p:nvSpPr>
        <p:spPr>
          <a:xfrm>
            <a:off x="519175" y="3184164"/>
            <a:ext cx="77115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C. Because the cell membrane is made up entirely of proteins, everything must pass through a channel to enter or exit a cell</a:t>
            </a:r>
            <a:endParaRPr b="0" i="0" sz="1800" u="none" cap="none" strike="noStrike">
              <a:solidFill>
                <a:srgbClr val="000000"/>
              </a:solidFill>
              <a:latin typeface="Open Sans"/>
              <a:ea typeface="Open Sans"/>
              <a:cs typeface="Open Sans"/>
              <a:sym typeface="Open Sans"/>
            </a:endParaRPr>
          </a:p>
        </p:txBody>
      </p:sp>
      <p:sp>
        <p:nvSpPr>
          <p:cNvPr id="83" name="Google Shape;83;p3"/>
          <p:cNvSpPr txBox="1"/>
          <p:nvPr/>
        </p:nvSpPr>
        <p:spPr>
          <a:xfrm>
            <a:off x="519175" y="3928814"/>
            <a:ext cx="77115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D. The cell membrane is made up entirely of carbohydrates, so everything must connect to a receptor before it can enter or exit a cell</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ph type="title"/>
          </p:nvPr>
        </p:nvSpPr>
        <p:spPr>
          <a:xfrm>
            <a:off x="311700" y="137875"/>
            <a:ext cx="8520600" cy="1085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2200"/>
              <a:t>3. </a:t>
            </a:r>
            <a:r>
              <a:rPr lang="en" sz="2200"/>
              <a:t>The following image depicts ions (purple dots) in water (blue) in two compartments separated by a membrane. Which of the following would best explain why in the system on the right, there is more water on one side than the other?</a:t>
            </a:r>
            <a:endParaRPr sz="1400"/>
          </a:p>
        </p:txBody>
      </p:sp>
      <p:sp>
        <p:nvSpPr>
          <p:cNvPr id="89" name="Google Shape;89;p4"/>
          <p:cNvSpPr txBox="1"/>
          <p:nvPr/>
        </p:nvSpPr>
        <p:spPr>
          <a:xfrm>
            <a:off x="116125" y="2739575"/>
            <a:ext cx="9027900" cy="4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pen Sans"/>
                <a:ea typeface="Open Sans"/>
                <a:cs typeface="Open Sans"/>
                <a:sym typeface="Open Sans"/>
              </a:rPr>
              <a:t>A. </a:t>
            </a:r>
            <a:r>
              <a:rPr b="0" i="0" lang="en" sz="1600" u="none" cap="none" strike="noStrike">
                <a:solidFill>
                  <a:schemeClr val="dk1"/>
                </a:solidFill>
                <a:latin typeface="Open Sans"/>
                <a:ea typeface="Open Sans"/>
                <a:cs typeface="Open Sans"/>
                <a:sym typeface="Open Sans"/>
              </a:rPr>
              <a:t>There is less atmospheric pressure on the left box in which pushes water to the other side</a:t>
            </a:r>
            <a:endParaRPr b="0" i="0" sz="1600" u="none" cap="none" strike="noStrike">
              <a:solidFill>
                <a:srgbClr val="000000"/>
              </a:solidFill>
              <a:latin typeface="Open Sans"/>
              <a:ea typeface="Open Sans"/>
              <a:cs typeface="Open Sans"/>
              <a:sym typeface="Open Sans"/>
            </a:endParaRPr>
          </a:p>
        </p:txBody>
      </p:sp>
      <p:sp>
        <p:nvSpPr>
          <p:cNvPr id="90" name="Google Shape;90;p4"/>
          <p:cNvSpPr txBox="1"/>
          <p:nvPr/>
        </p:nvSpPr>
        <p:spPr>
          <a:xfrm>
            <a:off x="116125" y="3140330"/>
            <a:ext cx="9027900" cy="7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pen Sans"/>
                <a:ea typeface="Open Sans"/>
                <a:cs typeface="Open Sans"/>
                <a:sym typeface="Open Sans"/>
              </a:rPr>
              <a:t>B. The membrane is completely permeable to both ions and water, so they both move across from high concentration to low</a:t>
            </a:r>
            <a:endParaRPr b="0" i="0" sz="1600" u="none" cap="none" strike="noStrike">
              <a:solidFill>
                <a:srgbClr val="000000"/>
              </a:solidFill>
              <a:latin typeface="Open Sans"/>
              <a:ea typeface="Open Sans"/>
              <a:cs typeface="Open Sans"/>
              <a:sym typeface="Open Sans"/>
            </a:endParaRPr>
          </a:p>
        </p:txBody>
      </p:sp>
      <p:sp>
        <p:nvSpPr>
          <p:cNvPr id="91" name="Google Shape;91;p4"/>
          <p:cNvSpPr txBox="1"/>
          <p:nvPr/>
        </p:nvSpPr>
        <p:spPr>
          <a:xfrm>
            <a:off x="116125" y="3887924"/>
            <a:ext cx="9027900" cy="4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pen Sans"/>
                <a:ea typeface="Open Sans"/>
                <a:cs typeface="Open Sans"/>
                <a:sym typeface="Open Sans"/>
              </a:rPr>
              <a:t>C. The membrane is permeable to only ions, so they move to join the side that has more ions</a:t>
            </a:r>
            <a:endParaRPr b="0" i="0" sz="1600" u="none" cap="none" strike="noStrike">
              <a:solidFill>
                <a:srgbClr val="000000"/>
              </a:solidFill>
              <a:latin typeface="Open Sans"/>
              <a:ea typeface="Open Sans"/>
              <a:cs typeface="Open Sans"/>
              <a:sym typeface="Open Sans"/>
            </a:endParaRPr>
          </a:p>
        </p:txBody>
      </p:sp>
      <p:sp>
        <p:nvSpPr>
          <p:cNvPr id="92" name="Google Shape;92;p4"/>
          <p:cNvSpPr txBox="1"/>
          <p:nvPr/>
        </p:nvSpPr>
        <p:spPr>
          <a:xfrm>
            <a:off x="116125" y="4288704"/>
            <a:ext cx="9027900" cy="7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pen Sans"/>
                <a:ea typeface="Open Sans"/>
                <a:cs typeface="Open Sans"/>
                <a:sym typeface="Open Sans"/>
              </a:rPr>
              <a:t>D. The membrane is permeable to water but not to ions, so water moves from the side with fewer ions to the side with more to reach equilibrium</a:t>
            </a:r>
            <a:endParaRPr b="0" i="0" sz="1600" u="none" cap="none" strike="noStrike">
              <a:solidFill>
                <a:srgbClr val="000000"/>
              </a:solidFill>
              <a:latin typeface="Open Sans"/>
              <a:ea typeface="Open Sans"/>
              <a:cs typeface="Open Sans"/>
              <a:sym typeface="Open Sans"/>
            </a:endParaRPr>
          </a:p>
        </p:txBody>
      </p:sp>
      <p:pic>
        <p:nvPicPr>
          <p:cNvPr id="93" name="Google Shape;93;p4"/>
          <p:cNvPicPr preferRelativeResize="0"/>
          <p:nvPr/>
        </p:nvPicPr>
        <p:blipFill rotWithShape="1">
          <a:blip r:embed="rId3">
            <a:alphaModFix/>
          </a:blip>
          <a:srcRect b="0" l="0" r="0" t="0"/>
          <a:stretch/>
        </p:blipFill>
        <p:spPr>
          <a:xfrm>
            <a:off x="2656000" y="1261100"/>
            <a:ext cx="3669359" cy="144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311700" y="76200"/>
            <a:ext cx="8520600" cy="1147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2400"/>
              <a:t>4. </a:t>
            </a:r>
            <a:r>
              <a:rPr lang="en" sz="2400"/>
              <a:t>Which of the following is NOT a factor that determines how an ion moves across a membrane?</a:t>
            </a:r>
            <a:endParaRPr sz="2400"/>
          </a:p>
        </p:txBody>
      </p:sp>
      <p:sp>
        <p:nvSpPr>
          <p:cNvPr id="99" name="Google Shape;99;p5"/>
          <p:cNvSpPr txBox="1"/>
          <p:nvPr/>
        </p:nvSpPr>
        <p:spPr>
          <a:xfrm>
            <a:off x="592050" y="1317325"/>
            <a:ext cx="7711500" cy="66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A. </a:t>
            </a:r>
            <a:r>
              <a:rPr b="0" i="0" lang="en" sz="1800" u="none" cap="none" strike="noStrike">
                <a:solidFill>
                  <a:schemeClr val="dk1"/>
                </a:solidFill>
                <a:latin typeface="Open Sans"/>
                <a:ea typeface="Open Sans"/>
                <a:cs typeface="Open Sans"/>
                <a:sym typeface="Open Sans"/>
              </a:rPr>
              <a:t>Membrane permeability</a:t>
            </a:r>
            <a:endParaRPr b="0" i="0" sz="1800" u="none" cap="none" strike="noStrike">
              <a:solidFill>
                <a:srgbClr val="000000"/>
              </a:solidFill>
              <a:latin typeface="Open Sans"/>
              <a:ea typeface="Open Sans"/>
              <a:cs typeface="Open Sans"/>
              <a:sym typeface="Open Sans"/>
            </a:endParaRPr>
          </a:p>
        </p:txBody>
      </p:sp>
      <p:sp>
        <p:nvSpPr>
          <p:cNvPr id="100" name="Google Shape;100;p5"/>
          <p:cNvSpPr txBox="1"/>
          <p:nvPr/>
        </p:nvSpPr>
        <p:spPr>
          <a:xfrm>
            <a:off x="592050" y="1979185"/>
            <a:ext cx="7711500" cy="66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B. </a:t>
            </a:r>
            <a:r>
              <a:rPr lang="en" sz="1800">
                <a:solidFill>
                  <a:schemeClr val="dk1"/>
                </a:solidFill>
                <a:latin typeface="Open Sans"/>
                <a:ea typeface="Open Sans"/>
                <a:cs typeface="Open Sans"/>
                <a:sym typeface="Open Sans"/>
              </a:rPr>
              <a:t>Concentration of the ion on each side of the membrane</a:t>
            </a:r>
            <a:endParaRPr b="0" i="0" sz="1800" u="none" cap="none" strike="noStrike">
              <a:solidFill>
                <a:srgbClr val="000000"/>
              </a:solidFill>
              <a:latin typeface="Open Sans"/>
              <a:ea typeface="Open Sans"/>
              <a:cs typeface="Open Sans"/>
              <a:sym typeface="Open Sans"/>
            </a:endParaRPr>
          </a:p>
        </p:txBody>
      </p:sp>
      <p:sp>
        <p:nvSpPr>
          <p:cNvPr id="101" name="Google Shape;101;p5"/>
          <p:cNvSpPr txBox="1"/>
          <p:nvPr/>
        </p:nvSpPr>
        <p:spPr>
          <a:xfrm>
            <a:off x="592050" y="2641030"/>
            <a:ext cx="7711500" cy="66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C. Concentration of lipids inside the cell</a:t>
            </a:r>
            <a:endParaRPr b="0" i="0" sz="1800" u="none" cap="none" strike="noStrike">
              <a:solidFill>
                <a:srgbClr val="000000"/>
              </a:solidFill>
              <a:latin typeface="Open Sans"/>
              <a:ea typeface="Open Sans"/>
              <a:cs typeface="Open Sans"/>
              <a:sym typeface="Open Sans"/>
            </a:endParaRPr>
          </a:p>
        </p:txBody>
      </p:sp>
      <p:sp>
        <p:nvSpPr>
          <p:cNvPr id="102" name="Google Shape;102;p5"/>
          <p:cNvSpPr txBox="1"/>
          <p:nvPr/>
        </p:nvSpPr>
        <p:spPr>
          <a:xfrm>
            <a:off x="592050" y="3315065"/>
            <a:ext cx="7711500" cy="66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D. Relative charge on each side of the membrane</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2400"/>
              <a:t>5. </a:t>
            </a:r>
            <a:r>
              <a:rPr lang="en" sz="2400"/>
              <a:t>Lipids are another name for fats and oils. In the image below, the blue structures are proteins. Which of the following is NOT a function of these proteins? </a:t>
            </a:r>
            <a:endParaRPr sz="2400"/>
          </a:p>
        </p:txBody>
      </p:sp>
      <p:sp>
        <p:nvSpPr>
          <p:cNvPr id="108" name="Google Shape;108;p6"/>
          <p:cNvSpPr txBox="1"/>
          <p:nvPr/>
        </p:nvSpPr>
        <p:spPr>
          <a:xfrm>
            <a:off x="311700" y="2873825"/>
            <a:ext cx="8520600" cy="48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A. </a:t>
            </a:r>
            <a:r>
              <a:rPr b="0" i="0" lang="en" sz="1800" u="none" cap="none" strike="noStrike">
                <a:solidFill>
                  <a:schemeClr val="dk1"/>
                </a:solidFill>
                <a:latin typeface="Open Sans"/>
                <a:ea typeface="Open Sans"/>
                <a:cs typeface="Open Sans"/>
                <a:sym typeface="Open Sans"/>
              </a:rPr>
              <a:t>Transport molecules in and out of the cell</a:t>
            </a:r>
            <a:endParaRPr b="0" i="0" sz="1800" u="none" cap="none" strike="noStrike">
              <a:solidFill>
                <a:srgbClr val="000000"/>
              </a:solidFill>
              <a:latin typeface="Open Sans"/>
              <a:ea typeface="Open Sans"/>
              <a:cs typeface="Open Sans"/>
              <a:sym typeface="Open Sans"/>
            </a:endParaRPr>
          </a:p>
        </p:txBody>
      </p:sp>
      <p:sp>
        <p:nvSpPr>
          <p:cNvPr id="109" name="Google Shape;109;p6"/>
          <p:cNvSpPr txBox="1"/>
          <p:nvPr/>
        </p:nvSpPr>
        <p:spPr>
          <a:xfrm>
            <a:off x="311700" y="3356930"/>
            <a:ext cx="8520600" cy="48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B. Receive and send signals</a:t>
            </a:r>
            <a:endParaRPr b="0" i="0" sz="1800" u="none" cap="none" strike="noStrike">
              <a:solidFill>
                <a:srgbClr val="000000"/>
              </a:solidFill>
              <a:latin typeface="Open Sans"/>
              <a:ea typeface="Open Sans"/>
              <a:cs typeface="Open Sans"/>
              <a:sym typeface="Open Sans"/>
            </a:endParaRPr>
          </a:p>
        </p:txBody>
      </p:sp>
      <p:sp>
        <p:nvSpPr>
          <p:cNvPr id="110" name="Google Shape;110;p6"/>
          <p:cNvSpPr txBox="1"/>
          <p:nvPr/>
        </p:nvSpPr>
        <p:spPr>
          <a:xfrm>
            <a:off x="311700" y="3844458"/>
            <a:ext cx="8520600" cy="48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C. Allow for complete permeability of the membrane</a:t>
            </a:r>
            <a:endParaRPr b="0" i="0" sz="1800" u="none" cap="none" strike="noStrike">
              <a:solidFill>
                <a:srgbClr val="000000"/>
              </a:solidFill>
              <a:latin typeface="Open Sans"/>
              <a:ea typeface="Open Sans"/>
              <a:cs typeface="Open Sans"/>
              <a:sym typeface="Open Sans"/>
            </a:endParaRPr>
          </a:p>
        </p:txBody>
      </p:sp>
      <p:sp>
        <p:nvSpPr>
          <p:cNvPr id="111" name="Google Shape;111;p6"/>
          <p:cNvSpPr txBox="1"/>
          <p:nvPr/>
        </p:nvSpPr>
        <p:spPr>
          <a:xfrm>
            <a:off x="311700" y="4332000"/>
            <a:ext cx="8520600" cy="63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D. Help create an electric field between the intracellular and extracellular environments</a:t>
            </a:r>
            <a:endParaRPr b="0" i="0" sz="1800" u="none" cap="none" strike="noStrike">
              <a:solidFill>
                <a:srgbClr val="000000"/>
              </a:solidFill>
              <a:latin typeface="Open Sans"/>
              <a:ea typeface="Open Sans"/>
              <a:cs typeface="Open Sans"/>
              <a:sym typeface="Open Sans"/>
            </a:endParaRPr>
          </a:p>
        </p:txBody>
      </p:sp>
      <p:pic>
        <p:nvPicPr>
          <p:cNvPr id="112" name="Google Shape;112;p6"/>
          <p:cNvPicPr preferRelativeResize="0"/>
          <p:nvPr/>
        </p:nvPicPr>
        <p:blipFill rotWithShape="1">
          <a:blip r:embed="rId3">
            <a:alphaModFix/>
          </a:blip>
          <a:srcRect b="0" l="0" r="0" t="0"/>
          <a:stretch/>
        </p:blipFill>
        <p:spPr>
          <a:xfrm>
            <a:off x="2161800" y="1106626"/>
            <a:ext cx="4571999" cy="1758225"/>
          </a:xfrm>
          <a:prstGeom prst="rect">
            <a:avLst/>
          </a:prstGeom>
          <a:noFill/>
          <a:ln>
            <a:noFill/>
          </a:ln>
        </p:spPr>
      </p:pic>
      <p:sp>
        <p:nvSpPr>
          <p:cNvPr id="113" name="Google Shape;113;p6"/>
          <p:cNvSpPr txBox="1"/>
          <p:nvPr/>
        </p:nvSpPr>
        <p:spPr>
          <a:xfrm>
            <a:off x="6733800" y="1357425"/>
            <a:ext cx="2410200" cy="13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(Image By LadyofHats Mariana Ruiz - Own work. Image renamed from File: Cell membrane detailed diagram.svg, Public Domain, https://commons.wikimedia.org/w/index.php?curid=6027169)</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