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Economica"/>
      <p:regular r:id="rId11"/>
      <p:bold r:id="rId12"/>
      <p:italic r:id="rId13"/>
      <p:boldItalic r:id="rId14"/>
    </p:embeddedFont>
    <p:embeddedFont>
      <p:font typeface="Open Sans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Economica-regular.fntdata"/><Relationship Id="rId10" Type="http://schemas.openxmlformats.org/officeDocument/2006/relationships/slide" Target="slides/slide5.xml"/><Relationship Id="rId13" Type="http://schemas.openxmlformats.org/officeDocument/2006/relationships/font" Target="fonts/Economica-italic.fntdata"/><Relationship Id="rId12" Type="http://schemas.openxmlformats.org/officeDocument/2006/relationships/font" Target="fonts/Economica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OpenSans-regular.fntdata"/><Relationship Id="rId14" Type="http://schemas.openxmlformats.org/officeDocument/2006/relationships/font" Target="fonts/Economica-boldItalic.fntdata"/><Relationship Id="rId17" Type="http://schemas.openxmlformats.org/officeDocument/2006/relationships/font" Target="fonts/OpenSans-italic.fntdata"/><Relationship Id="rId16" Type="http://schemas.openxmlformats.org/officeDocument/2006/relationships/font" Target="fonts/OpenSans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OpenSans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756f2b1ade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756f2b1ade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793f17b6e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793f17b6e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756f2b1ade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756f2b1ade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756f2b1ade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756f2b1ade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4013" y="756700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5318350" y="32667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11"/>
          <p:cNvSpPr txBox="1"/>
          <p:nvPr>
            <p:ph hasCustomPrompt="1"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/>
          <p:nvPr>
            <p:ph idx="1" type="body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flipH="1">
            <a:off x="7595938" y="4602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" name="Google Shape;17;p3"/>
          <p:cNvSpPr/>
          <p:nvPr/>
        </p:nvSpPr>
        <p:spPr>
          <a:xfrm flipH="1" rot="10800000">
            <a:off x="466425" y="35583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8" name="Google Shape;18;p3"/>
          <p:cNvSpPr txBox="1"/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2" type="body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8"/>
          <p:cNvSpPr txBox="1"/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3" name="Google Shape;43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" name="Google Shape;44;p9"/>
          <p:cNvSpPr txBox="1"/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" type="subTitle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46" name="Google Shape;46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/>
          <p:nvPr>
            <p:ph idx="1" type="body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/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lux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ctrTitle"/>
          </p:nvPr>
        </p:nvSpPr>
        <p:spPr>
          <a:xfrm>
            <a:off x="3044700" y="1025650"/>
            <a:ext cx="3054600" cy="22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100"/>
              <a:t>Life Science </a:t>
            </a:r>
            <a:endParaRPr sz="4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100"/>
              <a:t>Cells Are Us Building Proteins</a:t>
            </a:r>
            <a:endParaRPr sz="4100"/>
          </a:p>
        </p:txBody>
      </p:sp>
      <p:sp>
        <p:nvSpPr>
          <p:cNvPr id="63" name="Google Shape;63;p13"/>
          <p:cNvSpPr txBox="1"/>
          <p:nvPr>
            <p:ph idx="1" type="subTitle"/>
          </p:nvPr>
        </p:nvSpPr>
        <p:spPr>
          <a:xfrm>
            <a:off x="3044700" y="3497580"/>
            <a:ext cx="3054600" cy="70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Pre-Test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/>
          <p:nvPr>
            <p:ph type="title"/>
          </p:nvPr>
        </p:nvSpPr>
        <p:spPr>
          <a:xfrm>
            <a:off x="311700" y="0"/>
            <a:ext cx="8520600" cy="1147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highlight>
                  <a:srgbClr val="FFFFFF"/>
                </a:highlight>
              </a:rPr>
              <a:t>Proteins can be denatured (unfolded) by extreme temperatures, changes in pH (acidity/alkalinity), and changes in salt concentration. Which of the following describes a way the body takes advantage of this process?</a:t>
            </a:r>
            <a:endParaRPr sz="2200"/>
          </a:p>
        </p:txBody>
      </p:sp>
      <p:sp>
        <p:nvSpPr>
          <p:cNvPr id="69" name="Google Shape;69;p14"/>
          <p:cNvSpPr txBox="1"/>
          <p:nvPr/>
        </p:nvSpPr>
        <p:spPr>
          <a:xfrm>
            <a:off x="519175" y="1335325"/>
            <a:ext cx="7711500" cy="5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A. </a:t>
            </a: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The transmission of prion diseases like Creutzfeld-Jakob disease</a:t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0" name="Google Shape;70;p14"/>
          <p:cNvSpPr txBox="1"/>
          <p:nvPr/>
        </p:nvSpPr>
        <p:spPr>
          <a:xfrm>
            <a:off x="519175" y="1949310"/>
            <a:ext cx="7711500" cy="5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B. </a:t>
            </a: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pH of blood is carefully controlled</a:t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1" name="Google Shape;71;p14"/>
          <p:cNvSpPr txBox="1"/>
          <p:nvPr/>
        </p:nvSpPr>
        <p:spPr>
          <a:xfrm>
            <a:off x="519175" y="2535478"/>
            <a:ext cx="7711500" cy="5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C. </a:t>
            </a: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Protein medications cannot be administered orally</a:t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2" name="Google Shape;72;p14"/>
          <p:cNvSpPr txBox="1"/>
          <p:nvPr/>
        </p:nvSpPr>
        <p:spPr>
          <a:xfrm>
            <a:off x="519175" y="3121654"/>
            <a:ext cx="7711500" cy="105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D. </a:t>
            </a: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The stomach has an extremely low pH which denatures ingested proteins so they can be broken down into amino acids</a:t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Which of the following matches the organelle with the role proteins play in its function?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5"/>
          <p:cNvSpPr txBox="1"/>
          <p:nvPr/>
        </p:nvSpPr>
        <p:spPr>
          <a:xfrm>
            <a:off x="592050" y="1317325"/>
            <a:ext cx="7711500" cy="58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A. </a:t>
            </a: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Plasma membrane - form the phospholipid bilayer</a:t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9" name="Google Shape;79;p15"/>
          <p:cNvSpPr txBox="1"/>
          <p:nvPr/>
        </p:nvSpPr>
        <p:spPr>
          <a:xfrm>
            <a:off x="592050" y="1844612"/>
            <a:ext cx="7711500" cy="58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B. </a:t>
            </a: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Mitochondria - enzymes that control the Krebs cycle</a:t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0" name="Google Shape;80;p15"/>
          <p:cNvSpPr txBox="1"/>
          <p:nvPr/>
        </p:nvSpPr>
        <p:spPr>
          <a:xfrm>
            <a:off x="592050" y="2431645"/>
            <a:ext cx="7711500" cy="58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C. </a:t>
            </a: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Nucleus - make up genetic material</a:t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1" name="Google Shape;81;p15"/>
          <p:cNvSpPr txBox="1"/>
          <p:nvPr/>
        </p:nvSpPr>
        <p:spPr>
          <a:xfrm>
            <a:off x="592050" y="3099598"/>
            <a:ext cx="7711500" cy="58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D. </a:t>
            </a: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Cytosol - make up the gel that suspends organelles</a:t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Which of the following does NOT describe how proteins aid in the function of the cell membrane?</a:t>
            </a:r>
            <a:endParaRPr sz="2400"/>
          </a:p>
        </p:txBody>
      </p:sp>
      <p:sp>
        <p:nvSpPr>
          <p:cNvPr id="87" name="Google Shape;87;p16"/>
          <p:cNvSpPr txBox="1"/>
          <p:nvPr/>
        </p:nvSpPr>
        <p:spPr>
          <a:xfrm>
            <a:off x="475925" y="1224650"/>
            <a:ext cx="7711500" cy="106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A.They create channels for molecules that cannot pass through the lipid bilayer</a:t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8" name="Google Shape;88;p16"/>
          <p:cNvSpPr txBox="1"/>
          <p:nvPr/>
        </p:nvSpPr>
        <p:spPr>
          <a:xfrm>
            <a:off x="475925" y="2097676"/>
            <a:ext cx="7711500" cy="50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B. </a:t>
            </a: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They can recognize molecules on the surface of other cells</a:t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9" name="Google Shape;89;p16"/>
          <p:cNvSpPr txBox="1"/>
          <p:nvPr/>
        </p:nvSpPr>
        <p:spPr>
          <a:xfrm>
            <a:off x="475925" y="2763415"/>
            <a:ext cx="7711500" cy="74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C. </a:t>
            </a: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They can receive and transmit signals from molecules like hormones</a:t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0" name="Google Shape;90;p16"/>
          <p:cNvSpPr txBox="1"/>
          <p:nvPr/>
        </p:nvSpPr>
        <p:spPr>
          <a:xfrm>
            <a:off x="475925" y="3704813"/>
            <a:ext cx="7711500" cy="50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D. They are the main structure that forms the cell membrane</a:t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"/>
          <p:cNvSpPr txBox="1"/>
          <p:nvPr>
            <p:ph type="title"/>
          </p:nvPr>
        </p:nvSpPr>
        <p:spPr>
          <a:xfrm>
            <a:off x="311700" y="76200"/>
            <a:ext cx="8520600" cy="1147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/>
              <a:t>Which of the following describes a function of proteins in the body?</a:t>
            </a:r>
            <a:endParaRPr sz="2700"/>
          </a:p>
        </p:txBody>
      </p:sp>
      <p:sp>
        <p:nvSpPr>
          <p:cNvPr id="96" name="Google Shape;96;p17"/>
          <p:cNvSpPr txBox="1"/>
          <p:nvPr/>
        </p:nvSpPr>
        <p:spPr>
          <a:xfrm>
            <a:off x="592050" y="1317325"/>
            <a:ext cx="77115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A. Facilitate metabolic reactions</a:t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7" name="Google Shape;97;p17"/>
          <p:cNvSpPr txBox="1"/>
          <p:nvPr/>
        </p:nvSpPr>
        <p:spPr>
          <a:xfrm>
            <a:off x="592050" y="1979185"/>
            <a:ext cx="77115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B. </a:t>
            </a: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Act as the primary fuel source for glycolysis</a:t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8" name="Google Shape;98;p17"/>
          <p:cNvSpPr txBox="1"/>
          <p:nvPr/>
        </p:nvSpPr>
        <p:spPr>
          <a:xfrm>
            <a:off x="592050" y="2647105"/>
            <a:ext cx="77115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C. </a:t>
            </a: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Store genetic information</a:t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9" name="Google Shape;99;p17"/>
          <p:cNvSpPr txBox="1"/>
          <p:nvPr/>
        </p:nvSpPr>
        <p:spPr>
          <a:xfrm>
            <a:off x="592050" y="3315065"/>
            <a:ext cx="77115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D. Act as long-term storage high energy compounds</a:t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607D8B"/>
      </a:accent3>
      <a:accent4>
        <a:srgbClr val="78909C"/>
      </a:accent4>
      <a:accent5>
        <a:srgbClr val="57BB8A"/>
      </a:accent5>
      <a:accent6>
        <a:srgbClr val="DCE755"/>
      </a:accent6>
      <a:hlink>
        <a:srgbClr val="57BB8A"/>
      </a:hlink>
      <a:folHlink>
        <a:srgbClr val="57BB8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