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25" autoAdjust="0"/>
    <p:restoredTop sz="83253" autoAdjust="0"/>
  </p:normalViewPr>
  <p:slideViewPr>
    <p:cSldViewPr snapToGrid="0">
      <p:cViewPr>
        <p:scale>
          <a:sx n="77" d="100"/>
          <a:sy n="77" d="100"/>
        </p:scale>
        <p:origin x="1200" y="4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70645F-C17D-4D41-B6CC-E4065747C5EF}" type="datetimeFigureOut">
              <a:rPr lang="en-US" smtClean="0"/>
              <a:t>12/12/2018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2FFD13-4523-40D9-85BE-82865C569A40}" type="slidenum">
              <a:rPr lang="en-US" smtClean="0"/>
              <a:t>‹#›</a:t>
            </a:fld>
            <a:endParaRPr lang="en-US"/>
          </a:p>
        </p:txBody>
      </p:sp>
    </p:spTree>
    <p:extLst>
      <p:ext uri="{BB962C8B-B14F-4D97-AF65-F5344CB8AC3E}">
        <p14:creationId xmlns:p14="http://schemas.microsoft.com/office/powerpoint/2010/main" val="39309293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smtClean="0"/>
              <a:t>This slide show is intended to help satisfy the state educational requirement for understanding scientific method.  This is only a guide. The best way to learn scientific method is to conceive, design, conduct, and interpret experiments.</a:t>
            </a:r>
          </a:p>
          <a:p>
            <a:endParaRPr lang="en-US" altLang="en-US" sz="1200" dirty="0" smtClean="0"/>
          </a:p>
          <a:p>
            <a:r>
              <a:rPr lang="en-US" altLang="en-US" sz="1200" dirty="0" smtClean="0"/>
              <a:t>Everybody needs to know the scientific approach and method.  This is not only important to scientists but to everyone. The value of scientific method is that it provides our most reliable and verifiable way of knowing things.  It is a way of thinking that is useful for everything, not just science.</a:t>
            </a:r>
          </a:p>
          <a:p>
            <a:endParaRPr lang="en-US" dirty="0"/>
          </a:p>
        </p:txBody>
      </p:sp>
      <p:sp>
        <p:nvSpPr>
          <p:cNvPr id="4" name="Slide Number Placeholder 3"/>
          <p:cNvSpPr>
            <a:spLocks noGrp="1"/>
          </p:cNvSpPr>
          <p:nvPr>
            <p:ph type="sldNum" sz="quarter" idx="10"/>
          </p:nvPr>
        </p:nvSpPr>
        <p:spPr/>
        <p:txBody>
          <a:bodyPr/>
          <a:lstStyle/>
          <a:p>
            <a:fld id="{0B2FFD13-4523-40D9-85BE-82865C569A40}" type="slidenum">
              <a:rPr lang="en-US" smtClean="0"/>
              <a:t>1</a:t>
            </a:fld>
            <a:endParaRPr lang="en-US"/>
          </a:p>
        </p:txBody>
      </p:sp>
    </p:spTree>
    <p:extLst>
      <p:ext uri="{BB962C8B-B14F-4D97-AF65-F5344CB8AC3E}">
        <p14:creationId xmlns:p14="http://schemas.microsoft.com/office/powerpoint/2010/main" val="20860751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smtClean="0"/>
              <a:t>Control group and variables discussed further in slides!!  Seeing the words here may spark students to ask questions about them and come up with their own possible answers.</a:t>
            </a:r>
          </a:p>
          <a:p>
            <a:endParaRPr lang="en-US" dirty="0"/>
          </a:p>
        </p:txBody>
      </p:sp>
      <p:sp>
        <p:nvSpPr>
          <p:cNvPr id="4" name="Slide Number Placeholder 3"/>
          <p:cNvSpPr>
            <a:spLocks noGrp="1"/>
          </p:cNvSpPr>
          <p:nvPr>
            <p:ph type="sldNum" sz="quarter" idx="10"/>
          </p:nvPr>
        </p:nvSpPr>
        <p:spPr/>
        <p:txBody>
          <a:bodyPr/>
          <a:lstStyle/>
          <a:p>
            <a:fld id="{0B2FFD13-4523-40D9-85BE-82865C569A40}" type="slidenum">
              <a:rPr lang="en-US" smtClean="0"/>
              <a:t>10</a:t>
            </a:fld>
            <a:endParaRPr lang="en-US"/>
          </a:p>
        </p:txBody>
      </p:sp>
    </p:spTree>
    <p:extLst>
      <p:ext uri="{BB962C8B-B14F-4D97-AF65-F5344CB8AC3E}">
        <p14:creationId xmlns:p14="http://schemas.microsoft.com/office/powerpoint/2010/main" val="38489795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smtClean="0"/>
              <a:t>Variables are instances or occurrences that could change the outcome of the experiment.  When designing an experiment, it is important to make sure that variables, other than those you are testing, do not interfere with the results of the experiment.  For example, if you are testing the amount of water needed for a plant to grow, it is important that all groups receive the same </a:t>
            </a:r>
            <a:r>
              <a:rPr lang="en-US" altLang="en-US" sz="1200" b="1" dirty="0" smtClean="0"/>
              <a:t>kind</a:t>
            </a:r>
            <a:r>
              <a:rPr lang="en-US" altLang="en-US" sz="1200" dirty="0" smtClean="0"/>
              <a:t> of water so that salinity or solute concentration does not interfere with the results of your experiment.  </a:t>
            </a:r>
          </a:p>
          <a:p>
            <a:r>
              <a:rPr lang="en-US" altLang="en-US" sz="1200" dirty="0" smtClean="0"/>
              <a:t>The control group receives the same amount of attention/treatment as the experimental groups.  For example, when drug companies test a new pill, they give the medicine to all groups but one.  One of the groups, the control group, receives a placebo.  Thus, any improvement in the control group is due to the placebo effect and any improvement seen in the test groups may have been due to a placebo effect rather than effect of the drug.  There may need to be both positive and negative control groups. For instance, we know in advance that lead is toxic, so it could be used as a positive control.  We know that carbon is not a metal, and thus is not expected to have any metal toxicity. It therefore could be used with one of the groups as a negative control.</a:t>
            </a:r>
          </a:p>
          <a:p>
            <a:endParaRPr lang="en-US" altLang="en-US" sz="1200" dirty="0" smtClean="0"/>
          </a:p>
          <a:p>
            <a:r>
              <a:rPr lang="en-US" altLang="en-US" sz="1200" dirty="0" smtClean="0"/>
              <a:t>Make sure that the students know about the many different tools used to perform experiments.  These tools include microscopes, colorimeters, calculators, telescopes, etc. </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0B2FFD13-4523-40D9-85BE-82865C569A40}" type="slidenum">
              <a:rPr lang="en-US" smtClean="0"/>
              <a:t>12</a:t>
            </a:fld>
            <a:endParaRPr lang="en-US"/>
          </a:p>
        </p:txBody>
      </p:sp>
    </p:spTree>
    <p:extLst>
      <p:ext uri="{BB962C8B-B14F-4D97-AF65-F5344CB8AC3E}">
        <p14:creationId xmlns:p14="http://schemas.microsoft.com/office/powerpoint/2010/main" val="37582765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smtClean="0"/>
              <a:t>If you try to test more than one variable at a time, interpretation of results would be confusing. For example, in the metals test, if a group got exposed to two metals, we would not know which metal was likely to be the cause of any sickness that resulted.</a:t>
            </a:r>
          </a:p>
          <a:p>
            <a:r>
              <a:rPr lang="en-US" altLang="en-US" sz="1200" dirty="0" smtClean="0"/>
              <a:t>We suggest that teachers conduct some class discussion on what experimental control groups are supposed to do (eliminate influence of extraneous variables). Create some  experiment scenarios and ask them what control groups would be needed. Appropriate controls are not always as simple as they seem here. In this case, we only need a control group that has no metal exposure,  matches the test groups in all respects (age, sex, life style), and is tested for sickness in the same way.</a:t>
            </a:r>
          </a:p>
          <a:p>
            <a:r>
              <a:rPr lang="en-US" altLang="en-US" sz="1200" dirty="0" smtClean="0"/>
              <a:t>What are the appropriate indicators of sickness for heavy metal poisoning? The laboratory tests and physical examinations during the experiment cannot cover everything. It is possible that a metal is causing a problem, but it does not get detected. Also, there is the issue of delayed effects. Suppose the effect is on the genome and does not show up for 20 or 30 years?</a:t>
            </a:r>
          </a:p>
          <a:p>
            <a:r>
              <a:rPr lang="en-US" altLang="en-US" sz="1200" dirty="0" smtClean="0"/>
              <a:t>Finally, alternative explanations should be sought. As mentioned, uranium toxicity might be due to its irradiation, not to the metal itself.  A given metal might appear to be toxic, but the animal species and test conditions might not be appropriate for humans.</a:t>
            </a:r>
          </a:p>
          <a:p>
            <a:endParaRPr lang="en-US" dirty="0"/>
          </a:p>
        </p:txBody>
      </p:sp>
      <p:sp>
        <p:nvSpPr>
          <p:cNvPr id="4" name="Slide Number Placeholder 3"/>
          <p:cNvSpPr>
            <a:spLocks noGrp="1"/>
          </p:cNvSpPr>
          <p:nvPr>
            <p:ph type="sldNum" sz="quarter" idx="10"/>
          </p:nvPr>
        </p:nvSpPr>
        <p:spPr/>
        <p:txBody>
          <a:bodyPr/>
          <a:lstStyle/>
          <a:p>
            <a:fld id="{0B2FFD13-4523-40D9-85BE-82865C569A40}" type="slidenum">
              <a:rPr lang="en-US" smtClean="0"/>
              <a:t>13</a:t>
            </a:fld>
            <a:endParaRPr lang="en-US"/>
          </a:p>
        </p:txBody>
      </p:sp>
    </p:spTree>
    <p:extLst>
      <p:ext uri="{BB962C8B-B14F-4D97-AF65-F5344CB8AC3E}">
        <p14:creationId xmlns:p14="http://schemas.microsoft.com/office/powerpoint/2010/main" val="1208791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smtClean="0"/>
              <a:t>This is the big moment (of truth, we hope).  Observing what happens typically involves making some kind of measurement, using appropriate instruments and taking care that the measurements are accurate. Clean, reliable data are crucial, because all conclusions are based on the assumption that the data are trustworthy.</a:t>
            </a:r>
          </a:p>
          <a:p>
            <a:endParaRPr lang="en-US" altLang="en-US" sz="1200" dirty="0" smtClean="0"/>
          </a:p>
          <a:p>
            <a:endParaRPr lang="en-US" dirty="0"/>
          </a:p>
        </p:txBody>
      </p:sp>
      <p:sp>
        <p:nvSpPr>
          <p:cNvPr id="4" name="Slide Number Placeholder 3"/>
          <p:cNvSpPr>
            <a:spLocks noGrp="1"/>
          </p:cNvSpPr>
          <p:nvPr>
            <p:ph type="sldNum" sz="quarter" idx="10"/>
          </p:nvPr>
        </p:nvSpPr>
        <p:spPr/>
        <p:txBody>
          <a:bodyPr/>
          <a:lstStyle/>
          <a:p>
            <a:fld id="{0B2FFD13-4523-40D9-85BE-82865C569A40}" type="slidenum">
              <a:rPr lang="en-US" smtClean="0"/>
              <a:t>17</a:t>
            </a:fld>
            <a:endParaRPr lang="en-US"/>
          </a:p>
        </p:txBody>
      </p:sp>
    </p:spTree>
    <p:extLst>
      <p:ext uri="{BB962C8B-B14F-4D97-AF65-F5344CB8AC3E}">
        <p14:creationId xmlns:p14="http://schemas.microsoft.com/office/powerpoint/2010/main" val="38256811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t>Scientists call this replication. Scientists cannot assume that a given experimental result is reliable unless it can be replicated, preferably by different people in another laboratory than the one in which results were first obtained.</a:t>
            </a:r>
          </a:p>
          <a:p>
            <a:endParaRPr lang="en-US" dirty="0"/>
          </a:p>
        </p:txBody>
      </p:sp>
      <p:sp>
        <p:nvSpPr>
          <p:cNvPr id="4" name="Slide Number Placeholder 3"/>
          <p:cNvSpPr>
            <a:spLocks noGrp="1"/>
          </p:cNvSpPr>
          <p:nvPr>
            <p:ph type="sldNum" sz="quarter" idx="10"/>
          </p:nvPr>
        </p:nvSpPr>
        <p:spPr/>
        <p:txBody>
          <a:bodyPr/>
          <a:lstStyle/>
          <a:p>
            <a:fld id="{0B2FFD13-4523-40D9-85BE-82865C569A40}" type="slidenum">
              <a:rPr lang="en-US" smtClean="0"/>
              <a:t>18</a:t>
            </a:fld>
            <a:endParaRPr lang="en-US"/>
          </a:p>
        </p:txBody>
      </p:sp>
    </p:spTree>
    <p:extLst>
      <p:ext uri="{BB962C8B-B14F-4D97-AF65-F5344CB8AC3E}">
        <p14:creationId xmlns:p14="http://schemas.microsoft.com/office/powerpoint/2010/main" val="17646685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u="sng" dirty="0" smtClean="0"/>
              <a:t>Errors</a:t>
            </a:r>
            <a:r>
              <a:rPr lang="en-US" altLang="en-US" sz="1200" dirty="0" smtClean="0"/>
              <a:t>. Whatever the results are, they may falsely indicate no effect when there really is one. Or they may falsely indicate a positive effect that is nonetheless misleading and not a suitable test of the hypothesis.</a:t>
            </a:r>
          </a:p>
          <a:p>
            <a:endParaRPr lang="en-US" altLang="en-US" sz="1200" dirty="0" smtClean="0"/>
          </a:p>
          <a:p>
            <a:r>
              <a:rPr lang="en-US" altLang="en-US" sz="1200" u="sng" dirty="0" smtClean="0"/>
              <a:t>Misleading Results</a:t>
            </a:r>
            <a:r>
              <a:rPr lang="en-US" altLang="en-US" sz="1200" dirty="0" smtClean="0"/>
              <a:t>.  In all studies, there are random influences that could cause a result (either positive or negative) just by chance alone</a:t>
            </a:r>
            <a:r>
              <a:rPr lang="en-US" altLang="en-US" dirty="0" smtClean="0"/>
              <a:t>.  </a:t>
            </a:r>
            <a:r>
              <a:rPr lang="en-US" altLang="en-US" sz="1200" dirty="0" smtClean="0"/>
              <a:t>Scientists have statistical tests which they use. These tests use the degree of variation in the data to determine whether the hypothesis is false. That is, the “null hypothesis” means that the test variable had no (statistically) significant effect. If a significant effect is indicated, the data must be good enough that there is no more than a 5% chance that the results could have occurred due to chance alone. </a:t>
            </a:r>
          </a:p>
          <a:p>
            <a:r>
              <a:rPr lang="en-US" altLang="en-US" sz="1200" dirty="0" smtClean="0"/>
              <a:t>Most experiments should be repeated, preferably by another laboratory. If similar results are obtained during repeated (replicate) trials, then we have more confidence that the results are real. </a:t>
            </a:r>
          </a:p>
          <a:p>
            <a:endParaRPr lang="en-US" dirty="0"/>
          </a:p>
        </p:txBody>
      </p:sp>
      <p:sp>
        <p:nvSpPr>
          <p:cNvPr id="4" name="Slide Number Placeholder 3"/>
          <p:cNvSpPr>
            <a:spLocks noGrp="1"/>
          </p:cNvSpPr>
          <p:nvPr>
            <p:ph type="sldNum" sz="quarter" idx="10"/>
          </p:nvPr>
        </p:nvSpPr>
        <p:spPr/>
        <p:txBody>
          <a:bodyPr/>
          <a:lstStyle/>
          <a:p>
            <a:fld id="{0B2FFD13-4523-40D9-85BE-82865C569A40}" type="slidenum">
              <a:rPr lang="en-US" smtClean="0"/>
              <a:t>19</a:t>
            </a:fld>
            <a:endParaRPr lang="en-US"/>
          </a:p>
        </p:txBody>
      </p:sp>
    </p:spTree>
    <p:extLst>
      <p:ext uri="{BB962C8B-B14F-4D97-AF65-F5344CB8AC3E}">
        <p14:creationId xmlns:p14="http://schemas.microsoft.com/office/powerpoint/2010/main" val="38144999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t>During the experiment, the students should write down observations about what happened (example: the solution turned green, began to smoke, etc.).  The quantitative data collected should be put into a visual format; for example, a table, chart, graph, or map.  Any or all calculations needed to support the conclusions should be conducted here.  For example, if the experiment tested the concentration of solutions by obtaining the mass of solute and volume of solution, then the students should divide mass by volume to obtain the concentrations.  These data should then be illustrated in ways that show results and relationships clearly.</a:t>
            </a:r>
          </a:p>
          <a:p>
            <a:endParaRPr lang="en-US" dirty="0"/>
          </a:p>
        </p:txBody>
      </p:sp>
      <p:sp>
        <p:nvSpPr>
          <p:cNvPr id="4" name="Slide Number Placeholder 3"/>
          <p:cNvSpPr>
            <a:spLocks noGrp="1"/>
          </p:cNvSpPr>
          <p:nvPr>
            <p:ph type="sldNum" sz="quarter" idx="10"/>
          </p:nvPr>
        </p:nvSpPr>
        <p:spPr/>
        <p:txBody>
          <a:bodyPr/>
          <a:lstStyle/>
          <a:p>
            <a:fld id="{0B2FFD13-4523-40D9-85BE-82865C569A40}" type="slidenum">
              <a:rPr lang="en-US" smtClean="0"/>
              <a:t>20</a:t>
            </a:fld>
            <a:endParaRPr lang="en-US"/>
          </a:p>
        </p:txBody>
      </p:sp>
    </p:spTree>
    <p:extLst>
      <p:ext uri="{BB962C8B-B14F-4D97-AF65-F5344CB8AC3E}">
        <p14:creationId xmlns:p14="http://schemas.microsoft.com/office/powerpoint/2010/main" val="18553307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smtClean="0"/>
              <a:t>Each of these items would form the basis for some useful class discussions where students try to give some examples for each. For instance, the common confusion between correlation and causation can be illustrated this way: rain and lightning occur together. Neither is caused by the other. Both are caused by something else.</a:t>
            </a:r>
          </a:p>
          <a:p>
            <a:r>
              <a:rPr lang="en-US" altLang="en-US" sz="1200" dirty="0" smtClean="0"/>
              <a:t> </a:t>
            </a:r>
          </a:p>
          <a:p>
            <a:r>
              <a:rPr lang="en-US" altLang="en-US" sz="1200" dirty="0" smtClean="0"/>
              <a:t>Teachers may want to read some newspaper clippings involving science news (or even regular news).  Such news commonly reveals one or more of these errors. These are errors of logic and are not unique to scientific interpretation.</a:t>
            </a:r>
          </a:p>
          <a:p>
            <a:endParaRPr lang="en-US" dirty="0"/>
          </a:p>
        </p:txBody>
      </p:sp>
      <p:sp>
        <p:nvSpPr>
          <p:cNvPr id="4" name="Slide Number Placeholder 3"/>
          <p:cNvSpPr>
            <a:spLocks noGrp="1"/>
          </p:cNvSpPr>
          <p:nvPr>
            <p:ph type="sldNum" sz="quarter" idx="10"/>
          </p:nvPr>
        </p:nvSpPr>
        <p:spPr/>
        <p:txBody>
          <a:bodyPr/>
          <a:lstStyle/>
          <a:p>
            <a:fld id="{0B2FFD13-4523-40D9-85BE-82865C569A40}" type="slidenum">
              <a:rPr lang="en-US" smtClean="0"/>
              <a:t>21</a:t>
            </a:fld>
            <a:endParaRPr lang="en-US"/>
          </a:p>
        </p:txBody>
      </p:sp>
    </p:spTree>
    <p:extLst>
      <p:ext uri="{BB962C8B-B14F-4D97-AF65-F5344CB8AC3E}">
        <p14:creationId xmlns:p14="http://schemas.microsoft.com/office/powerpoint/2010/main" val="27069464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t>Observing things closely is a hallmark of good scientists.  They tend to see things that other people do not see. Scientists are curious, always asking questions. Why did what they observe happen? They also tend to ask “what if” questions, because this makes it easier to develop testable hypotheses. Example: What would happen if I thought that the earth was NOT the center of the universe? Answer: if something else is the center of the universe, then the earth might be moving around that center instead of everything else moving around the earth. This idea was actually tested by Galileo, who made drawings of the sun and Venus (which was big enough for him to see in his primitive telescope). Then, by making drawings of various possibilities of how Venus might orbit (around the sun, around the earth, etc.), he hypothesize and predict what would be seen (planets reflect the sun’s light and have predictable “phases,” just like our moon) under various assumptions. This then leads to a whole series of questions, some of which lead to hypotheses that might be testable. An hypothesis is a educated guess or speculation. The most useful hypotheses are those that can be tested by experiment. Hypotheses make predictions.  That is, for example, certain things should result or happen if we conducted a certain experiment that was designed around an hypothesis. The most powerful or efficient hypotheses are stated with alternative results. In such cases, no matter what happened in the experiment, you would get a definitive answer. Conducting the experiment must be done carefully, so that the data are reliable and the same general results can be obtained every time the experiment is conducted. Good research should be able to be replicated by others. Results includes organizing, making inferences, and interpreting data collected during experimentation.  The conclusion analyzes the results, brings all of the information together, and comments on the validity of the hypothesis.  Any inferences or statements made should be supported by the data received from the observation and experiment</a:t>
            </a:r>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0B2FFD13-4523-40D9-85BE-82865C569A40}" type="slidenum">
              <a:rPr lang="en-US" smtClean="0"/>
              <a:t>22</a:t>
            </a:fld>
            <a:endParaRPr lang="en-US"/>
          </a:p>
        </p:txBody>
      </p:sp>
    </p:spTree>
    <p:extLst>
      <p:ext uri="{BB962C8B-B14F-4D97-AF65-F5344CB8AC3E}">
        <p14:creationId xmlns:p14="http://schemas.microsoft.com/office/powerpoint/2010/main" val="38253534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t>Decisions are based on evidence – not hope, or dreams, or what we want, or what we think should be right. Scientists go where the data lead them.</a:t>
            </a:r>
          </a:p>
          <a:p>
            <a:endParaRPr lang="en-US" dirty="0"/>
          </a:p>
        </p:txBody>
      </p:sp>
      <p:sp>
        <p:nvSpPr>
          <p:cNvPr id="4" name="Slide Number Placeholder 3"/>
          <p:cNvSpPr>
            <a:spLocks noGrp="1"/>
          </p:cNvSpPr>
          <p:nvPr>
            <p:ph type="sldNum" sz="quarter" idx="10"/>
          </p:nvPr>
        </p:nvSpPr>
        <p:spPr/>
        <p:txBody>
          <a:bodyPr/>
          <a:lstStyle/>
          <a:p>
            <a:fld id="{0B2FFD13-4523-40D9-85BE-82865C569A40}" type="slidenum">
              <a:rPr lang="en-US" smtClean="0"/>
              <a:t>24</a:t>
            </a:fld>
            <a:endParaRPr lang="en-US"/>
          </a:p>
        </p:txBody>
      </p:sp>
    </p:spTree>
    <p:extLst>
      <p:ext uri="{BB962C8B-B14F-4D97-AF65-F5344CB8AC3E}">
        <p14:creationId xmlns:p14="http://schemas.microsoft.com/office/powerpoint/2010/main" val="1258705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smtClean="0"/>
              <a:t>This slide introduces an exercise in observation. It is easy for students at any grade level to do, but it does require them to pay close attention to detail, to question why things are the way they appear.  The questions they raise can then be formulated into testable hypotheses and predictions.</a:t>
            </a:r>
          </a:p>
          <a:p>
            <a:endParaRPr lang="en-US" dirty="0"/>
          </a:p>
        </p:txBody>
      </p:sp>
      <p:sp>
        <p:nvSpPr>
          <p:cNvPr id="4" name="Slide Number Placeholder 3"/>
          <p:cNvSpPr>
            <a:spLocks noGrp="1"/>
          </p:cNvSpPr>
          <p:nvPr>
            <p:ph type="sldNum" sz="quarter" idx="10"/>
          </p:nvPr>
        </p:nvSpPr>
        <p:spPr/>
        <p:txBody>
          <a:bodyPr/>
          <a:lstStyle/>
          <a:p>
            <a:fld id="{0B2FFD13-4523-40D9-85BE-82865C569A40}" type="slidenum">
              <a:rPr lang="en-US" smtClean="0"/>
              <a:t>2</a:t>
            </a:fld>
            <a:endParaRPr lang="en-US"/>
          </a:p>
        </p:txBody>
      </p:sp>
    </p:spTree>
    <p:extLst>
      <p:ext uri="{BB962C8B-B14F-4D97-AF65-F5344CB8AC3E}">
        <p14:creationId xmlns:p14="http://schemas.microsoft.com/office/powerpoint/2010/main" val="39985223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smtClean="0"/>
              <a:t>Scientific ideas are tied to evidence from observation and experiment, as opposed to opinion or wishful thinking. This evidence is often used to make decisions. For example, we should put fluoride in city drinking water because the experimental evidence indicates that it reduces dental cavities. Or, we should stop over-fertilizing crops because the runoff ends up in creeks and ponds and causes overgrowth of water plants.</a:t>
            </a:r>
          </a:p>
          <a:p>
            <a:endParaRPr lang="en-US" altLang="en-US" sz="1200" dirty="0" smtClean="0"/>
          </a:p>
          <a:p>
            <a:r>
              <a:rPr lang="en-US" altLang="en-US" sz="1200" dirty="0" smtClean="0"/>
              <a:t>Decisions have to be weighed with human value systems, which sometimes are in conflict with the ideas of science. For example, we may reject the evidence for cosmic and biological evolution, because we think that it conflicts with our religious belief systems. Another example: we may continue to chop down the forests, because the wood is so important for our immediate needs, even though the scientific evidence clearly shows that such practices are harmful to the environment.</a:t>
            </a:r>
          </a:p>
          <a:p>
            <a:endParaRPr lang="en-US" altLang="en-US" sz="1200" dirty="0" smtClean="0"/>
          </a:p>
          <a:p>
            <a:r>
              <a:rPr lang="en-US" altLang="en-US" sz="1200" dirty="0" smtClean="0"/>
              <a:t>Scientific evidence clarifies what we do not know and helps to reduce the range of possibilities about what might be true. Evidence also directs choices that scientists make for their future work. For scientists, this typically means that a course is charted for further lines of inquiry, based on what we have learned. This leads to new observations, new hypotheses, and new experiments.</a:t>
            </a:r>
          </a:p>
          <a:p>
            <a:endParaRPr lang="en-US" altLang="en-US" sz="1200" dirty="0" smtClean="0"/>
          </a:p>
          <a:p>
            <a:r>
              <a:rPr lang="en-US" altLang="en-US" dirty="0" smtClean="0"/>
              <a:t>And so it is – science is a never-ending process, a quest to understand our world and ourselves.</a:t>
            </a:r>
          </a:p>
          <a:p>
            <a:endParaRPr lang="en-US" dirty="0"/>
          </a:p>
        </p:txBody>
      </p:sp>
      <p:sp>
        <p:nvSpPr>
          <p:cNvPr id="4" name="Slide Number Placeholder 3"/>
          <p:cNvSpPr>
            <a:spLocks noGrp="1"/>
          </p:cNvSpPr>
          <p:nvPr>
            <p:ph type="sldNum" sz="quarter" idx="10"/>
          </p:nvPr>
        </p:nvSpPr>
        <p:spPr/>
        <p:txBody>
          <a:bodyPr/>
          <a:lstStyle/>
          <a:p>
            <a:fld id="{0B2FFD13-4523-40D9-85BE-82865C569A40}" type="slidenum">
              <a:rPr lang="en-US" smtClean="0"/>
              <a:t>25</a:t>
            </a:fld>
            <a:endParaRPr lang="en-US"/>
          </a:p>
        </p:txBody>
      </p:sp>
    </p:spTree>
    <p:extLst>
      <p:ext uri="{BB962C8B-B14F-4D97-AF65-F5344CB8AC3E}">
        <p14:creationId xmlns:p14="http://schemas.microsoft.com/office/powerpoint/2010/main" val="6552969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smtClean="0"/>
              <a:t>It is inappropriate to refer to a well-known theory, such as evolution, as “</a:t>
            </a:r>
            <a:r>
              <a:rPr lang="en-US" altLang="en-US" i="1" dirty="0" smtClean="0"/>
              <a:t>just </a:t>
            </a:r>
            <a:r>
              <a:rPr lang="en-US" altLang="en-US" dirty="0" smtClean="0"/>
              <a:t>at theory.” In many ways, good theories are much more important than the results of isolated observations or experiments, because good theories accommodate the results of many experiments. The best-known theories in science are the theory of evolution and the theory of relativity. Relativity theory is a good example of the last point in the bullet. Newton’s theory of gravity served science well for many generations. But in the early 20</a:t>
            </a:r>
            <a:r>
              <a:rPr lang="en-US" altLang="en-US" baseline="30000" dirty="0" smtClean="0"/>
              <a:t>th</a:t>
            </a:r>
            <a:r>
              <a:rPr lang="en-US" altLang="en-US" dirty="0" smtClean="0"/>
              <a:t> Century, it became clear to physicists that Newton’s laws, while working well in everyday life on earth, did not apply to cosmic scales. Einstein’s ideas on relativity produced a theory that more completely explained the nature of gravity, mass and electromagnetic energy. An alternative and long-standing theory in physics is quantum mechanics. These two theories are somewhat incompatible, and physicists are trying to find a unified theory that accommodates both theories. The point is that although scientific theories may evolve and even be replaced by more satisfying theories, theories provide an objective framework within which scientific progress is made.</a:t>
            </a:r>
          </a:p>
          <a:p>
            <a:endParaRPr lang="en-US" dirty="0"/>
          </a:p>
        </p:txBody>
      </p:sp>
      <p:sp>
        <p:nvSpPr>
          <p:cNvPr id="4" name="Slide Number Placeholder 3"/>
          <p:cNvSpPr>
            <a:spLocks noGrp="1"/>
          </p:cNvSpPr>
          <p:nvPr>
            <p:ph type="sldNum" sz="quarter" idx="10"/>
          </p:nvPr>
        </p:nvSpPr>
        <p:spPr/>
        <p:txBody>
          <a:bodyPr/>
          <a:lstStyle/>
          <a:p>
            <a:fld id="{0B2FFD13-4523-40D9-85BE-82865C569A40}" type="slidenum">
              <a:rPr lang="en-US" smtClean="0"/>
              <a:t>26</a:t>
            </a:fld>
            <a:endParaRPr lang="en-US"/>
          </a:p>
        </p:txBody>
      </p:sp>
    </p:spTree>
    <p:extLst>
      <p:ext uri="{BB962C8B-B14F-4D97-AF65-F5344CB8AC3E}">
        <p14:creationId xmlns:p14="http://schemas.microsoft.com/office/powerpoint/2010/main" val="23731520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smtClean="0"/>
              <a:t>Help students examine issues to see the difference between what is true and what is phony. You can do this with all sorts of subject matter: scientific theories (relativity, evolution, etc.), political positions, items in the newspapers and TV. You might want to refer to the famous hamburger commercial where the old lady says, “Where’s the beef!”</a:t>
            </a:r>
          </a:p>
          <a:p>
            <a:endParaRPr lang="en-US" dirty="0"/>
          </a:p>
        </p:txBody>
      </p:sp>
      <p:sp>
        <p:nvSpPr>
          <p:cNvPr id="4" name="Slide Number Placeholder 3"/>
          <p:cNvSpPr>
            <a:spLocks noGrp="1"/>
          </p:cNvSpPr>
          <p:nvPr>
            <p:ph type="sldNum" sz="quarter" idx="10"/>
          </p:nvPr>
        </p:nvSpPr>
        <p:spPr/>
        <p:txBody>
          <a:bodyPr/>
          <a:lstStyle/>
          <a:p>
            <a:fld id="{0B2FFD13-4523-40D9-85BE-82865C569A40}" type="slidenum">
              <a:rPr lang="en-US" smtClean="0"/>
              <a:t>27</a:t>
            </a:fld>
            <a:endParaRPr lang="en-US"/>
          </a:p>
        </p:txBody>
      </p:sp>
    </p:spTree>
    <p:extLst>
      <p:ext uri="{BB962C8B-B14F-4D97-AF65-F5344CB8AC3E}">
        <p14:creationId xmlns:p14="http://schemas.microsoft.com/office/powerpoint/2010/main" val="27151315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r>
              <a:rPr lang="en-US" altLang="en-US" dirty="0" smtClean="0"/>
              <a:t>First have students focus on what is seen with respect to these trees. They should note that:</a:t>
            </a:r>
          </a:p>
          <a:p>
            <a:pPr marL="228600" indent="-228600">
              <a:buFontTx/>
              <a:buAutoNum type="arabicParenR"/>
            </a:pPr>
            <a:r>
              <a:rPr lang="en-US" altLang="en-US" dirty="0" smtClean="0"/>
              <a:t>The trees get progressively bigger from left to right. They should ask themselves why (let us assume they were all the same size when planted). </a:t>
            </a:r>
          </a:p>
          <a:p>
            <a:pPr marL="228600" indent="-228600">
              <a:buFontTx/>
              <a:buAutoNum type="arabicParenR"/>
            </a:pPr>
            <a:r>
              <a:rPr lang="en-US" altLang="en-US" dirty="0" smtClean="0"/>
              <a:t> They should note that the two trees on the right have multiple trunks. They should ask why and also raise the question that maybe these trees are bigger </a:t>
            </a:r>
            <a:r>
              <a:rPr lang="en-US" altLang="en-US" i="1" dirty="0" smtClean="0"/>
              <a:t>because</a:t>
            </a:r>
            <a:r>
              <a:rPr lang="en-US" altLang="en-US" dirty="0" smtClean="0"/>
              <a:t> they have multiple trunks.</a:t>
            </a:r>
          </a:p>
          <a:p>
            <a:pPr marL="228600" indent="-228600">
              <a:buFontTx/>
              <a:buAutoNum type="arabicParenR"/>
            </a:pPr>
            <a:r>
              <a:rPr lang="en-US" altLang="en-US" dirty="0" smtClean="0"/>
              <a:t>They should also see that the tree on the left is the smallest, and ask why. They should also note that this tree has the most plants growing underneath it. They should raise the possibility that the plants are competing with this tree and thus making it grow more slowly.</a:t>
            </a:r>
          </a:p>
          <a:p>
            <a:pPr marL="228600" indent="-228600">
              <a:buFontTx/>
              <a:buAutoNum type="arabicParenR"/>
            </a:pPr>
            <a:r>
              <a:rPr lang="en-US" altLang="en-US" dirty="0" smtClean="0"/>
              <a:t>After they have made these observations, have students generate a corresponding testable hypothesis for each question, design an experiment that would test it, and predict the implications if the hypothesis is supported by experiment.</a:t>
            </a:r>
          </a:p>
          <a:p>
            <a:pPr marL="228600" indent="-228600"/>
            <a:endParaRPr lang="en-US" altLang="en-US" dirty="0" smtClean="0"/>
          </a:p>
          <a:p>
            <a:pPr marL="228600" indent="-228600"/>
            <a:r>
              <a:rPr lang="en-US" altLang="en-US" dirty="0" smtClean="0"/>
              <a:t>See subsequent slides for more explanation</a:t>
            </a:r>
          </a:p>
          <a:p>
            <a:endParaRPr lang="en-US" dirty="0"/>
          </a:p>
        </p:txBody>
      </p:sp>
      <p:sp>
        <p:nvSpPr>
          <p:cNvPr id="4" name="Slide Number Placeholder 3"/>
          <p:cNvSpPr>
            <a:spLocks noGrp="1"/>
          </p:cNvSpPr>
          <p:nvPr>
            <p:ph type="sldNum" sz="quarter" idx="10"/>
          </p:nvPr>
        </p:nvSpPr>
        <p:spPr/>
        <p:txBody>
          <a:bodyPr/>
          <a:lstStyle/>
          <a:p>
            <a:fld id="{0B2FFD13-4523-40D9-85BE-82865C569A40}" type="slidenum">
              <a:rPr lang="en-US" smtClean="0"/>
              <a:t>3</a:t>
            </a:fld>
            <a:endParaRPr lang="en-US"/>
          </a:p>
        </p:txBody>
      </p:sp>
    </p:spTree>
    <p:extLst>
      <p:ext uri="{BB962C8B-B14F-4D97-AF65-F5344CB8AC3E}">
        <p14:creationId xmlns:p14="http://schemas.microsoft.com/office/powerpoint/2010/main" val="31742600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lnSpc>
                <a:spcPct val="90000"/>
              </a:lnSpc>
            </a:pPr>
            <a:r>
              <a:rPr lang="en-US" altLang="en-US" dirty="0" smtClean="0"/>
              <a:t>1.  Two  trees are bigger. What is different about them? The two biggest trees have multiple trunks. </a:t>
            </a:r>
          </a:p>
          <a:p>
            <a:pPr marL="228600" indent="-228600">
              <a:lnSpc>
                <a:spcPct val="90000"/>
              </a:lnSpc>
            </a:pPr>
            <a:r>
              <a:rPr lang="en-US" altLang="en-US" dirty="0" smtClean="0"/>
              <a:t>Hypothesis: for this species of tree, having multiple trunks allows it to grow bigger.</a:t>
            </a:r>
          </a:p>
          <a:p>
            <a:pPr marL="228600" indent="-228600">
              <a:lnSpc>
                <a:spcPct val="90000"/>
              </a:lnSpc>
            </a:pPr>
            <a:r>
              <a:rPr lang="en-US" altLang="en-US" dirty="0" smtClean="0"/>
              <a:t>Prediction: if I plant many of these trees and prune them so that they have differing number of trunks, the ones with the most trunks will grow to be the biggest</a:t>
            </a:r>
          </a:p>
          <a:p>
            <a:pPr marL="228600" indent="-228600">
              <a:lnSpc>
                <a:spcPct val="90000"/>
              </a:lnSpc>
            </a:pPr>
            <a:endParaRPr lang="en-US" altLang="en-US" dirty="0" smtClean="0"/>
          </a:p>
          <a:p>
            <a:pPr marL="228600" indent="-228600">
              <a:lnSpc>
                <a:spcPct val="90000"/>
              </a:lnSpc>
            </a:pPr>
            <a:r>
              <a:rPr lang="en-US" altLang="en-US" dirty="0" smtClean="0"/>
              <a:t>2.  Of the two smaller trees, the smallest one is the one has more  branches.</a:t>
            </a:r>
          </a:p>
          <a:p>
            <a:pPr marL="228600" indent="-228600">
              <a:lnSpc>
                <a:spcPct val="90000"/>
              </a:lnSpc>
            </a:pPr>
            <a:r>
              <a:rPr lang="en-US" altLang="en-US" dirty="0" smtClean="0"/>
              <a:t>Hypothesis: for one-trunk trees, having more branches reduces the tree’s capacity for growing large.</a:t>
            </a:r>
          </a:p>
          <a:p>
            <a:pPr marL="228600" indent="-228600">
              <a:lnSpc>
                <a:spcPct val="90000"/>
              </a:lnSpc>
            </a:pPr>
            <a:r>
              <a:rPr lang="en-US" altLang="en-US" dirty="0" smtClean="0"/>
              <a:t>Prediction: if I plant a bunch of these trees, prune them so that they all have one trunk, and prune them further so that some have many branches and some have few branches, the ones with the fewest branches will grow to be the biggest</a:t>
            </a:r>
          </a:p>
          <a:p>
            <a:pPr marL="228600" indent="-228600">
              <a:lnSpc>
                <a:spcPct val="90000"/>
              </a:lnSpc>
            </a:pPr>
            <a:r>
              <a:rPr lang="en-US" altLang="en-US" dirty="0" smtClean="0"/>
              <a:t>3.  The bushes are bigger where there are no trees and bigger under smaller trees than under the biggest trees.</a:t>
            </a:r>
          </a:p>
          <a:p>
            <a:pPr marL="228600" indent="-228600">
              <a:lnSpc>
                <a:spcPct val="90000"/>
              </a:lnSpc>
            </a:pPr>
            <a:r>
              <a:rPr lang="en-US" altLang="en-US" dirty="0" smtClean="0"/>
              <a:t>Hypothesis: trees are sucking water and nutrients away from the bushes.</a:t>
            </a:r>
          </a:p>
          <a:p>
            <a:pPr marL="228600" indent="-228600">
              <a:lnSpc>
                <a:spcPct val="90000"/>
              </a:lnSpc>
            </a:pPr>
            <a:r>
              <a:rPr lang="en-US" altLang="en-US" dirty="0" smtClean="0"/>
              <a:t>Prediction: if I plant trees and bushes at the same time, and prune some trees so that they will become bigger than the others, the bushes will grow better under small trees and grow best when there are no trees at all.</a:t>
            </a:r>
          </a:p>
          <a:p>
            <a:endParaRPr lang="en-US" dirty="0"/>
          </a:p>
        </p:txBody>
      </p:sp>
      <p:sp>
        <p:nvSpPr>
          <p:cNvPr id="4" name="Slide Number Placeholder 3"/>
          <p:cNvSpPr>
            <a:spLocks noGrp="1"/>
          </p:cNvSpPr>
          <p:nvPr>
            <p:ph type="sldNum" sz="quarter" idx="10"/>
          </p:nvPr>
        </p:nvSpPr>
        <p:spPr/>
        <p:txBody>
          <a:bodyPr/>
          <a:lstStyle/>
          <a:p>
            <a:fld id="{0B2FFD13-4523-40D9-85BE-82865C569A40}" type="slidenum">
              <a:rPr lang="en-US" smtClean="0"/>
              <a:t>4</a:t>
            </a:fld>
            <a:endParaRPr lang="en-US"/>
          </a:p>
        </p:txBody>
      </p:sp>
    </p:spTree>
    <p:extLst>
      <p:ext uri="{BB962C8B-B14F-4D97-AF65-F5344CB8AC3E}">
        <p14:creationId xmlns:p14="http://schemas.microsoft.com/office/powerpoint/2010/main" val="2792329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r>
              <a:rPr lang="en-US" altLang="en-US" dirty="0" smtClean="0"/>
              <a:t>First have students focus on what is seen with respect to these trees. They should note that:</a:t>
            </a:r>
          </a:p>
          <a:p>
            <a:pPr marL="228600" indent="-228600">
              <a:buFontTx/>
              <a:buAutoNum type="arabicParenR"/>
            </a:pPr>
            <a:r>
              <a:rPr lang="en-US" altLang="en-US" dirty="0" smtClean="0"/>
              <a:t>The trees get progressively bigger from left to right. They should ask themselves why (let us assume they were all the same size when planted). </a:t>
            </a:r>
          </a:p>
          <a:p>
            <a:pPr marL="228600" indent="-228600">
              <a:buFontTx/>
              <a:buAutoNum type="arabicParenR"/>
            </a:pPr>
            <a:r>
              <a:rPr lang="en-US" altLang="en-US" dirty="0" smtClean="0"/>
              <a:t> They should note that the two trees on the right have multiple trunks. They should ask why and also raise the question that maybe these trees are bigger </a:t>
            </a:r>
            <a:r>
              <a:rPr lang="en-US" altLang="en-US" i="1" dirty="0" smtClean="0"/>
              <a:t>because</a:t>
            </a:r>
            <a:r>
              <a:rPr lang="en-US" altLang="en-US" dirty="0" smtClean="0"/>
              <a:t> they have multiple trunks.</a:t>
            </a:r>
          </a:p>
          <a:p>
            <a:pPr marL="228600" indent="-228600">
              <a:buFontTx/>
              <a:buAutoNum type="arabicParenR"/>
            </a:pPr>
            <a:r>
              <a:rPr lang="en-US" altLang="en-US" dirty="0" smtClean="0"/>
              <a:t>They should also see that the tree on the left is the smallest, and ask why. They should also note that this tree has the most plants growing underneath it. They should raise the possibility that the plants are competing with this tree and thus making it grow more slowly.</a:t>
            </a:r>
          </a:p>
          <a:p>
            <a:pPr marL="228600" indent="-228600">
              <a:buFontTx/>
              <a:buAutoNum type="arabicParenR"/>
            </a:pPr>
            <a:r>
              <a:rPr lang="en-US" altLang="en-US" dirty="0" smtClean="0"/>
              <a:t>After they have made these observations, have students generate a corresponding testable hypothesis for each question, design an experiment that would test it, and predict the implications if the hypothesis is supported by experiment.</a:t>
            </a:r>
          </a:p>
          <a:p>
            <a:pPr marL="228600" indent="-228600"/>
            <a:endParaRPr lang="en-US" altLang="en-US" dirty="0" smtClean="0"/>
          </a:p>
          <a:p>
            <a:pPr marL="228600" indent="-228600"/>
            <a:r>
              <a:rPr lang="en-US" altLang="en-US" dirty="0" smtClean="0"/>
              <a:t>See subsequent slides for more explanation</a:t>
            </a:r>
          </a:p>
          <a:p>
            <a:endParaRPr lang="en-US" dirty="0"/>
          </a:p>
        </p:txBody>
      </p:sp>
      <p:sp>
        <p:nvSpPr>
          <p:cNvPr id="4" name="Slide Number Placeholder 3"/>
          <p:cNvSpPr>
            <a:spLocks noGrp="1"/>
          </p:cNvSpPr>
          <p:nvPr>
            <p:ph type="sldNum" sz="quarter" idx="10"/>
          </p:nvPr>
        </p:nvSpPr>
        <p:spPr/>
        <p:txBody>
          <a:bodyPr/>
          <a:lstStyle/>
          <a:p>
            <a:fld id="{0B2FFD13-4523-40D9-85BE-82865C569A40}" type="slidenum">
              <a:rPr lang="en-US" smtClean="0"/>
              <a:t>5</a:t>
            </a:fld>
            <a:endParaRPr lang="en-US"/>
          </a:p>
        </p:txBody>
      </p:sp>
    </p:spTree>
    <p:extLst>
      <p:ext uri="{BB962C8B-B14F-4D97-AF65-F5344CB8AC3E}">
        <p14:creationId xmlns:p14="http://schemas.microsoft.com/office/powerpoint/2010/main" val="2191238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smtClean="0"/>
              <a:t>You may take as long as you like to allow students time to explore the proper writing and wording of a hypothesis.  There are multiple items in this picture they may create hypotheses from.  </a:t>
            </a:r>
          </a:p>
          <a:p>
            <a:r>
              <a:rPr lang="en-US" dirty="0" smtClean="0"/>
              <a:t>Have students work in groups</a:t>
            </a:r>
            <a:r>
              <a:rPr lang="en-US" baseline="0" dirty="0" smtClean="0"/>
              <a:t> to come up with hypotheses and check for accuracy. </a:t>
            </a:r>
            <a:endParaRPr lang="en-US" dirty="0"/>
          </a:p>
        </p:txBody>
      </p:sp>
      <p:sp>
        <p:nvSpPr>
          <p:cNvPr id="4" name="Slide Number Placeholder 3"/>
          <p:cNvSpPr>
            <a:spLocks noGrp="1"/>
          </p:cNvSpPr>
          <p:nvPr>
            <p:ph type="sldNum" sz="quarter" idx="10"/>
          </p:nvPr>
        </p:nvSpPr>
        <p:spPr/>
        <p:txBody>
          <a:bodyPr/>
          <a:lstStyle/>
          <a:p>
            <a:fld id="{0B2FFD13-4523-40D9-85BE-82865C569A40}" type="slidenum">
              <a:rPr lang="en-US" smtClean="0"/>
              <a:t>6</a:t>
            </a:fld>
            <a:endParaRPr lang="en-US"/>
          </a:p>
        </p:txBody>
      </p:sp>
    </p:spTree>
    <p:extLst>
      <p:ext uri="{BB962C8B-B14F-4D97-AF65-F5344CB8AC3E}">
        <p14:creationId xmlns:p14="http://schemas.microsoft.com/office/powerpoint/2010/main" val="4083141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smtClean="0"/>
              <a:t>Hypotheses guide orderly thought, experimental design, and provide a framework for interpreting data. Of course, there is research is not hypothesis driven. This research is often like “going fishing.” You throw in your line and hope it catches something.  </a:t>
            </a:r>
          </a:p>
          <a:p>
            <a:r>
              <a:rPr lang="en-US" altLang="en-US" sz="1200" dirty="0" smtClean="0"/>
              <a:t>Non-hypothesis-driven research most commonly occurs when you don’t know much about a subject, and you are just gathering information.  Darwin’s research on evolution started this way.  He went around collecting observations about different kinds of birds and animals living in different environments. He had no systematic plan or even purpose other than to satisfy his curiosity.</a:t>
            </a:r>
          </a:p>
          <a:p>
            <a:endParaRPr lang="en-US" altLang="en-US" sz="1200" dirty="0" smtClean="0"/>
          </a:p>
          <a:p>
            <a:r>
              <a:rPr lang="en-US" altLang="en-US" sz="1200" dirty="0" smtClean="0"/>
              <a:t>The price paid for non-hypothesis-driven research is that it is inefficient and can easily lead you up a blind alley. Hypothesis-driven research, when properly done, will either support or refute the possibility being tested.  So no matter what the outcome of the experiments, some concrete conclusions can be drawn. Moreover, the test of one hypothesis typically leads to the generation of a related hypothesis and further experimentation and progress.</a:t>
            </a:r>
          </a:p>
          <a:p>
            <a:endParaRPr lang="en-US" dirty="0"/>
          </a:p>
        </p:txBody>
      </p:sp>
      <p:sp>
        <p:nvSpPr>
          <p:cNvPr id="4" name="Slide Number Placeholder 3"/>
          <p:cNvSpPr>
            <a:spLocks noGrp="1"/>
          </p:cNvSpPr>
          <p:nvPr>
            <p:ph type="sldNum" sz="quarter" idx="10"/>
          </p:nvPr>
        </p:nvSpPr>
        <p:spPr/>
        <p:txBody>
          <a:bodyPr/>
          <a:lstStyle/>
          <a:p>
            <a:fld id="{0B2FFD13-4523-40D9-85BE-82865C569A40}" type="slidenum">
              <a:rPr lang="en-US" smtClean="0"/>
              <a:t>7</a:t>
            </a:fld>
            <a:endParaRPr lang="en-US"/>
          </a:p>
        </p:txBody>
      </p:sp>
    </p:spTree>
    <p:extLst>
      <p:ext uri="{BB962C8B-B14F-4D97-AF65-F5344CB8AC3E}">
        <p14:creationId xmlns:p14="http://schemas.microsoft.com/office/powerpoint/2010/main" val="38582582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u="sng" dirty="0" smtClean="0"/>
              <a:t>A hypothesis is tested by drawing conclusions from it; if observation and experimentation show a conclusion to be false, the hypothesis must be false.</a:t>
            </a:r>
            <a:r>
              <a:rPr lang="en-US" altLang="en-US" dirty="0" smtClean="0"/>
              <a:t> </a:t>
            </a:r>
          </a:p>
          <a:p>
            <a:r>
              <a:rPr lang="en-US" altLang="en-US" sz="1200" b="1" u="sng" dirty="0" smtClean="0"/>
              <a:t>Testability: </a:t>
            </a:r>
            <a:r>
              <a:rPr lang="en-US" altLang="en-US" sz="1200" dirty="0" smtClean="0"/>
              <a:t> Ultimately, an hypothesis has to be posed in a way that can be tested, so that it can be either verified or declared false or insufficient. Einstein’s theory of relativity suffered the fate of not being testable for several decades until sophisticated instruments were developed that could test (and confirm) the theory. Darwin’s theory of evolution is not fully testable because of the huge time scales involved. It is still a useful organizing principle for thinking about life, and it has been confirmed on short time scales (evolution of antibiotic-resistant bacteria).</a:t>
            </a:r>
            <a:r>
              <a:rPr lang="en-US" altLang="en-US" dirty="0" smtClean="0"/>
              <a:t> </a:t>
            </a:r>
          </a:p>
          <a:p>
            <a:r>
              <a:rPr lang="en-US" altLang="en-US" sz="1200" b="1" u="sng" dirty="0" smtClean="0"/>
              <a:t>Prediction:</a:t>
            </a:r>
            <a:r>
              <a:rPr lang="en-US" altLang="en-US" sz="1200" dirty="0" smtClean="0"/>
              <a:t> Hypotheses usually predict something. In the first example above, the hypothesis predicts that if you expose animals or people to polluted air long enough, more of them will get lung cancer than if there were no pollution.</a:t>
            </a:r>
          </a:p>
          <a:p>
            <a:endParaRPr lang="en-US" dirty="0"/>
          </a:p>
        </p:txBody>
      </p:sp>
      <p:sp>
        <p:nvSpPr>
          <p:cNvPr id="4" name="Slide Number Placeholder 3"/>
          <p:cNvSpPr>
            <a:spLocks noGrp="1"/>
          </p:cNvSpPr>
          <p:nvPr>
            <p:ph type="sldNum" sz="quarter" idx="10"/>
          </p:nvPr>
        </p:nvSpPr>
        <p:spPr/>
        <p:txBody>
          <a:bodyPr/>
          <a:lstStyle/>
          <a:p>
            <a:fld id="{0B2FFD13-4523-40D9-85BE-82865C569A40}" type="slidenum">
              <a:rPr lang="en-US" smtClean="0"/>
              <a:t>8</a:t>
            </a:fld>
            <a:endParaRPr lang="en-US"/>
          </a:p>
        </p:txBody>
      </p:sp>
    </p:spTree>
    <p:extLst>
      <p:ext uri="{BB962C8B-B14F-4D97-AF65-F5344CB8AC3E}">
        <p14:creationId xmlns:p14="http://schemas.microsoft.com/office/powerpoint/2010/main" val="24140947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smtClean="0"/>
              <a:t>Science begins with observations of something in the natural world. In practice, scientists often use the observations of others (as reported in scientific journal articles) as a basis for asking new questions, making new hypotheses, etc.</a:t>
            </a:r>
          </a:p>
          <a:p>
            <a:endParaRPr lang="en-US" dirty="0"/>
          </a:p>
        </p:txBody>
      </p:sp>
      <p:sp>
        <p:nvSpPr>
          <p:cNvPr id="4" name="Slide Number Placeholder 3"/>
          <p:cNvSpPr>
            <a:spLocks noGrp="1"/>
          </p:cNvSpPr>
          <p:nvPr>
            <p:ph type="sldNum" sz="quarter" idx="10"/>
          </p:nvPr>
        </p:nvSpPr>
        <p:spPr/>
        <p:txBody>
          <a:bodyPr/>
          <a:lstStyle/>
          <a:p>
            <a:fld id="{0B2FFD13-4523-40D9-85BE-82865C569A40}" type="slidenum">
              <a:rPr lang="en-US" smtClean="0"/>
              <a:t>9</a:t>
            </a:fld>
            <a:endParaRPr lang="en-US"/>
          </a:p>
        </p:txBody>
      </p:sp>
    </p:spTree>
    <p:extLst>
      <p:ext uri="{BB962C8B-B14F-4D97-AF65-F5344CB8AC3E}">
        <p14:creationId xmlns:p14="http://schemas.microsoft.com/office/powerpoint/2010/main" val="29966522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BA01DC3-7DCB-4B98-AC6D-76D9AE352E83}" type="datetimeFigureOut">
              <a:rPr lang="en-US" smtClean="0"/>
              <a:t>12/12/2018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151B19-9CB4-427F-AFCC-452C47A45394}" type="slidenum">
              <a:rPr lang="en-US" smtClean="0"/>
              <a:t>‹#›</a:t>
            </a:fld>
            <a:endParaRPr lang="en-US"/>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53280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Date Placeholder 2"/>
          <p:cNvSpPr>
            <a:spLocks noGrp="1"/>
          </p:cNvSpPr>
          <p:nvPr>
            <p:ph type="dt" sz="half" idx="10"/>
          </p:nvPr>
        </p:nvSpPr>
        <p:spPr/>
        <p:txBody>
          <a:bodyPr/>
          <a:lstStyle/>
          <a:p>
            <a:fld id="{5BA01DC3-7DCB-4B98-AC6D-76D9AE352E83}" type="datetimeFigureOut">
              <a:rPr lang="en-US" smtClean="0"/>
              <a:t>12/12/2018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9151B19-9CB4-427F-AFCC-452C47A45394}" type="slidenum">
              <a:rPr lang="en-US" smtClean="0"/>
              <a:t>‹#›</a:t>
            </a:fld>
            <a:endParaRPr lang="en-US"/>
          </a:p>
        </p:txBody>
      </p:sp>
    </p:spTree>
    <p:extLst>
      <p:ext uri="{BB962C8B-B14F-4D97-AF65-F5344CB8AC3E}">
        <p14:creationId xmlns:p14="http://schemas.microsoft.com/office/powerpoint/2010/main" val="1835174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BA01DC3-7DCB-4B98-AC6D-76D9AE352E83}" type="datetimeFigureOut">
              <a:rPr lang="en-US" smtClean="0"/>
              <a:t>12/12/2018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151B19-9CB4-427F-AFCC-452C47A45394}" type="slidenum">
              <a:rPr lang="en-US" smtClean="0"/>
              <a:t>‹#›</a:t>
            </a:fld>
            <a:endParaRPr lang="en-US"/>
          </a:p>
        </p:txBody>
      </p:sp>
    </p:spTree>
    <p:extLst>
      <p:ext uri="{BB962C8B-B14F-4D97-AF65-F5344CB8AC3E}">
        <p14:creationId xmlns:p14="http://schemas.microsoft.com/office/powerpoint/2010/main" val="7884958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BA01DC3-7DCB-4B98-AC6D-76D9AE352E83}" type="datetimeFigureOut">
              <a:rPr lang="en-US" smtClean="0"/>
              <a:t>12/12/2018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151B19-9CB4-427F-AFCC-452C47A45394}" type="slidenum">
              <a:rPr lang="en-US" smtClean="0"/>
              <a:t>‹#›</a:t>
            </a:fld>
            <a:endParaRPr lang="en-US"/>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8250891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BA01DC3-7DCB-4B98-AC6D-76D9AE352E83}" type="datetimeFigureOut">
              <a:rPr lang="en-US" smtClean="0"/>
              <a:t>12/12/2018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151B19-9CB4-427F-AFCC-452C47A45394}" type="slidenum">
              <a:rPr lang="en-US" smtClean="0"/>
              <a:t>‹#›</a:t>
            </a:fld>
            <a:endParaRPr lang="en-US"/>
          </a:p>
        </p:txBody>
      </p:sp>
    </p:spTree>
    <p:extLst>
      <p:ext uri="{BB962C8B-B14F-4D97-AF65-F5344CB8AC3E}">
        <p14:creationId xmlns:p14="http://schemas.microsoft.com/office/powerpoint/2010/main" val="15699465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BA01DC3-7DCB-4B98-AC6D-76D9AE352E83}" type="datetimeFigureOut">
              <a:rPr lang="en-US" smtClean="0"/>
              <a:t>12/12/2018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151B19-9CB4-427F-AFCC-452C47A45394}" type="slidenum">
              <a:rPr lang="en-US" smtClean="0"/>
              <a:t>‹#›</a:t>
            </a:fld>
            <a:endParaRPr lang="en-US"/>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2051596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BA01DC3-7DCB-4B98-AC6D-76D9AE352E83}" type="datetimeFigureOut">
              <a:rPr lang="en-US" smtClean="0"/>
              <a:t>12/12/2018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151B19-9CB4-427F-AFCC-452C47A45394}" type="slidenum">
              <a:rPr lang="en-US" smtClean="0"/>
              <a:t>‹#›</a:t>
            </a:fld>
            <a:endParaRPr lang="en-US"/>
          </a:p>
        </p:txBody>
      </p:sp>
    </p:spTree>
    <p:extLst>
      <p:ext uri="{BB962C8B-B14F-4D97-AF65-F5344CB8AC3E}">
        <p14:creationId xmlns:p14="http://schemas.microsoft.com/office/powerpoint/2010/main" val="26522456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BA01DC3-7DCB-4B98-AC6D-76D9AE352E83}" type="datetimeFigureOut">
              <a:rPr lang="en-US" smtClean="0"/>
              <a:t>12/12/2018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151B19-9CB4-427F-AFCC-452C47A45394}" type="slidenum">
              <a:rPr lang="en-US" smtClean="0"/>
              <a:t>‹#›</a:t>
            </a:fld>
            <a:endParaRPr lang="en-US"/>
          </a:p>
        </p:txBody>
      </p:sp>
    </p:spTree>
    <p:extLst>
      <p:ext uri="{BB962C8B-B14F-4D97-AF65-F5344CB8AC3E}">
        <p14:creationId xmlns:p14="http://schemas.microsoft.com/office/powerpoint/2010/main" val="5250502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BA01DC3-7DCB-4B98-AC6D-76D9AE352E83}" type="datetimeFigureOut">
              <a:rPr lang="en-US" smtClean="0"/>
              <a:t>12/12/2018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151B19-9CB4-427F-AFCC-452C47A45394}" type="slidenum">
              <a:rPr lang="en-US" smtClean="0"/>
              <a:t>‹#›</a:t>
            </a:fld>
            <a:endParaRPr lang="en-US"/>
          </a:p>
        </p:txBody>
      </p:sp>
    </p:spTree>
    <p:extLst>
      <p:ext uri="{BB962C8B-B14F-4D97-AF65-F5344CB8AC3E}">
        <p14:creationId xmlns:p14="http://schemas.microsoft.com/office/powerpoint/2010/main" val="3832079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BA01DC3-7DCB-4B98-AC6D-76D9AE352E83}" type="datetimeFigureOut">
              <a:rPr lang="en-US" smtClean="0"/>
              <a:t>12/12/2018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151B19-9CB4-427F-AFCC-452C47A45394}" type="slidenum">
              <a:rPr lang="en-US" smtClean="0"/>
              <a:t>‹#›</a:t>
            </a:fld>
            <a:endParaRPr lang="en-US"/>
          </a:p>
        </p:txBody>
      </p:sp>
    </p:spTree>
    <p:extLst>
      <p:ext uri="{BB962C8B-B14F-4D97-AF65-F5344CB8AC3E}">
        <p14:creationId xmlns:p14="http://schemas.microsoft.com/office/powerpoint/2010/main" val="30750240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BA01DC3-7DCB-4B98-AC6D-76D9AE352E83}" type="datetimeFigureOut">
              <a:rPr lang="en-US" smtClean="0"/>
              <a:t>12/12/2018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151B19-9CB4-427F-AFCC-452C47A45394}" type="slidenum">
              <a:rPr lang="en-US" smtClean="0"/>
              <a:t>‹#›</a:t>
            </a:fld>
            <a:endParaRPr lang="en-US"/>
          </a:p>
        </p:txBody>
      </p:sp>
    </p:spTree>
    <p:extLst>
      <p:ext uri="{BB962C8B-B14F-4D97-AF65-F5344CB8AC3E}">
        <p14:creationId xmlns:p14="http://schemas.microsoft.com/office/powerpoint/2010/main" val="2992482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BA01DC3-7DCB-4B98-AC6D-76D9AE352E83}" type="datetimeFigureOut">
              <a:rPr lang="en-US" smtClean="0"/>
              <a:t>12/12/2018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151B19-9CB4-427F-AFCC-452C47A45394}" type="slidenum">
              <a:rPr lang="en-US" smtClean="0"/>
              <a:t>‹#›</a:t>
            </a:fld>
            <a:endParaRPr lang="en-US"/>
          </a:p>
        </p:txBody>
      </p:sp>
    </p:spTree>
    <p:extLst>
      <p:ext uri="{BB962C8B-B14F-4D97-AF65-F5344CB8AC3E}">
        <p14:creationId xmlns:p14="http://schemas.microsoft.com/office/powerpoint/2010/main" val="31687768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BA01DC3-7DCB-4B98-AC6D-76D9AE352E83}" type="datetimeFigureOut">
              <a:rPr lang="en-US" smtClean="0"/>
              <a:t>12/12/2018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9151B19-9CB4-427F-AFCC-452C47A45394}" type="slidenum">
              <a:rPr lang="en-US" smtClean="0"/>
              <a:t>‹#›</a:t>
            </a:fld>
            <a:endParaRPr lang="en-US"/>
          </a:p>
        </p:txBody>
      </p:sp>
    </p:spTree>
    <p:extLst>
      <p:ext uri="{BB962C8B-B14F-4D97-AF65-F5344CB8AC3E}">
        <p14:creationId xmlns:p14="http://schemas.microsoft.com/office/powerpoint/2010/main" val="2575725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BA01DC3-7DCB-4B98-AC6D-76D9AE352E83}" type="datetimeFigureOut">
              <a:rPr lang="en-US" smtClean="0"/>
              <a:t>12/12/2018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9151B19-9CB4-427F-AFCC-452C47A45394}" type="slidenum">
              <a:rPr lang="en-US" smtClean="0"/>
              <a:t>‹#›</a:t>
            </a:fld>
            <a:endParaRPr lang="en-US"/>
          </a:p>
        </p:txBody>
      </p:sp>
    </p:spTree>
    <p:extLst>
      <p:ext uri="{BB962C8B-B14F-4D97-AF65-F5344CB8AC3E}">
        <p14:creationId xmlns:p14="http://schemas.microsoft.com/office/powerpoint/2010/main" val="26304527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A01DC3-7DCB-4B98-AC6D-76D9AE352E83}" type="datetimeFigureOut">
              <a:rPr lang="en-US" smtClean="0"/>
              <a:t>12/12/2018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9151B19-9CB4-427F-AFCC-452C47A45394}" type="slidenum">
              <a:rPr lang="en-US" smtClean="0"/>
              <a:t>‹#›</a:t>
            </a:fld>
            <a:endParaRPr lang="en-US"/>
          </a:p>
        </p:txBody>
      </p:sp>
    </p:spTree>
    <p:extLst>
      <p:ext uri="{BB962C8B-B14F-4D97-AF65-F5344CB8AC3E}">
        <p14:creationId xmlns:p14="http://schemas.microsoft.com/office/powerpoint/2010/main" val="2451900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5BA01DC3-7DCB-4B98-AC6D-76D9AE352E83}" type="datetimeFigureOut">
              <a:rPr lang="en-US" smtClean="0"/>
              <a:t>12/12/2018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151B19-9CB4-427F-AFCC-452C47A45394}" type="slidenum">
              <a:rPr lang="en-US" smtClean="0"/>
              <a:t>‹#›</a:t>
            </a:fld>
            <a:endParaRPr lang="en-US"/>
          </a:p>
        </p:txBody>
      </p:sp>
    </p:spTree>
    <p:extLst>
      <p:ext uri="{BB962C8B-B14F-4D97-AF65-F5344CB8AC3E}">
        <p14:creationId xmlns:p14="http://schemas.microsoft.com/office/powerpoint/2010/main" val="13112701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5BA01DC3-7DCB-4B98-AC6D-76D9AE352E83}" type="datetimeFigureOut">
              <a:rPr lang="en-US" smtClean="0"/>
              <a:t>12/12/2018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151B19-9CB4-427F-AFCC-452C47A45394}" type="slidenum">
              <a:rPr lang="en-US" smtClean="0"/>
              <a:t>‹#›</a:t>
            </a:fld>
            <a:endParaRPr lang="en-US"/>
          </a:p>
        </p:txBody>
      </p:sp>
    </p:spTree>
    <p:extLst>
      <p:ext uri="{BB962C8B-B14F-4D97-AF65-F5344CB8AC3E}">
        <p14:creationId xmlns:p14="http://schemas.microsoft.com/office/powerpoint/2010/main" val="8346658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5BA01DC3-7DCB-4B98-AC6D-76D9AE352E83}" type="datetimeFigureOut">
              <a:rPr lang="en-US" smtClean="0"/>
              <a:t>12/12/2018</a:t>
            </a:fld>
            <a:endParaRPr lang="en-US"/>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F9151B19-9CB4-427F-AFCC-452C47A45394}" type="slidenum">
              <a:rPr lang="en-US" smtClean="0"/>
              <a:t>‹#›</a:t>
            </a:fld>
            <a:endParaRPr lang="en-US"/>
          </a:p>
        </p:txBody>
      </p:sp>
    </p:spTree>
    <p:extLst>
      <p:ext uri="{BB962C8B-B14F-4D97-AF65-F5344CB8AC3E}">
        <p14:creationId xmlns:p14="http://schemas.microsoft.com/office/powerpoint/2010/main" val="2326112721"/>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39.png"/><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44.gif"/></Relationships>
</file>

<file path=ppt/slides/_rels/slide28.xml.rels><?xml version="1.0" encoding="UTF-8" standalone="yes"?>
<Relationships xmlns="http://schemas.openxmlformats.org/package/2006/relationships"><Relationship Id="rId8" Type="http://schemas.openxmlformats.org/officeDocument/2006/relationships/hyperlink" Target="http://forensics.rice.edu/" TargetMode="External"/><Relationship Id="rId3" Type="http://schemas.openxmlformats.org/officeDocument/2006/relationships/hyperlink" Target="http://www.sciencekids.co.nz/" TargetMode="External"/><Relationship Id="rId7" Type="http://schemas.openxmlformats.org/officeDocument/2006/relationships/hyperlink" Target="https://www.engineergirl.org/" TargetMode="External"/><Relationship Id="rId2" Type="http://schemas.openxmlformats.org/officeDocument/2006/relationships/hyperlink" Target="http://boyslife.org/hobbies-projects/funstuff/2184/weird-science/comment-page-5/" TargetMode="External"/><Relationship Id="rId1" Type="http://schemas.openxmlformats.org/officeDocument/2006/relationships/slideLayout" Target="../slideLayouts/slideLayout3.xml"/><Relationship Id="rId6" Type="http://schemas.openxmlformats.org/officeDocument/2006/relationships/hyperlink" Target="https://www.mastersindatascience.org/blog/the-ultimate-stem-guide-for-kids-239-cool-sites-about-science-technology-engineering-and-math/" TargetMode="External"/><Relationship Id="rId5" Type="http://schemas.openxmlformats.org/officeDocument/2006/relationships/hyperlink" Target="http://interactivesites.weebly.com/science.html" TargetMode="External"/><Relationship Id="rId4" Type="http://schemas.openxmlformats.org/officeDocument/2006/relationships/hyperlink" Target="https://www.coolscience.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5530" y="4507547"/>
            <a:ext cx="5014232" cy="1767932"/>
          </a:xfrm>
        </p:spPr>
        <p:txBody>
          <a:bodyPr/>
          <a:lstStyle/>
          <a:p>
            <a:r>
              <a:rPr lang="en-US" dirty="0" smtClean="0"/>
              <a:t>Scientific Investigations</a:t>
            </a:r>
            <a:endParaRPr lang="en-US" dirty="0"/>
          </a:p>
        </p:txBody>
      </p:sp>
      <p:sp>
        <p:nvSpPr>
          <p:cNvPr id="3" name="Subtitle 2"/>
          <p:cNvSpPr>
            <a:spLocks noGrp="1"/>
          </p:cNvSpPr>
          <p:nvPr>
            <p:ph type="subTitle" idx="1"/>
          </p:nvPr>
        </p:nvSpPr>
        <p:spPr>
          <a:xfrm>
            <a:off x="546307" y="6101230"/>
            <a:ext cx="4728047" cy="504510"/>
          </a:xfrm>
        </p:spPr>
        <p:txBody>
          <a:bodyPr>
            <a:normAutofit/>
          </a:bodyPr>
          <a:lstStyle/>
          <a:p>
            <a:r>
              <a:rPr lang="en-US" b="1" dirty="0" smtClean="0">
                <a:solidFill>
                  <a:schemeClr val="bg1"/>
                </a:solidFill>
              </a:rPr>
              <a:t>The Nature of Scientific Research</a:t>
            </a:r>
            <a:endParaRPr lang="en-US" b="1" dirty="0">
              <a:solidFill>
                <a:schemeClr val="bg1"/>
              </a:solidFill>
            </a:endParaRPr>
          </a:p>
        </p:txBody>
      </p:sp>
      <p:pic>
        <p:nvPicPr>
          <p:cNvPr id="5" name="Picture 4"/>
          <p:cNvPicPr>
            <a:picLocks noChangeAspect="1"/>
          </p:cNvPicPr>
          <p:nvPr/>
        </p:nvPicPr>
        <p:blipFill>
          <a:blip r:embed="rId3"/>
          <a:stretch>
            <a:fillRect/>
          </a:stretch>
        </p:blipFill>
        <p:spPr>
          <a:xfrm>
            <a:off x="546307" y="459556"/>
            <a:ext cx="6015129" cy="3969985"/>
          </a:xfrm>
          <a:prstGeom prst="rect">
            <a:avLst/>
          </a:prstGeom>
          <a:ln>
            <a:noFill/>
          </a:ln>
          <a:effectLst>
            <a:outerShdw blurRad="190500" algn="tl" rotWithShape="0">
              <a:srgbClr val="000000">
                <a:alpha val="70000"/>
              </a:srgbClr>
            </a:outerShdw>
          </a:effectLst>
        </p:spPr>
      </p:pic>
      <p:sp>
        <p:nvSpPr>
          <p:cNvPr id="6" name="TextBox 5"/>
          <p:cNvSpPr txBox="1"/>
          <p:nvPr/>
        </p:nvSpPr>
        <p:spPr>
          <a:xfrm rot="16200000">
            <a:off x="-1650395" y="2263614"/>
            <a:ext cx="4147183" cy="184666"/>
          </a:xfrm>
          <a:prstGeom prst="rect">
            <a:avLst/>
          </a:prstGeom>
          <a:noFill/>
        </p:spPr>
        <p:txBody>
          <a:bodyPr wrap="square" rtlCol="0">
            <a:spAutoFit/>
          </a:bodyPr>
          <a:lstStyle/>
          <a:p>
            <a:r>
              <a:rPr lang="en-US" sz="600" dirty="0"/>
              <a:t>https://www.todaysparent.com/wp-content/uploads/2015/01/science-projects-todays-parent-main.jpg</a:t>
            </a:r>
          </a:p>
        </p:txBody>
      </p:sp>
    </p:spTree>
    <p:extLst>
      <p:ext uri="{BB962C8B-B14F-4D97-AF65-F5344CB8AC3E}">
        <p14:creationId xmlns:p14="http://schemas.microsoft.com/office/powerpoint/2010/main" val="41472841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56707" y="281740"/>
            <a:ext cx="6112005" cy="741811"/>
          </a:xfrm>
        </p:spPr>
        <p:txBody>
          <a:bodyPr>
            <a:normAutofit fontScale="90000"/>
          </a:bodyPr>
          <a:lstStyle/>
          <a:p>
            <a:r>
              <a:rPr lang="en-US" sz="4400" dirty="0" smtClean="0"/>
              <a:t>Hypothesis example</a:t>
            </a:r>
            <a:endParaRPr lang="en-US" sz="4400" dirty="0"/>
          </a:p>
        </p:txBody>
      </p:sp>
      <p:sp>
        <p:nvSpPr>
          <p:cNvPr id="3" name="Text Placeholder 2"/>
          <p:cNvSpPr>
            <a:spLocks noGrp="1"/>
          </p:cNvSpPr>
          <p:nvPr>
            <p:ph type="body" idx="1"/>
          </p:nvPr>
        </p:nvSpPr>
        <p:spPr>
          <a:xfrm>
            <a:off x="511218" y="1023551"/>
            <a:ext cx="7508318" cy="5191897"/>
          </a:xfrm>
        </p:spPr>
        <p:txBody>
          <a:bodyPr/>
          <a:lstStyle/>
          <a:p>
            <a:r>
              <a:rPr lang="en-US" b="1" u="sng" dirty="0" smtClean="0">
                <a:solidFill>
                  <a:schemeClr val="tx1"/>
                </a:solidFill>
              </a:rPr>
              <a:t>Fact:</a:t>
            </a:r>
            <a:r>
              <a:rPr lang="en-US" dirty="0" smtClean="0">
                <a:solidFill>
                  <a:schemeClr val="bg1"/>
                </a:solidFill>
              </a:rPr>
              <a:t> we know that plants need water. </a:t>
            </a:r>
          </a:p>
          <a:p>
            <a:endParaRPr lang="en-US" dirty="0" smtClean="0"/>
          </a:p>
          <a:p>
            <a:r>
              <a:rPr lang="en-US" b="1" u="sng" dirty="0" smtClean="0">
                <a:solidFill>
                  <a:schemeClr val="tx1"/>
                </a:solidFill>
              </a:rPr>
              <a:t>Hypothesis:</a:t>
            </a:r>
            <a:r>
              <a:rPr lang="en-US" dirty="0">
                <a:solidFill>
                  <a:schemeClr val="bg1"/>
                </a:solidFill>
              </a:rPr>
              <a:t> </a:t>
            </a:r>
            <a:r>
              <a:rPr lang="en-US" dirty="0" smtClean="0">
                <a:solidFill>
                  <a:schemeClr val="bg1"/>
                </a:solidFill>
              </a:rPr>
              <a:t>the plant will grow faster if the watering frequency is increased.</a:t>
            </a:r>
          </a:p>
          <a:p>
            <a:endParaRPr lang="en-US" dirty="0" smtClean="0"/>
          </a:p>
          <a:p>
            <a:r>
              <a:rPr lang="en-US" b="1" u="sng" dirty="0" smtClean="0">
                <a:solidFill>
                  <a:schemeClr val="tx1"/>
                </a:solidFill>
              </a:rPr>
              <a:t>Test:</a:t>
            </a:r>
            <a:r>
              <a:rPr lang="en-US" dirty="0" smtClean="0">
                <a:solidFill>
                  <a:schemeClr val="bg1"/>
                </a:solidFill>
              </a:rPr>
              <a:t> Set up a test with two of the same kind of plant in the same pots and in same place of room. Give one plant a normal amount of water (record amount) necessary for growth and give one plant an increased amount of water (you must record how much you increase it by). Observe over a period of time and record results. </a:t>
            </a:r>
          </a:p>
          <a:p>
            <a:endParaRPr lang="en-US" dirty="0" smtClean="0"/>
          </a:p>
          <a:p>
            <a:r>
              <a:rPr lang="en-US" dirty="0" smtClean="0">
                <a:solidFill>
                  <a:schemeClr val="bg1"/>
                </a:solidFill>
              </a:rPr>
              <a:t>You must have a </a:t>
            </a:r>
            <a:r>
              <a:rPr lang="en-US" b="1" u="sng" dirty="0" smtClean="0">
                <a:solidFill>
                  <a:schemeClr val="tx1"/>
                </a:solidFill>
              </a:rPr>
              <a:t>control group</a:t>
            </a:r>
            <a:r>
              <a:rPr lang="en-US" dirty="0" smtClean="0">
                <a:solidFill>
                  <a:schemeClr val="tx1"/>
                </a:solidFill>
              </a:rPr>
              <a:t> </a:t>
            </a:r>
            <a:r>
              <a:rPr lang="en-US" dirty="0" smtClean="0">
                <a:solidFill>
                  <a:schemeClr val="bg1"/>
                </a:solidFill>
              </a:rPr>
              <a:t>and only one </a:t>
            </a:r>
            <a:r>
              <a:rPr lang="en-US" dirty="0">
                <a:solidFill>
                  <a:schemeClr val="bg1"/>
                </a:solidFill>
              </a:rPr>
              <a:t>variable </a:t>
            </a:r>
            <a:r>
              <a:rPr lang="en-US" dirty="0" smtClean="0">
                <a:solidFill>
                  <a:schemeClr val="bg1"/>
                </a:solidFill>
              </a:rPr>
              <a:t> tested at a time!! </a:t>
            </a:r>
            <a:endParaRPr lang="en-US" dirty="0">
              <a:solidFill>
                <a:schemeClr val="bg1"/>
              </a:solidFill>
            </a:endParaRPr>
          </a:p>
        </p:txBody>
      </p:sp>
      <p:pic>
        <p:nvPicPr>
          <p:cNvPr id="7" name="Picture 8" descr="MPj0177868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07178" y="1307758"/>
            <a:ext cx="1533611" cy="22098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9" descr="MPj0177869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21563" y="1307758"/>
            <a:ext cx="1540474" cy="22098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a:blip r:embed="rId5"/>
          <a:stretch>
            <a:fillRect/>
          </a:stretch>
        </p:blipFill>
        <p:spPr>
          <a:xfrm>
            <a:off x="8526163" y="3917092"/>
            <a:ext cx="2298356" cy="2298356"/>
          </a:xfrm>
          <a:prstGeom prst="rect">
            <a:avLst/>
          </a:prstGeom>
        </p:spPr>
      </p:pic>
      <p:sp>
        <p:nvSpPr>
          <p:cNvPr id="10" name="Action Button: Help 9">
            <a:hlinkClick r:id="" action="ppaction://noaction" highlightClick="1"/>
          </p:cNvPr>
          <p:cNvSpPr/>
          <p:nvPr/>
        </p:nvSpPr>
        <p:spPr>
          <a:xfrm>
            <a:off x="8526163" y="3917092"/>
            <a:ext cx="2298356" cy="2298356"/>
          </a:xfrm>
          <a:prstGeom prst="actionButtonHelp">
            <a:avLst/>
          </a:prstGeom>
          <a:solidFill>
            <a:schemeClr val="accent6">
              <a:lumMod val="40000"/>
              <a:lumOff val="60000"/>
              <a:alpha val="4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4505307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3" y="313723"/>
            <a:ext cx="8225010" cy="909595"/>
          </a:xfrm>
        </p:spPr>
        <p:txBody>
          <a:bodyPr>
            <a:normAutofit/>
          </a:bodyPr>
          <a:lstStyle/>
          <a:p>
            <a:r>
              <a:rPr lang="en-US" sz="4400" dirty="0" smtClean="0"/>
              <a:t>Three kinds of hypotheses</a:t>
            </a:r>
            <a:endParaRPr lang="en-US" sz="4400" dirty="0"/>
          </a:p>
        </p:txBody>
      </p:sp>
      <p:sp>
        <p:nvSpPr>
          <p:cNvPr id="3" name="Text Placeholder 2"/>
          <p:cNvSpPr>
            <a:spLocks noGrp="1"/>
          </p:cNvSpPr>
          <p:nvPr>
            <p:ph type="body" idx="1"/>
          </p:nvPr>
        </p:nvSpPr>
        <p:spPr>
          <a:xfrm>
            <a:off x="402050" y="1309813"/>
            <a:ext cx="8830490" cy="5152769"/>
          </a:xfrm>
        </p:spPr>
        <p:txBody>
          <a:bodyPr>
            <a:normAutofit fontScale="92500" lnSpcReduction="10000"/>
          </a:bodyPr>
          <a:lstStyle/>
          <a:p>
            <a:pPr marL="285750" indent="-285750">
              <a:buFont typeface="Wingdings" panose="05000000000000000000" pitchFamily="2" charset="2"/>
              <a:buChar char="v"/>
            </a:pPr>
            <a:r>
              <a:rPr lang="en-US" dirty="0" smtClean="0">
                <a:solidFill>
                  <a:schemeClr val="bg1"/>
                </a:solidFill>
              </a:rPr>
              <a:t> Manipulated hypothesis – a statement written when a variable is being manipulated to affect the result.</a:t>
            </a:r>
          </a:p>
          <a:p>
            <a:pPr marL="742950" lvl="1" indent="-285750">
              <a:buFont typeface="Wingdings" panose="05000000000000000000" pitchFamily="2" charset="2"/>
              <a:buChar char="v"/>
            </a:pPr>
            <a:r>
              <a:rPr lang="en-US" dirty="0" smtClean="0"/>
              <a:t>The plant will grow faster if copper is added to soil.</a:t>
            </a:r>
          </a:p>
          <a:p>
            <a:pPr marL="742950" lvl="1" indent="-285750">
              <a:buFont typeface="Wingdings" panose="05000000000000000000" pitchFamily="2" charset="2"/>
              <a:buChar char="v"/>
            </a:pPr>
            <a:endParaRPr lang="en-US" dirty="0"/>
          </a:p>
          <a:p>
            <a:pPr lvl="1"/>
            <a:endParaRPr lang="en-US" dirty="0" smtClean="0"/>
          </a:p>
          <a:p>
            <a:pPr marL="285750" indent="-285750">
              <a:buFont typeface="Wingdings" panose="05000000000000000000" pitchFamily="2" charset="2"/>
              <a:buChar char="v"/>
            </a:pPr>
            <a:r>
              <a:rPr lang="en-US" dirty="0" smtClean="0">
                <a:solidFill>
                  <a:schemeClr val="bg1"/>
                </a:solidFill>
              </a:rPr>
              <a:t>Comparative hypothesis – used when investigating the preferences of an organism. </a:t>
            </a:r>
          </a:p>
          <a:p>
            <a:pPr marL="742950" lvl="1" indent="-285750">
              <a:buFont typeface="Wingdings" panose="05000000000000000000" pitchFamily="2" charset="2"/>
              <a:buChar char="v"/>
            </a:pPr>
            <a:r>
              <a:rPr lang="en-US" dirty="0" smtClean="0"/>
              <a:t>Dogs prefer wet food over dry food. </a:t>
            </a:r>
          </a:p>
          <a:p>
            <a:pPr lvl="1"/>
            <a:endParaRPr lang="en-US" dirty="0" smtClean="0"/>
          </a:p>
          <a:p>
            <a:pPr lvl="1"/>
            <a:endParaRPr lang="en-US" dirty="0" smtClean="0"/>
          </a:p>
          <a:p>
            <a:pPr lvl="1"/>
            <a:endParaRPr lang="en-US" dirty="0" smtClean="0"/>
          </a:p>
          <a:p>
            <a:pPr marL="3028950" lvl="6" indent="-285750">
              <a:buFont typeface="Wingdings" panose="05000000000000000000" pitchFamily="2" charset="2"/>
              <a:buChar char="v"/>
            </a:pPr>
            <a:r>
              <a:rPr lang="en-US" sz="1700" dirty="0" smtClean="0">
                <a:solidFill>
                  <a:schemeClr val="bg1"/>
                </a:solidFill>
              </a:rPr>
              <a:t>Descriptive hypothesis – used when observing organisms in their natural environment and conditions can not be changed or manipulated.</a:t>
            </a:r>
          </a:p>
          <a:p>
            <a:pPr marL="3486150" lvl="7" indent="-285750">
              <a:buFont typeface="Wingdings" panose="05000000000000000000" pitchFamily="2" charset="2"/>
              <a:buChar char="v"/>
            </a:pPr>
            <a:r>
              <a:rPr lang="en-US" sz="1700" dirty="0" smtClean="0"/>
              <a:t>More moss grows on the side of rocks in shady wet areas than on the side of rocks in sunny dry areas.</a:t>
            </a:r>
          </a:p>
        </p:txBody>
      </p:sp>
      <p:pic>
        <p:nvPicPr>
          <p:cNvPr id="4" name="Picture 3"/>
          <p:cNvPicPr>
            <a:picLocks noChangeAspect="1"/>
          </p:cNvPicPr>
          <p:nvPr/>
        </p:nvPicPr>
        <p:blipFill>
          <a:blip r:embed="rId2"/>
          <a:stretch>
            <a:fillRect/>
          </a:stretch>
        </p:blipFill>
        <p:spPr>
          <a:xfrm>
            <a:off x="5381280" y="3321457"/>
            <a:ext cx="1634696" cy="1634696"/>
          </a:xfrm>
          <a:prstGeom prst="rect">
            <a:avLst/>
          </a:prstGeom>
          <a:ln>
            <a:noFill/>
          </a:ln>
          <a:effectLst>
            <a:outerShdw blurRad="190500" algn="tl" rotWithShape="0">
              <a:srgbClr val="000000">
                <a:alpha val="70000"/>
              </a:srgbClr>
            </a:outerShdw>
          </a:effectLst>
        </p:spPr>
      </p:pic>
      <p:sp>
        <p:nvSpPr>
          <p:cNvPr id="5" name="TextBox 4"/>
          <p:cNvSpPr txBox="1"/>
          <p:nvPr/>
        </p:nvSpPr>
        <p:spPr>
          <a:xfrm rot="5400000">
            <a:off x="4303931" y="4015695"/>
            <a:ext cx="1908476" cy="246221"/>
          </a:xfrm>
          <a:prstGeom prst="rect">
            <a:avLst/>
          </a:prstGeom>
          <a:noFill/>
        </p:spPr>
        <p:txBody>
          <a:bodyPr wrap="square" rtlCol="0">
            <a:spAutoFit/>
          </a:bodyPr>
          <a:lstStyle/>
          <a:p>
            <a:pPr algn="ctr"/>
            <a:r>
              <a:rPr lang="en-US" sz="500" dirty="0"/>
              <a:t>https://</a:t>
            </a:r>
            <a:r>
              <a:rPr lang="en-US" sz="500" dirty="0" smtClean="0"/>
              <a:t>atwork.avma.org/wpcontent/uploads/2017/03/Dog-eating-canned-dog-food-blog350-300x300.jpg</a:t>
            </a:r>
            <a:endParaRPr lang="en-US" sz="500" dirty="0"/>
          </a:p>
        </p:txBody>
      </p:sp>
      <p:pic>
        <p:nvPicPr>
          <p:cNvPr id="6" name="Picture 5"/>
          <p:cNvPicPr>
            <a:picLocks noChangeAspect="1"/>
          </p:cNvPicPr>
          <p:nvPr/>
        </p:nvPicPr>
        <p:blipFill>
          <a:blip r:embed="rId3"/>
          <a:stretch>
            <a:fillRect/>
          </a:stretch>
        </p:blipFill>
        <p:spPr>
          <a:xfrm>
            <a:off x="7699153" y="3309357"/>
            <a:ext cx="1699182" cy="1634696"/>
          </a:xfrm>
          <a:prstGeom prst="rect">
            <a:avLst/>
          </a:prstGeom>
          <a:ln>
            <a:noFill/>
          </a:ln>
          <a:effectLst>
            <a:outerShdw blurRad="190500" algn="tl" rotWithShape="0">
              <a:srgbClr val="000000">
                <a:alpha val="70000"/>
              </a:srgbClr>
            </a:outerShdw>
          </a:effectLst>
        </p:spPr>
      </p:pic>
      <p:sp>
        <p:nvSpPr>
          <p:cNvPr id="7" name="TextBox 6"/>
          <p:cNvSpPr txBox="1"/>
          <p:nvPr/>
        </p:nvSpPr>
        <p:spPr>
          <a:xfrm>
            <a:off x="7063489" y="4075640"/>
            <a:ext cx="620683" cy="400110"/>
          </a:xfrm>
          <a:prstGeom prst="rect">
            <a:avLst/>
          </a:prstGeom>
          <a:noFill/>
        </p:spPr>
        <p:txBody>
          <a:bodyPr wrap="none" rtlCol="0">
            <a:spAutoFit/>
          </a:bodyPr>
          <a:lstStyle/>
          <a:p>
            <a:pPr algn="ctr"/>
            <a:r>
              <a:rPr lang="en-US" sz="2000" b="1" dirty="0" smtClean="0"/>
              <a:t>Vs. </a:t>
            </a:r>
            <a:endParaRPr lang="en-US" sz="2000" b="1" dirty="0"/>
          </a:p>
        </p:txBody>
      </p:sp>
      <p:sp>
        <p:nvSpPr>
          <p:cNvPr id="8" name="TextBox 7"/>
          <p:cNvSpPr txBox="1"/>
          <p:nvPr/>
        </p:nvSpPr>
        <p:spPr>
          <a:xfrm rot="5400000">
            <a:off x="8653390" y="4015694"/>
            <a:ext cx="1766073" cy="246221"/>
          </a:xfrm>
          <a:prstGeom prst="rect">
            <a:avLst/>
          </a:prstGeom>
          <a:noFill/>
        </p:spPr>
        <p:txBody>
          <a:bodyPr wrap="square" rtlCol="0">
            <a:spAutoFit/>
          </a:bodyPr>
          <a:lstStyle/>
          <a:p>
            <a:pPr algn="ctr"/>
            <a:r>
              <a:rPr lang="en-US" sz="500" dirty="0"/>
              <a:t>http://www.dogingtonpost.com/wp-content/uploads/2017/03/beefdogfood-min.jpg</a:t>
            </a:r>
          </a:p>
        </p:txBody>
      </p:sp>
      <p:pic>
        <p:nvPicPr>
          <p:cNvPr id="9" name="Picture 8"/>
          <p:cNvPicPr>
            <a:picLocks noChangeAspect="1"/>
          </p:cNvPicPr>
          <p:nvPr/>
        </p:nvPicPr>
        <p:blipFill>
          <a:blip r:embed="rId4"/>
          <a:stretch>
            <a:fillRect/>
          </a:stretch>
        </p:blipFill>
        <p:spPr>
          <a:xfrm>
            <a:off x="8909223" y="888145"/>
            <a:ext cx="1793861" cy="1698188"/>
          </a:xfrm>
          <a:prstGeom prst="rect">
            <a:avLst/>
          </a:prstGeom>
          <a:ln>
            <a:noFill/>
          </a:ln>
          <a:effectLst>
            <a:outerShdw blurRad="190500" algn="tl" rotWithShape="0">
              <a:srgbClr val="000000">
                <a:alpha val="70000"/>
              </a:srgbClr>
            </a:outerShdw>
          </a:effectLst>
        </p:spPr>
      </p:pic>
      <p:sp>
        <p:nvSpPr>
          <p:cNvPr id="10" name="TextBox 9"/>
          <p:cNvSpPr txBox="1"/>
          <p:nvPr/>
        </p:nvSpPr>
        <p:spPr>
          <a:xfrm>
            <a:off x="8811978" y="2586333"/>
            <a:ext cx="1988350" cy="246221"/>
          </a:xfrm>
          <a:prstGeom prst="rect">
            <a:avLst/>
          </a:prstGeom>
          <a:noFill/>
        </p:spPr>
        <p:txBody>
          <a:bodyPr wrap="square" rtlCol="0">
            <a:spAutoFit/>
          </a:bodyPr>
          <a:lstStyle/>
          <a:p>
            <a:pPr algn="ctr"/>
            <a:r>
              <a:rPr lang="en-US" sz="500" dirty="0"/>
              <a:t>https://upload.wikimedia.org/wikipedia/commons/thumb/f/f0/NatCopper.jpg/1200px-NatCopper.jpg</a:t>
            </a:r>
          </a:p>
        </p:txBody>
      </p:sp>
      <p:pic>
        <p:nvPicPr>
          <p:cNvPr id="11" name="Picture 10"/>
          <p:cNvPicPr>
            <a:picLocks noChangeAspect="1"/>
          </p:cNvPicPr>
          <p:nvPr/>
        </p:nvPicPr>
        <p:blipFill>
          <a:blip r:embed="rId5"/>
          <a:stretch>
            <a:fillRect/>
          </a:stretch>
        </p:blipFill>
        <p:spPr>
          <a:xfrm>
            <a:off x="307023" y="4275695"/>
            <a:ext cx="2966586" cy="2122757"/>
          </a:xfrm>
          <a:prstGeom prst="rect">
            <a:avLst/>
          </a:prstGeom>
          <a:ln>
            <a:noFill/>
          </a:ln>
          <a:effectLst>
            <a:outerShdw blurRad="190500" algn="tl" rotWithShape="0">
              <a:srgbClr val="000000">
                <a:alpha val="70000"/>
              </a:srgbClr>
            </a:outerShdw>
          </a:effectLst>
        </p:spPr>
      </p:pic>
      <p:sp>
        <p:nvSpPr>
          <p:cNvPr id="12" name="TextBox 11"/>
          <p:cNvSpPr txBox="1"/>
          <p:nvPr/>
        </p:nvSpPr>
        <p:spPr>
          <a:xfrm>
            <a:off x="435527" y="6353113"/>
            <a:ext cx="2709577" cy="307777"/>
          </a:xfrm>
          <a:prstGeom prst="rect">
            <a:avLst/>
          </a:prstGeom>
          <a:noFill/>
        </p:spPr>
        <p:txBody>
          <a:bodyPr wrap="square" rtlCol="0">
            <a:spAutoFit/>
          </a:bodyPr>
          <a:lstStyle/>
          <a:p>
            <a:pPr algn="ctr"/>
            <a:r>
              <a:rPr lang="en-US" sz="700" dirty="0"/>
              <a:t>https://</a:t>
            </a:r>
            <a:r>
              <a:rPr lang="en-US" sz="700" dirty="0" smtClean="0"/>
              <a:t>wickistone.com/wpcontent/uploads/2016/11/Moss-Rock-Boulders-Focus.jpg</a:t>
            </a:r>
            <a:endParaRPr lang="en-US" sz="700" dirty="0"/>
          </a:p>
        </p:txBody>
      </p:sp>
    </p:spTree>
    <p:extLst>
      <p:ext uri="{BB962C8B-B14F-4D97-AF65-F5344CB8AC3E}">
        <p14:creationId xmlns:p14="http://schemas.microsoft.com/office/powerpoint/2010/main" val="27592816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2114" y="7551"/>
            <a:ext cx="9781962" cy="1119659"/>
          </a:xfrm>
        </p:spPr>
        <p:txBody>
          <a:bodyPr>
            <a:normAutofit/>
          </a:bodyPr>
          <a:lstStyle/>
          <a:p>
            <a:r>
              <a:rPr lang="en-US" sz="4400" u="sng" dirty="0" smtClean="0"/>
              <a:t>How to design an experiment</a:t>
            </a:r>
            <a:endParaRPr lang="en-US" sz="4400" u="sng" dirty="0"/>
          </a:p>
        </p:txBody>
      </p:sp>
      <p:sp>
        <p:nvSpPr>
          <p:cNvPr id="3" name="Text Placeholder 2"/>
          <p:cNvSpPr>
            <a:spLocks noGrp="1"/>
          </p:cNvSpPr>
          <p:nvPr>
            <p:ph type="body" idx="1"/>
          </p:nvPr>
        </p:nvSpPr>
        <p:spPr>
          <a:xfrm>
            <a:off x="1005487" y="1127210"/>
            <a:ext cx="9979670" cy="4874741"/>
          </a:xfrm>
        </p:spPr>
        <p:txBody>
          <a:bodyPr>
            <a:normAutofit/>
          </a:bodyPr>
          <a:lstStyle/>
          <a:p>
            <a:pPr algn="ctr"/>
            <a:r>
              <a:rPr lang="en-US" i="1" dirty="0" smtClean="0"/>
              <a:t>How do we test and control what happens in our experiments so the results can be trusted?</a:t>
            </a:r>
          </a:p>
          <a:p>
            <a:pPr marL="3943350" lvl="8" indent="-285750">
              <a:buFont typeface="Wingdings" panose="05000000000000000000" pitchFamily="2" charset="2"/>
              <a:buChar char="v"/>
            </a:pPr>
            <a:r>
              <a:rPr lang="en-US" sz="2000" dirty="0" smtClean="0"/>
              <a:t>Experiment must test the hypothesis.</a:t>
            </a:r>
          </a:p>
          <a:p>
            <a:pPr lvl="8"/>
            <a:endParaRPr lang="en-US" sz="2000" dirty="0" smtClean="0"/>
          </a:p>
          <a:p>
            <a:pPr marL="3943350" lvl="8" indent="-285750">
              <a:buFont typeface="Wingdings" panose="05000000000000000000" pitchFamily="2" charset="2"/>
              <a:buChar char="v"/>
            </a:pPr>
            <a:r>
              <a:rPr lang="en-US" sz="2000" dirty="0" smtClean="0"/>
              <a:t>Account for all known variables.</a:t>
            </a:r>
          </a:p>
          <a:p>
            <a:pPr lvl="8"/>
            <a:endParaRPr lang="en-US" sz="2000" dirty="0" smtClean="0"/>
          </a:p>
          <a:p>
            <a:pPr marL="3943350" lvl="8" indent="-285750">
              <a:buFont typeface="Wingdings" panose="05000000000000000000" pitchFamily="2" charset="2"/>
              <a:buChar char="v"/>
            </a:pPr>
            <a:r>
              <a:rPr lang="en-US" sz="2000" dirty="0" smtClean="0"/>
              <a:t>Have a control group.</a:t>
            </a:r>
          </a:p>
          <a:p>
            <a:pPr lvl="8"/>
            <a:endParaRPr lang="en-US" sz="2000" dirty="0" smtClean="0"/>
          </a:p>
          <a:p>
            <a:pPr marL="3943350" lvl="8" indent="-285750">
              <a:buFont typeface="Wingdings" panose="05000000000000000000" pitchFamily="2" charset="2"/>
              <a:buChar char="v"/>
            </a:pPr>
            <a:r>
              <a:rPr lang="en-US" sz="2000" dirty="0" smtClean="0"/>
              <a:t>Make sure you have the tools needed to perform the experiment.</a:t>
            </a:r>
            <a:endParaRPr lang="en-US" sz="20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064" y="1806832"/>
            <a:ext cx="4373570" cy="3556000"/>
          </a:xfrm>
          <a:prstGeom prst="rect">
            <a:avLst/>
          </a:prstGeom>
          <a:ln>
            <a:noFill/>
          </a:ln>
          <a:effectLst>
            <a:outerShdw blurRad="190500" algn="tl" rotWithShape="0">
              <a:srgbClr val="000000">
                <a:alpha val="70000"/>
              </a:srgbClr>
            </a:outerShdw>
          </a:effectLst>
        </p:spPr>
      </p:pic>
      <p:sp>
        <p:nvSpPr>
          <p:cNvPr id="5" name="TextBox 4"/>
          <p:cNvSpPr txBox="1"/>
          <p:nvPr/>
        </p:nvSpPr>
        <p:spPr>
          <a:xfrm>
            <a:off x="844981" y="5362832"/>
            <a:ext cx="3103735" cy="215444"/>
          </a:xfrm>
          <a:prstGeom prst="rect">
            <a:avLst/>
          </a:prstGeom>
          <a:noFill/>
        </p:spPr>
        <p:txBody>
          <a:bodyPr wrap="none" rtlCol="0">
            <a:spAutoFit/>
          </a:bodyPr>
          <a:lstStyle/>
          <a:p>
            <a:r>
              <a:rPr lang="en-US" sz="800" dirty="0"/>
              <a:t>https://media.giphy.com/media/QU1pSfyEynvgY/giphy.gif</a:t>
            </a:r>
          </a:p>
        </p:txBody>
      </p:sp>
    </p:spTree>
    <p:extLst>
      <p:ext uri="{BB962C8B-B14F-4D97-AF65-F5344CB8AC3E}">
        <p14:creationId xmlns:p14="http://schemas.microsoft.com/office/powerpoint/2010/main" val="40809380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67920" y="271846"/>
            <a:ext cx="5840155" cy="963829"/>
          </a:xfrm>
        </p:spPr>
        <p:txBody>
          <a:bodyPr>
            <a:normAutofit fontScale="90000"/>
          </a:bodyPr>
          <a:lstStyle/>
          <a:p>
            <a:pPr algn="ctr"/>
            <a:r>
              <a:rPr lang="en-US" sz="4400" dirty="0" smtClean="0"/>
              <a:t>Testing hypotheses</a:t>
            </a:r>
            <a:br>
              <a:rPr lang="en-US" sz="4400" dirty="0" smtClean="0"/>
            </a:br>
            <a:r>
              <a:rPr lang="en-US" sz="2000" i="1" u="sng" dirty="0" smtClean="0"/>
              <a:t>account for the variables</a:t>
            </a:r>
            <a:endParaRPr lang="en-US" sz="2000" i="1" u="sng" dirty="0"/>
          </a:p>
        </p:txBody>
      </p:sp>
      <p:sp>
        <p:nvSpPr>
          <p:cNvPr id="3" name="Text Placeholder 2"/>
          <p:cNvSpPr>
            <a:spLocks noGrp="1"/>
          </p:cNvSpPr>
          <p:nvPr>
            <p:ph type="body" idx="1"/>
          </p:nvPr>
        </p:nvSpPr>
        <p:spPr>
          <a:xfrm>
            <a:off x="684212" y="1470454"/>
            <a:ext cx="9596609" cy="4523946"/>
          </a:xfrm>
        </p:spPr>
        <p:txBody>
          <a:bodyPr/>
          <a:lstStyle/>
          <a:p>
            <a:pPr marL="285750" indent="-285750">
              <a:buFont typeface="Wingdings" panose="05000000000000000000" pitchFamily="2" charset="2"/>
              <a:buChar char="v"/>
            </a:pPr>
            <a:r>
              <a:rPr lang="en-US" b="1" u="sng" dirty="0" smtClean="0">
                <a:solidFill>
                  <a:schemeClr val="bg1"/>
                </a:solidFill>
              </a:rPr>
              <a:t>Variables</a:t>
            </a:r>
            <a:r>
              <a:rPr lang="en-US" dirty="0" smtClean="0">
                <a:solidFill>
                  <a:schemeClr val="bg1"/>
                </a:solidFill>
              </a:rPr>
              <a:t> are factors or conditions that can vary and thus influence the results. </a:t>
            </a:r>
          </a:p>
          <a:p>
            <a:pPr marL="285750" indent="-285750">
              <a:buFont typeface="Wingdings" panose="05000000000000000000" pitchFamily="2" charset="2"/>
              <a:buChar char="v"/>
            </a:pPr>
            <a:r>
              <a:rPr lang="en-US" dirty="0" smtClean="0">
                <a:solidFill>
                  <a:schemeClr val="bg1"/>
                </a:solidFill>
              </a:rPr>
              <a:t>Only one variable should be tested at a time.</a:t>
            </a:r>
          </a:p>
          <a:p>
            <a:pPr marL="285750" indent="-285750">
              <a:buFont typeface="Wingdings" panose="05000000000000000000" pitchFamily="2" charset="2"/>
              <a:buChar char="v"/>
            </a:pPr>
            <a:r>
              <a:rPr lang="en-US" b="1" u="sng" dirty="0" smtClean="0">
                <a:solidFill>
                  <a:schemeClr val="bg1"/>
                </a:solidFill>
              </a:rPr>
              <a:t>3 kinds of variables:</a:t>
            </a:r>
          </a:p>
          <a:p>
            <a:pPr marL="3486150" lvl="7" indent="-285750">
              <a:buFont typeface="Wingdings" panose="05000000000000000000" pitchFamily="2" charset="2"/>
              <a:buChar char="v"/>
            </a:pPr>
            <a:r>
              <a:rPr lang="en-US" sz="1600" b="1" dirty="0" smtClean="0"/>
              <a:t>Independent variable: what you change or manipulate</a:t>
            </a:r>
          </a:p>
          <a:p>
            <a:pPr marL="3486150" lvl="7" indent="-285750">
              <a:buFont typeface="Wingdings" panose="05000000000000000000" pitchFamily="2" charset="2"/>
              <a:buChar char="v"/>
            </a:pPr>
            <a:r>
              <a:rPr lang="en-US" sz="1600" b="1" dirty="0" smtClean="0"/>
              <a:t>Dependent variable: changes because of independent variable changing</a:t>
            </a:r>
          </a:p>
          <a:p>
            <a:pPr marL="3486150" lvl="7" indent="-285750">
              <a:buFont typeface="Wingdings" panose="05000000000000000000" pitchFamily="2" charset="2"/>
              <a:buChar char="v"/>
            </a:pPr>
            <a:r>
              <a:rPr lang="en-US" sz="1600" b="1" dirty="0" smtClean="0"/>
              <a:t>Control variable: no changes at all, these must be kept the same in experiment</a:t>
            </a:r>
            <a:endParaRPr lang="en-US" sz="1600" b="1" dirty="0"/>
          </a:p>
        </p:txBody>
      </p:sp>
      <p:pic>
        <p:nvPicPr>
          <p:cNvPr id="5" name="Picture 4"/>
          <p:cNvPicPr>
            <a:picLocks noChangeAspect="1"/>
          </p:cNvPicPr>
          <p:nvPr/>
        </p:nvPicPr>
        <p:blipFill rotWithShape="1">
          <a:blip r:embed="rId3"/>
          <a:srcRect t="-426" b="19596"/>
          <a:stretch/>
        </p:blipFill>
        <p:spPr>
          <a:xfrm>
            <a:off x="811530" y="2791967"/>
            <a:ext cx="2921732" cy="2550579"/>
          </a:xfrm>
          <a:prstGeom prst="rect">
            <a:avLst/>
          </a:prstGeom>
          <a:ln>
            <a:noFill/>
          </a:ln>
          <a:effectLst>
            <a:outerShdw blurRad="190500" algn="tl" rotWithShape="0">
              <a:srgbClr val="000000">
                <a:alpha val="70000"/>
              </a:srgbClr>
            </a:outerShdw>
          </a:effectLst>
        </p:spPr>
      </p:pic>
      <p:sp>
        <p:nvSpPr>
          <p:cNvPr id="6" name="TextBox 5"/>
          <p:cNvSpPr txBox="1"/>
          <p:nvPr/>
        </p:nvSpPr>
        <p:spPr>
          <a:xfrm>
            <a:off x="717916" y="5342546"/>
            <a:ext cx="3108960" cy="307777"/>
          </a:xfrm>
          <a:prstGeom prst="rect">
            <a:avLst/>
          </a:prstGeom>
          <a:noFill/>
        </p:spPr>
        <p:txBody>
          <a:bodyPr wrap="square" rtlCol="0">
            <a:spAutoFit/>
          </a:bodyPr>
          <a:lstStyle/>
          <a:p>
            <a:pPr algn="ctr"/>
            <a:r>
              <a:rPr lang="en-US" sz="700" dirty="0"/>
              <a:t>http://</a:t>
            </a:r>
            <a:r>
              <a:rPr lang="en-US" sz="700" dirty="0" smtClean="0"/>
              <a:t>www.verdegroup.com/wpcontent/uploads/2016/04/iStock_000018873957_Full.jpg</a:t>
            </a:r>
            <a:endParaRPr lang="en-US" sz="700" dirty="0"/>
          </a:p>
        </p:txBody>
      </p:sp>
    </p:spTree>
    <p:extLst>
      <p:ext uri="{BB962C8B-B14F-4D97-AF65-F5344CB8AC3E}">
        <p14:creationId xmlns:p14="http://schemas.microsoft.com/office/powerpoint/2010/main" val="2590553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3" y="177800"/>
            <a:ext cx="9408479" cy="999490"/>
          </a:xfrm>
        </p:spPr>
        <p:txBody>
          <a:bodyPr>
            <a:normAutofit/>
          </a:bodyPr>
          <a:lstStyle/>
          <a:p>
            <a:r>
              <a:rPr lang="en-US" sz="4400" dirty="0" smtClean="0"/>
              <a:t>Testing hypotheses Continued</a:t>
            </a:r>
            <a:endParaRPr lang="en-US" sz="4400" dirty="0"/>
          </a:p>
        </p:txBody>
      </p:sp>
      <p:sp>
        <p:nvSpPr>
          <p:cNvPr id="3" name="Text Placeholder 2"/>
          <p:cNvSpPr>
            <a:spLocks noGrp="1"/>
          </p:cNvSpPr>
          <p:nvPr>
            <p:ph type="body" idx="1"/>
          </p:nvPr>
        </p:nvSpPr>
        <p:spPr>
          <a:xfrm>
            <a:off x="684213" y="1337310"/>
            <a:ext cx="7911147" cy="4611370"/>
          </a:xfrm>
        </p:spPr>
        <p:txBody>
          <a:bodyPr>
            <a:normAutofit/>
          </a:bodyPr>
          <a:lstStyle/>
          <a:p>
            <a:r>
              <a:rPr lang="en-US" sz="2000" dirty="0" smtClean="0">
                <a:solidFill>
                  <a:schemeClr val="bg1"/>
                </a:solidFill>
              </a:rPr>
              <a:t>In addition to your variables, you must also have a </a:t>
            </a:r>
            <a:r>
              <a:rPr lang="en-US" sz="2000" u="sng" dirty="0" smtClean="0">
                <a:solidFill>
                  <a:schemeClr val="tx1"/>
                </a:solidFill>
              </a:rPr>
              <a:t>control group</a:t>
            </a:r>
            <a:r>
              <a:rPr lang="en-US" sz="2000" dirty="0" smtClean="0">
                <a:solidFill>
                  <a:schemeClr val="bg1"/>
                </a:solidFill>
              </a:rPr>
              <a:t>. </a:t>
            </a:r>
          </a:p>
          <a:p>
            <a:pPr marL="742950" lvl="1" indent="-285750">
              <a:buFont typeface="Wingdings" panose="05000000000000000000" pitchFamily="2" charset="2"/>
              <a:buChar char="v"/>
            </a:pPr>
            <a:r>
              <a:rPr lang="en-US" sz="2000" dirty="0" smtClean="0">
                <a:solidFill>
                  <a:schemeClr val="bg1"/>
                </a:solidFill>
              </a:rPr>
              <a:t>A </a:t>
            </a:r>
            <a:r>
              <a:rPr lang="en-US" sz="2000" u="sng" dirty="0" smtClean="0">
                <a:solidFill>
                  <a:schemeClr val="tx1"/>
                </a:solidFill>
              </a:rPr>
              <a:t>control group </a:t>
            </a:r>
            <a:r>
              <a:rPr lang="en-US" sz="2000" dirty="0" smtClean="0">
                <a:solidFill>
                  <a:schemeClr val="bg1"/>
                </a:solidFill>
              </a:rPr>
              <a:t>is an additional experiment run where </a:t>
            </a:r>
            <a:r>
              <a:rPr lang="en-US" sz="2000" dirty="0" smtClean="0">
                <a:solidFill>
                  <a:schemeClr val="tx1"/>
                </a:solidFill>
              </a:rPr>
              <a:t>no changes </a:t>
            </a:r>
            <a:r>
              <a:rPr lang="en-US" sz="2000" dirty="0" smtClean="0">
                <a:solidFill>
                  <a:schemeClr val="bg1"/>
                </a:solidFill>
              </a:rPr>
              <a:t>will be made to any of the variables.</a:t>
            </a:r>
          </a:p>
          <a:p>
            <a:pPr marL="742950" lvl="1" indent="-285750">
              <a:buFont typeface="Wingdings" panose="05000000000000000000" pitchFamily="2" charset="2"/>
              <a:buChar char="v"/>
            </a:pPr>
            <a:r>
              <a:rPr lang="en-US" sz="2000" dirty="0" smtClean="0">
                <a:solidFill>
                  <a:schemeClr val="bg1"/>
                </a:solidFill>
              </a:rPr>
              <a:t>This gives the scientist the ability to </a:t>
            </a:r>
            <a:r>
              <a:rPr lang="en-US" sz="2000" dirty="0" smtClean="0">
                <a:solidFill>
                  <a:schemeClr val="tx1"/>
                </a:solidFill>
              </a:rPr>
              <a:t>compare the results </a:t>
            </a:r>
            <a:r>
              <a:rPr lang="en-US" sz="2000" dirty="0" smtClean="0">
                <a:solidFill>
                  <a:schemeClr val="bg1"/>
                </a:solidFill>
              </a:rPr>
              <a:t>gathered </a:t>
            </a:r>
            <a:r>
              <a:rPr lang="en-US" sz="2000" dirty="0" smtClean="0">
                <a:solidFill>
                  <a:schemeClr val="tx1"/>
                </a:solidFill>
              </a:rPr>
              <a:t>from the tested group</a:t>
            </a:r>
            <a:r>
              <a:rPr lang="en-US" sz="2000" dirty="0" smtClean="0">
                <a:solidFill>
                  <a:schemeClr val="bg1"/>
                </a:solidFill>
              </a:rPr>
              <a:t> or item </a:t>
            </a:r>
            <a:r>
              <a:rPr lang="en-US" sz="2000" dirty="0" smtClean="0">
                <a:solidFill>
                  <a:schemeClr val="tx1"/>
                </a:solidFill>
              </a:rPr>
              <a:t>against a “normal” group</a:t>
            </a:r>
            <a:r>
              <a:rPr lang="en-US" sz="2000" dirty="0" smtClean="0">
                <a:solidFill>
                  <a:schemeClr val="bg1"/>
                </a:solidFill>
              </a:rPr>
              <a:t>. </a:t>
            </a:r>
          </a:p>
          <a:p>
            <a:pPr marL="742950" lvl="1" indent="-285750">
              <a:buFont typeface="Wingdings" panose="05000000000000000000" pitchFamily="2" charset="2"/>
              <a:buChar char="v"/>
            </a:pPr>
            <a:r>
              <a:rPr lang="en-US" sz="2000" dirty="0" smtClean="0">
                <a:solidFill>
                  <a:schemeClr val="bg1"/>
                </a:solidFill>
              </a:rPr>
              <a:t>This is how scientists determine if their independent variable is causing any effects on their experiment. </a:t>
            </a:r>
            <a:endParaRPr lang="en-US" sz="2000" dirty="0">
              <a:solidFill>
                <a:schemeClr val="bg1"/>
              </a:solidFill>
            </a:endParaRPr>
          </a:p>
        </p:txBody>
      </p:sp>
      <p:pic>
        <p:nvPicPr>
          <p:cNvPr id="4" name="Picture 3"/>
          <p:cNvPicPr>
            <a:picLocks noChangeAspect="1"/>
          </p:cNvPicPr>
          <p:nvPr/>
        </p:nvPicPr>
        <p:blipFill>
          <a:blip r:embed="rId2"/>
          <a:stretch>
            <a:fillRect/>
          </a:stretch>
        </p:blipFill>
        <p:spPr>
          <a:xfrm>
            <a:off x="8595360" y="1841999"/>
            <a:ext cx="3223258" cy="3601991"/>
          </a:xfrm>
          <a:prstGeom prst="rect">
            <a:avLst/>
          </a:prstGeom>
          <a:ln>
            <a:noFill/>
          </a:ln>
          <a:effectLst>
            <a:outerShdw blurRad="190500" algn="tl" rotWithShape="0">
              <a:srgbClr val="000000">
                <a:alpha val="70000"/>
              </a:srgbClr>
            </a:outerShdw>
          </a:effectLst>
        </p:spPr>
      </p:pic>
      <p:sp>
        <p:nvSpPr>
          <p:cNvPr id="5" name="TextBox 4"/>
          <p:cNvSpPr txBox="1"/>
          <p:nvPr/>
        </p:nvSpPr>
        <p:spPr>
          <a:xfrm>
            <a:off x="8646797" y="5388557"/>
            <a:ext cx="2891790" cy="307777"/>
          </a:xfrm>
          <a:prstGeom prst="rect">
            <a:avLst/>
          </a:prstGeom>
          <a:noFill/>
        </p:spPr>
        <p:txBody>
          <a:bodyPr wrap="square" rtlCol="0">
            <a:spAutoFit/>
          </a:bodyPr>
          <a:lstStyle/>
          <a:p>
            <a:pPr algn="ctr"/>
            <a:r>
              <a:rPr lang="en-US" sz="700" dirty="0"/>
              <a:t>http://lowres.cartoonstock.com/animals-lab-experiment-experimental-mice-rats-lfin239_low.jpg</a:t>
            </a:r>
          </a:p>
        </p:txBody>
      </p:sp>
    </p:spTree>
    <p:extLst>
      <p:ext uri="{BB962C8B-B14F-4D97-AF65-F5344CB8AC3E}">
        <p14:creationId xmlns:p14="http://schemas.microsoft.com/office/powerpoint/2010/main" val="4626607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4290" y="210542"/>
            <a:ext cx="9237029" cy="828040"/>
          </a:xfrm>
        </p:spPr>
        <p:txBody>
          <a:bodyPr>
            <a:normAutofit/>
          </a:bodyPr>
          <a:lstStyle/>
          <a:p>
            <a:r>
              <a:rPr lang="en-US" sz="4400" dirty="0" smtClean="0"/>
              <a:t>Example for control group</a:t>
            </a:r>
            <a:endParaRPr lang="en-US" sz="4400" dirty="0"/>
          </a:p>
        </p:txBody>
      </p:sp>
      <p:sp>
        <p:nvSpPr>
          <p:cNvPr id="3" name="Text Placeholder 2"/>
          <p:cNvSpPr>
            <a:spLocks noGrp="1"/>
          </p:cNvSpPr>
          <p:nvPr>
            <p:ph type="body" idx="1"/>
          </p:nvPr>
        </p:nvSpPr>
        <p:spPr>
          <a:xfrm>
            <a:off x="1141410" y="1188720"/>
            <a:ext cx="9602787" cy="4817110"/>
          </a:xfrm>
        </p:spPr>
        <p:txBody>
          <a:bodyPr/>
          <a:lstStyle/>
          <a:p>
            <a:pPr algn="ctr"/>
            <a:r>
              <a:rPr lang="en-US" dirty="0" smtClean="0">
                <a:solidFill>
                  <a:schemeClr val="bg1"/>
                </a:solidFill>
              </a:rPr>
              <a:t>The control group will include the same plants with all of the same variables as the tested plant, EXCEPT, it will have no copper added to its soil at all. It will serve as the “normal” situation. The tester will compare his/her results from the tested plant to the plant that is “normal”. </a:t>
            </a:r>
          </a:p>
          <a:p>
            <a:endParaRPr lang="en-US" dirty="0">
              <a:solidFill>
                <a:schemeClr val="bg1"/>
              </a:solidFill>
            </a:endParaRPr>
          </a:p>
          <a:p>
            <a:r>
              <a:rPr lang="en-US" u="sng" dirty="0" smtClean="0">
                <a:solidFill>
                  <a:schemeClr val="bg1"/>
                </a:solidFill>
              </a:rPr>
              <a:t>Example:</a:t>
            </a:r>
          </a:p>
          <a:p>
            <a:r>
              <a:rPr lang="en-US" dirty="0" smtClean="0">
                <a:solidFill>
                  <a:schemeClr val="bg1"/>
                </a:solidFill>
              </a:rPr>
              <a:t>Plant with no copper added							Plant with copper added</a:t>
            </a:r>
          </a:p>
          <a:p>
            <a:r>
              <a:rPr lang="en-US" dirty="0" smtClean="0">
                <a:solidFill>
                  <a:schemeClr val="tx1"/>
                </a:solidFill>
              </a:rPr>
              <a:t>Control group</a:t>
            </a:r>
            <a:r>
              <a:rPr lang="en-US" dirty="0" smtClean="0">
                <a:solidFill>
                  <a:schemeClr val="bg1"/>
                </a:solidFill>
              </a:rPr>
              <a:t>										</a:t>
            </a:r>
            <a:r>
              <a:rPr lang="en-US" dirty="0" smtClean="0">
                <a:solidFill>
                  <a:schemeClr val="tx1"/>
                </a:solidFill>
              </a:rPr>
              <a:t>Test group</a:t>
            </a:r>
            <a:endParaRPr lang="en-US" dirty="0">
              <a:solidFill>
                <a:schemeClr val="tx1"/>
              </a:solidFill>
            </a:endParaRPr>
          </a:p>
        </p:txBody>
      </p:sp>
      <p:pic>
        <p:nvPicPr>
          <p:cNvPr id="4" name="Picture 3"/>
          <p:cNvPicPr>
            <a:picLocks noChangeAspect="1"/>
          </p:cNvPicPr>
          <p:nvPr/>
        </p:nvPicPr>
        <p:blipFill>
          <a:blip r:embed="rId2"/>
          <a:stretch>
            <a:fillRect/>
          </a:stretch>
        </p:blipFill>
        <p:spPr>
          <a:xfrm>
            <a:off x="2975818" y="3721117"/>
            <a:ext cx="1915399" cy="2873099"/>
          </a:xfrm>
          <a:prstGeom prst="rect">
            <a:avLst/>
          </a:prstGeom>
          <a:ln>
            <a:noFill/>
          </a:ln>
          <a:effectLst>
            <a:outerShdw blurRad="190500" algn="tl" rotWithShape="0">
              <a:srgbClr val="000000">
                <a:alpha val="70000"/>
              </a:srgbClr>
            </a:outerShdw>
          </a:effectLst>
        </p:spPr>
      </p:pic>
      <p:pic>
        <p:nvPicPr>
          <p:cNvPr id="5" name="Picture 4"/>
          <p:cNvPicPr>
            <a:picLocks noChangeAspect="1"/>
          </p:cNvPicPr>
          <p:nvPr/>
        </p:nvPicPr>
        <p:blipFill>
          <a:blip r:embed="rId3"/>
          <a:stretch>
            <a:fillRect/>
          </a:stretch>
        </p:blipFill>
        <p:spPr>
          <a:xfrm>
            <a:off x="8641025" y="3689546"/>
            <a:ext cx="1920294" cy="288044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7691464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1680" y="109220"/>
            <a:ext cx="5602289" cy="942340"/>
          </a:xfrm>
        </p:spPr>
        <p:txBody>
          <a:bodyPr>
            <a:normAutofit/>
          </a:bodyPr>
          <a:lstStyle/>
          <a:p>
            <a:r>
              <a:rPr lang="en-US" sz="4400" dirty="0" smtClean="0"/>
              <a:t>Graphing results</a:t>
            </a:r>
            <a:endParaRPr lang="en-US" sz="4400" dirty="0"/>
          </a:p>
        </p:txBody>
      </p:sp>
      <p:pic>
        <p:nvPicPr>
          <p:cNvPr id="4" name="Picture 3"/>
          <p:cNvPicPr>
            <a:picLocks noChangeAspect="1"/>
          </p:cNvPicPr>
          <p:nvPr/>
        </p:nvPicPr>
        <p:blipFill>
          <a:blip r:embed="rId2"/>
          <a:stretch>
            <a:fillRect/>
          </a:stretch>
        </p:blipFill>
        <p:spPr>
          <a:xfrm>
            <a:off x="1696559" y="1051560"/>
            <a:ext cx="8812530" cy="473090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xt Placeholder 2"/>
          <p:cNvSpPr>
            <a:spLocks noGrp="1"/>
          </p:cNvSpPr>
          <p:nvPr>
            <p:ph type="body" idx="1"/>
          </p:nvPr>
        </p:nvSpPr>
        <p:spPr>
          <a:xfrm>
            <a:off x="3233099" y="6004716"/>
            <a:ext cx="5739450" cy="720090"/>
          </a:xfrm>
        </p:spPr>
        <p:txBody>
          <a:bodyPr>
            <a:normAutofit/>
          </a:bodyPr>
          <a:lstStyle/>
          <a:p>
            <a:r>
              <a:rPr lang="en-US" b="1" dirty="0" smtClean="0">
                <a:solidFill>
                  <a:schemeClr val="bg1"/>
                </a:solidFill>
              </a:rPr>
              <a:t>Students can easily plot their results on to a graph!</a:t>
            </a:r>
            <a:endParaRPr lang="en-US" b="1" dirty="0">
              <a:solidFill>
                <a:schemeClr val="bg1"/>
              </a:solidFill>
            </a:endParaRPr>
          </a:p>
        </p:txBody>
      </p:sp>
    </p:spTree>
    <p:extLst>
      <p:ext uri="{BB962C8B-B14F-4D97-AF65-F5344CB8AC3E}">
        <p14:creationId xmlns:p14="http://schemas.microsoft.com/office/powerpoint/2010/main" val="31716117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7531" y="251460"/>
            <a:ext cx="3579179" cy="857250"/>
          </a:xfrm>
        </p:spPr>
        <p:txBody>
          <a:bodyPr>
            <a:normAutofit/>
          </a:bodyPr>
          <a:lstStyle/>
          <a:p>
            <a:r>
              <a:rPr lang="en-US" sz="4400" dirty="0" smtClean="0"/>
              <a:t>Experiment </a:t>
            </a:r>
            <a:endParaRPr lang="en-US" sz="4400" dirty="0"/>
          </a:p>
        </p:txBody>
      </p:sp>
      <p:sp>
        <p:nvSpPr>
          <p:cNvPr id="3" name="Text Placeholder 2"/>
          <p:cNvSpPr>
            <a:spLocks noGrp="1"/>
          </p:cNvSpPr>
          <p:nvPr>
            <p:ph type="body" idx="1"/>
          </p:nvPr>
        </p:nvSpPr>
        <p:spPr>
          <a:xfrm>
            <a:off x="1804351" y="1454150"/>
            <a:ext cx="8745537" cy="1498600"/>
          </a:xfrm>
        </p:spPr>
        <p:txBody>
          <a:bodyPr>
            <a:normAutofit/>
          </a:bodyPr>
          <a:lstStyle/>
          <a:p>
            <a:r>
              <a:rPr lang="en-US" sz="2400" i="1" dirty="0" smtClean="0">
                <a:solidFill>
                  <a:schemeClr val="bg1"/>
                </a:solidFill>
              </a:rPr>
              <a:t>Let’s find out what happens when we conduct the test!!</a:t>
            </a:r>
            <a:endParaRPr lang="en-US" sz="2400" i="1" dirty="0">
              <a:solidFill>
                <a:schemeClr val="bg1"/>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7531" y="2306320"/>
            <a:ext cx="3859530" cy="3296682"/>
          </a:xfrm>
          <a:prstGeom prst="rect">
            <a:avLst/>
          </a:prstGeom>
        </p:spPr>
      </p:pic>
    </p:spTree>
    <p:extLst>
      <p:ext uri="{BB962C8B-B14F-4D97-AF65-F5344CB8AC3E}">
        <p14:creationId xmlns:p14="http://schemas.microsoft.com/office/powerpoint/2010/main" val="34682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78671" y="320040"/>
            <a:ext cx="8025449" cy="847770"/>
          </a:xfrm>
        </p:spPr>
        <p:txBody>
          <a:bodyPr>
            <a:normAutofit/>
          </a:bodyPr>
          <a:lstStyle/>
          <a:p>
            <a:r>
              <a:rPr lang="en-US" sz="4400" dirty="0" smtClean="0"/>
              <a:t>A general rule in science</a:t>
            </a:r>
            <a:endParaRPr lang="en-US" sz="4400" dirty="0"/>
          </a:p>
        </p:txBody>
      </p:sp>
      <p:sp>
        <p:nvSpPr>
          <p:cNvPr id="3" name="Text Placeholder 2"/>
          <p:cNvSpPr>
            <a:spLocks noGrp="1"/>
          </p:cNvSpPr>
          <p:nvPr>
            <p:ph type="body" idx="1"/>
          </p:nvPr>
        </p:nvSpPr>
        <p:spPr>
          <a:xfrm>
            <a:off x="684212" y="1497330"/>
            <a:ext cx="10951527" cy="4497070"/>
          </a:xfrm>
        </p:spPr>
        <p:txBody>
          <a:bodyPr/>
          <a:lstStyle/>
          <a:p>
            <a:pPr algn="ctr"/>
            <a:r>
              <a:rPr lang="en-US" dirty="0" smtClean="0">
                <a:solidFill>
                  <a:schemeClr val="bg1"/>
                </a:solidFill>
              </a:rPr>
              <a:t>Experiments should be repeated, and similar results should occur each time for the results to be found as valid. </a:t>
            </a:r>
            <a:endParaRPr lang="en-US" dirty="0">
              <a:solidFill>
                <a:schemeClr val="bg1"/>
              </a:solidFill>
            </a:endParaRPr>
          </a:p>
        </p:txBody>
      </p:sp>
      <p:pic>
        <p:nvPicPr>
          <p:cNvPr id="4" name="Picture 3"/>
          <p:cNvPicPr>
            <a:picLocks noChangeAspect="1"/>
          </p:cNvPicPr>
          <p:nvPr/>
        </p:nvPicPr>
        <p:blipFill>
          <a:blip r:embed="rId3"/>
          <a:stretch>
            <a:fillRect/>
          </a:stretch>
        </p:blipFill>
        <p:spPr>
          <a:xfrm>
            <a:off x="4278835" y="2295817"/>
            <a:ext cx="3625119" cy="2900095"/>
          </a:xfrm>
          <a:prstGeom prst="rect">
            <a:avLst/>
          </a:prstGeom>
        </p:spPr>
      </p:pic>
      <p:sp>
        <p:nvSpPr>
          <p:cNvPr id="5" name="TextBox 4"/>
          <p:cNvSpPr txBox="1"/>
          <p:nvPr/>
        </p:nvSpPr>
        <p:spPr>
          <a:xfrm>
            <a:off x="4893150" y="5248433"/>
            <a:ext cx="2533650" cy="276999"/>
          </a:xfrm>
          <a:prstGeom prst="rect">
            <a:avLst/>
          </a:prstGeom>
          <a:noFill/>
        </p:spPr>
        <p:txBody>
          <a:bodyPr wrap="square" rtlCol="0">
            <a:spAutoFit/>
          </a:bodyPr>
          <a:lstStyle/>
          <a:p>
            <a:pPr algn="ctr"/>
            <a:r>
              <a:rPr lang="en-US" sz="600" dirty="0"/>
              <a:t>https://</a:t>
            </a:r>
            <a:r>
              <a:rPr lang="en-US" sz="600" dirty="0" smtClean="0"/>
              <a:t>fluorofinder.com/wpcontent/uploads/2017/06/Design.Experiment.Repeat</a:t>
            </a:r>
            <a:r>
              <a:rPr lang="en-US" sz="600" dirty="0"/>
              <a:t>.-Square-300x240.png</a:t>
            </a:r>
          </a:p>
        </p:txBody>
      </p:sp>
    </p:spTree>
    <p:extLst>
      <p:ext uri="{BB962C8B-B14F-4D97-AF65-F5344CB8AC3E}">
        <p14:creationId xmlns:p14="http://schemas.microsoft.com/office/powerpoint/2010/main" val="39535671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2821" y="166370"/>
            <a:ext cx="10334309" cy="1479550"/>
          </a:xfrm>
        </p:spPr>
        <p:txBody>
          <a:bodyPr>
            <a:normAutofit/>
          </a:bodyPr>
          <a:lstStyle/>
          <a:p>
            <a:pPr algn="ctr"/>
            <a:r>
              <a:rPr lang="en-US" sz="4400" dirty="0" smtClean="0"/>
              <a:t>Results could be falsely negative or positive</a:t>
            </a:r>
            <a:endParaRPr lang="en-US" sz="4400" dirty="0"/>
          </a:p>
        </p:txBody>
      </p:sp>
      <p:sp>
        <p:nvSpPr>
          <p:cNvPr id="3" name="Text Placeholder 2"/>
          <p:cNvSpPr>
            <a:spLocks noGrp="1"/>
          </p:cNvSpPr>
          <p:nvPr>
            <p:ph type="body" idx="1"/>
          </p:nvPr>
        </p:nvSpPr>
        <p:spPr>
          <a:xfrm>
            <a:off x="1347945" y="1645920"/>
            <a:ext cx="9624060" cy="4348480"/>
          </a:xfrm>
        </p:spPr>
        <p:txBody>
          <a:bodyPr/>
          <a:lstStyle/>
          <a:p>
            <a:pPr algn="ctr"/>
            <a:r>
              <a:rPr lang="en-US" i="1" dirty="0" smtClean="0"/>
              <a:t>“Alternative Explanations”</a:t>
            </a:r>
          </a:p>
          <a:p>
            <a:r>
              <a:rPr lang="en-US" dirty="0" smtClean="0">
                <a:solidFill>
                  <a:schemeClr val="tx1"/>
                </a:solidFill>
              </a:rPr>
              <a:t>Possible causes for misleading results/alternative explanations:</a:t>
            </a:r>
          </a:p>
          <a:p>
            <a:pPr marL="2628900" lvl="5" indent="-342900">
              <a:buFont typeface="+mj-lt"/>
              <a:buAutoNum type="arabicPeriod"/>
            </a:pPr>
            <a:r>
              <a:rPr lang="en-US" sz="1800" dirty="0" smtClean="0">
                <a:solidFill>
                  <a:schemeClr val="bg1"/>
                </a:solidFill>
              </a:rPr>
              <a:t>Test subject may be insensitive or too sensitive to the variable you expose it to. </a:t>
            </a:r>
          </a:p>
          <a:p>
            <a:pPr marL="2628900" lvl="5" indent="-342900">
              <a:buFont typeface="+mj-lt"/>
              <a:buAutoNum type="arabicPeriod"/>
            </a:pPr>
            <a:r>
              <a:rPr lang="en-US" sz="1800" dirty="0" smtClean="0">
                <a:solidFill>
                  <a:schemeClr val="bg1"/>
                </a:solidFill>
              </a:rPr>
              <a:t>Way of exposing variable to test subject may not be appropriate.</a:t>
            </a:r>
          </a:p>
          <a:p>
            <a:pPr marL="2628900" lvl="5" indent="-342900">
              <a:buFont typeface="+mj-lt"/>
              <a:buAutoNum type="arabicPeriod"/>
            </a:pPr>
            <a:r>
              <a:rPr lang="en-US" sz="1800" dirty="0" smtClean="0">
                <a:solidFill>
                  <a:schemeClr val="bg1"/>
                </a:solidFill>
              </a:rPr>
              <a:t>Dose may not be adequate.</a:t>
            </a:r>
          </a:p>
          <a:p>
            <a:pPr marL="2628900" lvl="5" indent="-342900">
              <a:buFont typeface="+mj-lt"/>
              <a:buAutoNum type="arabicPeriod"/>
            </a:pPr>
            <a:r>
              <a:rPr lang="en-US" sz="1800" dirty="0" smtClean="0">
                <a:solidFill>
                  <a:schemeClr val="bg1"/>
                </a:solidFill>
              </a:rPr>
              <a:t>Time of exposure may be too short or too long.</a:t>
            </a:r>
          </a:p>
          <a:p>
            <a:pPr marL="2628900" lvl="5" indent="-342900">
              <a:buFont typeface="+mj-lt"/>
              <a:buAutoNum type="arabicPeriod"/>
            </a:pPr>
            <a:r>
              <a:rPr lang="en-US" sz="1800" dirty="0" smtClean="0">
                <a:solidFill>
                  <a:schemeClr val="bg1"/>
                </a:solidFill>
              </a:rPr>
              <a:t>Too few test subjects could produce results that are not representative of a larger group.  </a:t>
            </a:r>
            <a:endParaRPr lang="en-US" sz="1800" dirty="0">
              <a:solidFill>
                <a:schemeClr val="bg1"/>
              </a:solidFill>
            </a:endParaRPr>
          </a:p>
        </p:txBody>
      </p:sp>
      <p:pic>
        <p:nvPicPr>
          <p:cNvPr id="4" name="Picture 3"/>
          <p:cNvPicPr>
            <a:picLocks noChangeAspect="1"/>
          </p:cNvPicPr>
          <p:nvPr/>
        </p:nvPicPr>
        <p:blipFill>
          <a:blip r:embed="rId3"/>
          <a:stretch>
            <a:fillRect/>
          </a:stretch>
        </p:blipFill>
        <p:spPr>
          <a:xfrm>
            <a:off x="835561" y="2540635"/>
            <a:ext cx="2603867" cy="2751455"/>
          </a:xfrm>
          <a:prstGeom prst="rect">
            <a:avLst/>
          </a:prstGeom>
          <a:ln>
            <a:noFill/>
          </a:ln>
          <a:effectLst>
            <a:outerShdw blurRad="190500" algn="tl" rotWithShape="0">
              <a:srgbClr val="000000">
                <a:alpha val="70000"/>
              </a:srgbClr>
            </a:outerShdw>
          </a:effectLst>
        </p:spPr>
      </p:pic>
      <p:sp>
        <p:nvSpPr>
          <p:cNvPr id="5" name="TextBox 4"/>
          <p:cNvSpPr txBox="1"/>
          <p:nvPr/>
        </p:nvSpPr>
        <p:spPr>
          <a:xfrm>
            <a:off x="755551" y="5246370"/>
            <a:ext cx="2743200" cy="307777"/>
          </a:xfrm>
          <a:prstGeom prst="rect">
            <a:avLst/>
          </a:prstGeom>
          <a:noFill/>
        </p:spPr>
        <p:txBody>
          <a:bodyPr wrap="square" rtlCol="0">
            <a:spAutoFit/>
          </a:bodyPr>
          <a:lstStyle/>
          <a:p>
            <a:pPr algn="ctr"/>
            <a:r>
              <a:rPr lang="en-US" sz="700" dirty="0"/>
              <a:t>https://blogs.ams.org/mathgradblog/files/2016/05/False-Positive2.jpg</a:t>
            </a:r>
          </a:p>
        </p:txBody>
      </p:sp>
    </p:spTree>
    <p:extLst>
      <p:ext uri="{BB962C8B-B14F-4D97-AF65-F5344CB8AC3E}">
        <p14:creationId xmlns:p14="http://schemas.microsoft.com/office/powerpoint/2010/main" val="20131655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6396" y="293809"/>
            <a:ext cx="11080404" cy="865554"/>
          </a:xfrm>
        </p:spPr>
        <p:txBody>
          <a:bodyPr>
            <a:noAutofit/>
          </a:bodyPr>
          <a:lstStyle/>
          <a:p>
            <a:r>
              <a:rPr lang="en-US" sz="4000" dirty="0" smtClean="0"/>
              <a:t>Science builds on good observations</a:t>
            </a:r>
            <a:endParaRPr lang="en-US" sz="4000" dirty="0"/>
          </a:p>
        </p:txBody>
      </p:sp>
      <p:sp>
        <p:nvSpPr>
          <p:cNvPr id="7" name="Text Placeholder 6"/>
          <p:cNvSpPr>
            <a:spLocks noGrp="1"/>
          </p:cNvSpPr>
          <p:nvPr>
            <p:ph type="body" idx="1"/>
          </p:nvPr>
        </p:nvSpPr>
        <p:spPr>
          <a:xfrm>
            <a:off x="2906712" y="1398953"/>
            <a:ext cx="8662987" cy="5056310"/>
          </a:xfrm>
        </p:spPr>
        <p:txBody>
          <a:bodyPr>
            <a:normAutofit/>
          </a:bodyPr>
          <a:lstStyle/>
          <a:p>
            <a:pPr marL="285750" indent="-285750">
              <a:buFont typeface="Wingdings" panose="05000000000000000000" pitchFamily="2" charset="2"/>
              <a:buChar char="v"/>
            </a:pPr>
            <a:r>
              <a:rPr lang="en-US" dirty="0" smtClean="0"/>
              <a:t> </a:t>
            </a:r>
            <a:r>
              <a:rPr lang="en-US" dirty="0" smtClean="0">
                <a:solidFill>
                  <a:schemeClr val="bg1"/>
                </a:solidFill>
                <a:latin typeface="+mj-lt"/>
              </a:rPr>
              <a:t>May be done by </a:t>
            </a:r>
            <a:r>
              <a:rPr lang="en-US" dirty="0" smtClean="0">
                <a:solidFill>
                  <a:schemeClr val="tx1"/>
                </a:solidFill>
                <a:latin typeface="+mj-lt"/>
              </a:rPr>
              <a:t>observing</a:t>
            </a:r>
            <a:r>
              <a:rPr lang="en-US" dirty="0" smtClean="0">
                <a:solidFill>
                  <a:schemeClr val="bg1"/>
                </a:solidFill>
                <a:latin typeface="+mj-lt"/>
              </a:rPr>
              <a:t> and </a:t>
            </a:r>
            <a:r>
              <a:rPr lang="en-US" dirty="0" smtClean="0">
                <a:solidFill>
                  <a:schemeClr val="tx1"/>
                </a:solidFill>
                <a:latin typeface="+mj-lt"/>
              </a:rPr>
              <a:t>reflecting</a:t>
            </a:r>
            <a:r>
              <a:rPr lang="en-US" dirty="0" smtClean="0">
                <a:solidFill>
                  <a:schemeClr val="bg1"/>
                </a:solidFill>
                <a:latin typeface="+mj-lt"/>
              </a:rPr>
              <a:t> on what other scientists have done</a:t>
            </a:r>
          </a:p>
          <a:p>
            <a:pPr marL="285750" indent="-285750">
              <a:buFont typeface="Wingdings" panose="05000000000000000000" pitchFamily="2" charset="2"/>
              <a:buChar char="v"/>
            </a:pPr>
            <a:r>
              <a:rPr lang="en-US" dirty="0" smtClean="0">
                <a:solidFill>
                  <a:schemeClr val="bg1"/>
                </a:solidFill>
                <a:latin typeface="+mj-lt"/>
              </a:rPr>
              <a:t>May be done by one’s own careful and thoughtful observations (seeing what others do not see) </a:t>
            </a:r>
          </a:p>
          <a:p>
            <a:pPr marL="285750" indent="-285750">
              <a:buFont typeface="Wingdings" panose="05000000000000000000" pitchFamily="2" charset="2"/>
              <a:buChar char="v"/>
            </a:pPr>
            <a:r>
              <a:rPr lang="en-US" dirty="0" smtClean="0">
                <a:solidFill>
                  <a:schemeClr val="bg1"/>
                </a:solidFill>
                <a:latin typeface="+mj-lt"/>
              </a:rPr>
              <a:t>May be done by making </a:t>
            </a:r>
            <a:r>
              <a:rPr lang="en-US" dirty="0" smtClean="0">
                <a:solidFill>
                  <a:schemeClr val="tx1"/>
                </a:solidFill>
                <a:latin typeface="+mj-lt"/>
              </a:rPr>
              <a:t>inferences</a:t>
            </a:r>
            <a:r>
              <a:rPr lang="en-US" dirty="0" smtClean="0">
                <a:solidFill>
                  <a:schemeClr val="bg1"/>
                </a:solidFill>
                <a:latin typeface="+mj-lt"/>
              </a:rPr>
              <a:t> on what you </a:t>
            </a:r>
            <a:r>
              <a:rPr lang="en-US" dirty="0" smtClean="0">
                <a:solidFill>
                  <a:schemeClr val="tx1"/>
                </a:solidFill>
                <a:latin typeface="+mj-lt"/>
              </a:rPr>
              <a:t>observe</a:t>
            </a:r>
            <a:r>
              <a:rPr lang="en-US" dirty="0" smtClean="0">
                <a:solidFill>
                  <a:schemeClr val="bg1"/>
                </a:solidFill>
                <a:latin typeface="+mj-lt"/>
              </a:rPr>
              <a:t>. </a:t>
            </a:r>
          </a:p>
          <a:p>
            <a:pPr marL="285750" indent="-285750">
              <a:buFont typeface="Wingdings" panose="05000000000000000000" pitchFamily="2" charset="2"/>
              <a:buChar char="v"/>
            </a:pPr>
            <a:endParaRPr lang="en-US" dirty="0">
              <a:solidFill>
                <a:schemeClr val="bg1"/>
              </a:solidFill>
              <a:latin typeface="+mj-lt"/>
            </a:endParaRPr>
          </a:p>
          <a:p>
            <a:pPr marL="285750" indent="-285750">
              <a:buFont typeface="Wingdings" panose="05000000000000000000" pitchFamily="2" charset="2"/>
              <a:buChar char="v"/>
            </a:pPr>
            <a:endParaRPr lang="en-US" dirty="0" smtClean="0">
              <a:solidFill>
                <a:schemeClr val="bg1"/>
              </a:solidFill>
              <a:latin typeface="+mj-lt"/>
            </a:endParaRPr>
          </a:p>
          <a:p>
            <a:pPr marL="285750" indent="-285750">
              <a:buFont typeface="Wingdings" panose="05000000000000000000" pitchFamily="2" charset="2"/>
              <a:buChar char="v"/>
            </a:pPr>
            <a:endParaRPr lang="en-US" dirty="0">
              <a:solidFill>
                <a:schemeClr val="bg1"/>
              </a:solidFill>
              <a:latin typeface="+mj-lt"/>
            </a:endParaRPr>
          </a:p>
          <a:p>
            <a:r>
              <a:rPr lang="en-US" i="1" dirty="0" smtClean="0">
                <a:solidFill>
                  <a:schemeClr val="bg1"/>
                </a:solidFill>
                <a:latin typeface="+mj-lt"/>
              </a:rPr>
              <a:t>Can you think like a scientist? </a:t>
            </a:r>
          </a:p>
          <a:p>
            <a:r>
              <a:rPr lang="en-US" dirty="0" smtClean="0">
                <a:solidFill>
                  <a:schemeClr val="bg1"/>
                </a:solidFill>
                <a:latin typeface="+mj-lt"/>
              </a:rPr>
              <a:t>Test your own powers of observation next  </a:t>
            </a:r>
            <a:r>
              <a:rPr lang="en-US" dirty="0" smtClean="0">
                <a:solidFill>
                  <a:schemeClr val="bg1"/>
                </a:solidFill>
                <a:latin typeface="+mj-lt"/>
                <a:sym typeface="Wingdings" panose="05000000000000000000" pitchFamily="2" charset="2"/>
              </a:rPr>
              <a:t> </a:t>
            </a:r>
            <a:endParaRPr lang="en-US" dirty="0">
              <a:solidFill>
                <a:schemeClr val="bg1"/>
              </a:solidFill>
              <a:latin typeface="+mj-lt"/>
            </a:endParaRPr>
          </a:p>
        </p:txBody>
      </p:sp>
      <p:pic>
        <p:nvPicPr>
          <p:cNvPr id="8" name="Picture 7"/>
          <p:cNvPicPr>
            <a:picLocks noChangeAspect="1"/>
          </p:cNvPicPr>
          <p:nvPr/>
        </p:nvPicPr>
        <p:blipFill>
          <a:blip r:embed="rId3"/>
          <a:stretch>
            <a:fillRect/>
          </a:stretch>
        </p:blipFill>
        <p:spPr>
          <a:xfrm>
            <a:off x="146396" y="1398953"/>
            <a:ext cx="2760316" cy="2066193"/>
          </a:xfrm>
          <a:prstGeom prst="rect">
            <a:avLst/>
          </a:prstGeom>
          <a:ln>
            <a:noFill/>
          </a:ln>
          <a:effectLst>
            <a:outerShdw blurRad="190500" algn="tl" rotWithShape="0">
              <a:srgbClr val="000000">
                <a:alpha val="70000"/>
              </a:srgbClr>
            </a:outerShdw>
          </a:effectLst>
        </p:spPr>
      </p:pic>
      <p:pic>
        <p:nvPicPr>
          <p:cNvPr id="9" name="Picture 8"/>
          <p:cNvPicPr>
            <a:picLocks noChangeAspect="1"/>
          </p:cNvPicPr>
          <p:nvPr/>
        </p:nvPicPr>
        <p:blipFill>
          <a:blip r:embed="rId4"/>
          <a:stretch>
            <a:fillRect/>
          </a:stretch>
        </p:blipFill>
        <p:spPr>
          <a:xfrm>
            <a:off x="151290" y="3704736"/>
            <a:ext cx="2750527" cy="2750527"/>
          </a:xfrm>
          <a:prstGeom prst="rect">
            <a:avLst/>
          </a:prstGeom>
          <a:ln>
            <a:noFill/>
          </a:ln>
          <a:effectLst>
            <a:outerShdw blurRad="190500" algn="tl" rotWithShape="0">
              <a:srgbClr val="000000">
                <a:alpha val="70000"/>
              </a:srgbClr>
            </a:outerShdw>
          </a:effectLst>
        </p:spPr>
      </p:pic>
      <p:sp>
        <p:nvSpPr>
          <p:cNvPr id="3" name="TextBox 2"/>
          <p:cNvSpPr txBox="1"/>
          <p:nvPr/>
        </p:nvSpPr>
        <p:spPr>
          <a:xfrm>
            <a:off x="-36577" y="6435247"/>
            <a:ext cx="3126259" cy="276999"/>
          </a:xfrm>
          <a:prstGeom prst="rect">
            <a:avLst/>
          </a:prstGeom>
          <a:noFill/>
        </p:spPr>
        <p:txBody>
          <a:bodyPr wrap="square" rtlCol="0">
            <a:spAutoFit/>
          </a:bodyPr>
          <a:lstStyle/>
          <a:p>
            <a:pPr algn="ctr"/>
            <a:r>
              <a:rPr lang="en-US" sz="600" dirty="0"/>
              <a:t>https://www.agexplorer.com/sites/agexplorer.com/files/styles/focus_image/public/career_img/flavor%20technologist%20-%20edited_0.jpg?itok=R2nOFB7I</a:t>
            </a:r>
          </a:p>
        </p:txBody>
      </p:sp>
      <p:sp>
        <p:nvSpPr>
          <p:cNvPr id="4" name="TextBox 3"/>
          <p:cNvSpPr txBox="1"/>
          <p:nvPr/>
        </p:nvSpPr>
        <p:spPr>
          <a:xfrm>
            <a:off x="86897" y="3408971"/>
            <a:ext cx="2879314" cy="184666"/>
          </a:xfrm>
          <a:prstGeom prst="rect">
            <a:avLst/>
          </a:prstGeom>
          <a:noFill/>
        </p:spPr>
        <p:txBody>
          <a:bodyPr wrap="none" rtlCol="0">
            <a:spAutoFit/>
          </a:bodyPr>
          <a:lstStyle/>
          <a:p>
            <a:r>
              <a:rPr lang="en-US" sz="600" dirty="0"/>
              <a:t>https://blog.timesunion.com/opinion/files/2010/12/1213_WVscientists.jpg</a:t>
            </a:r>
          </a:p>
        </p:txBody>
      </p:sp>
    </p:spTree>
    <p:extLst>
      <p:ext uri="{BB962C8B-B14F-4D97-AF65-F5344CB8AC3E}">
        <p14:creationId xmlns:p14="http://schemas.microsoft.com/office/powerpoint/2010/main" val="18654534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7105" y="485666"/>
            <a:ext cx="5888039" cy="882060"/>
          </a:xfrm>
        </p:spPr>
        <p:txBody>
          <a:bodyPr>
            <a:normAutofit/>
          </a:bodyPr>
          <a:lstStyle/>
          <a:p>
            <a:r>
              <a:rPr lang="en-US" sz="4400" dirty="0" smtClean="0"/>
              <a:t>Analyze the results</a:t>
            </a:r>
            <a:endParaRPr lang="en-US" sz="4400" dirty="0"/>
          </a:p>
        </p:txBody>
      </p:sp>
      <p:sp>
        <p:nvSpPr>
          <p:cNvPr id="3" name="Text Placeholder 2"/>
          <p:cNvSpPr>
            <a:spLocks noGrp="1"/>
          </p:cNvSpPr>
          <p:nvPr>
            <p:ph type="body" idx="1"/>
          </p:nvPr>
        </p:nvSpPr>
        <p:spPr>
          <a:xfrm>
            <a:off x="791196" y="1819753"/>
            <a:ext cx="8962128" cy="1828930"/>
          </a:xfrm>
        </p:spPr>
        <p:txBody>
          <a:bodyPr>
            <a:normAutofit/>
          </a:bodyPr>
          <a:lstStyle/>
          <a:p>
            <a:pPr marL="285750" indent="-285750">
              <a:buFont typeface="Wingdings" panose="05000000000000000000" pitchFamily="2" charset="2"/>
              <a:buChar char="v"/>
            </a:pPr>
            <a:r>
              <a:rPr lang="en-US" sz="2400" dirty="0">
                <a:solidFill>
                  <a:schemeClr val="bg1"/>
                </a:solidFill>
              </a:rPr>
              <a:t>D</a:t>
            </a:r>
            <a:r>
              <a:rPr lang="en-US" sz="2400" dirty="0" smtClean="0">
                <a:solidFill>
                  <a:schemeClr val="bg1"/>
                </a:solidFill>
              </a:rPr>
              <a:t>escribe what happened in the experiment</a:t>
            </a:r>
          </a:p>
          <a:p>
            <a:pPr marL="285750" indent="-285750">
              <a:buFont typeface="Wingdings" panose="05000000000000000000" pitchFamily="2" charset="2"/>
              <a:buChar char="v"/>
            </a:pPr>
            <a:r>
              <a:rPr lang="en-US" sz="2400" dirty="0" smtClean="0">
                <a:solidFill>
                  <a:schemeClr val="bg1"/>
                </a:solidFill>
              </a:rPr>
              <a:t>Display results using graphs, tables, maps, and charts.</a:t>
            </a:r>
          </a:p>
          <a:p>
            <a:pPr marL="285750" indent="-285750">
              <a:buFont typeface="Wingdings" panose="05000000000000000000" pitchFamily="2" charset="2"/>
              <a:buChar char="v"/>
            </a:pPr>
            <a:r>
              <a:rPr lang="en-US" sz="2400" dirty="0" smtClean="0">
                <a:solidFill>
                  <a:schemeClr val="bg1"/>
                </a:solidFill>
              </a:rPr>
              <a:t>Perform any calculations necessary to clarify the data.</a:t>
            </a:r>
          </a:p>
        </p:txBody>
      </p:sp>
      <p:pic>
        <p:nvPicPr>
          <p:cNvPr id="4" name="Picture 3"/>
          <p:cNvPicPr>
            <a:picLocks noChangeAspect="1"/>
          </p:cNvPicPr>
          <p:nvPr/>
        </p:nvPicPr>
        <p:blipFill>
          <a:blip r:embed="rId3"/>
          <a:stretch>
            <a:fillRect/>
          </a:stretch>
        </p:blipFill>
        <p:spPr>
          <a:xfrm>
            <a:off x="2494712" y="4100710"/>
            <a:ext cx="2872824" cy="2154618"/>
          </a:xfrm>
          <a:prstGeom prst="rect">
            <a:avLst/>
          </a:prstGeom>
        </p:spPr>
      </p:pic>
      <p:sp>
        <p:nvSpPr>
          <p:cNvPr id="5" name="TextBox 4"/>
          <p:cNvSpPr txBox="1"/>
          <p:nvPr/>
        </p:nvSpPr>
        <p:spPr>
          <a:xfrm>
            <a:off x="2734800" y="6255328"/>
            <a:ext cx="2537460" cy="307777"/>
          </a:xfrm>
          <a:prstGeom prst="rect">
            <a:avLst/>
          </a:prstGeom>
          <a:noFill/>
        </p:spPr>
        <p:txBody>
          <a:bodyPr wrap="square" rtlCol="0">
            <a:spAutoFit/>
          </a:bodyPr>
          <a:lstStyle/>
          <a:p>
            <a:pPr algn="ctr"/>
            <a:r>
              <a:rPr lang="en-US" sz="700" dirty="0"/>
              <a:t>https://www.mathworks.com/help/examples/graphics/win64/CompareTypesOfBarGraphsExample_01.png</a:t>
            </a:r>
          </a:p>
        </p:txBody>
      </p:sp>
      <p:pic>
        <p:nvPicPr>
          <p:cNvPr id="8" name="Picture 7"/>
          <p:cNvPicPr>
            <a:picLocks noChangeAspect="1"/>
          </p:cNvPicPr>
          <p:nvPr/>
        </p:nvPicPr>
        <p:blipFill>
          <a:blip r:embed="rId4"/>
          <a:stretch>
            <a:fillRect/>
          </a:stretch>
        </p:blipFill>
        <p:spPr>
          <a:xfrm>
            <a:off x="9417381" y="354330"/>
            <a:ext cx="2542252" cy="1682642"/>
          </a:xfrm>
          <a:prstGeom prst="rect">
            <a:avLst/>
          </a:prstGeom>
        </p:spPr>
      </p:pic>
      <p:pic>
        <p:nvPicPr>
          <p:cNvPr id="6" name="Picture 5"/>
          <p:cNvPicPr>
            <a:picLocks noChangeAspect="1"/>
          </p:cNvPicPr>
          <p:nvPr/>
        </p:nvPicPr>
        <p:blipFill>
          <a:blip r:embed="rId5"/>
          <a:stretch>
            <a:fillRect/>
          </a:stretch>
        </p:blipFill>
        <p:spPr>
          <a:xfrm>
            <a:off x="7238133" y="4100710"/>
            <a:ext cx="4084797" cy="2154618"/>
          </a:xfrm>
          <a:prstGeom prst="rect">
            <a:avLst/>
          </a:prstGeom>
          <a:ln>
            <a:noFill/>
          </a:ln>
          <a:effectLst>
            <a:outerShdw blurRad="190500" algn="tl" rotWithShape="0">
              <a:srgbClr val="000000">
                <a:alpha val="70000"/>
              </a:srgbClr>
            </a:outerShdw>
          </a:effectLst>
        </p:spPr>
      </p:pic>
      <p:sp>
        <p:nvSpPr>
          <p:cNvPr id="7" name="TextBox 6"/>
          <p:cNvSpPr txBox="1"/>
          <p:nvPr/>
        </p:nvSpPr>
        <p:spPr>
          <a:xfrm>
            <a:off x="7389421" y="6201345"/>
            <a:ext cx="4055919" cy="200055"/>
          </a:xfrm>
          <a:prstGeom prst="rect">
            <a:avLst/>
          </a:prstGeom>
          <a:noFill/>
        </p:spPr>
        <p:txBody>
          <a:bodyPr wrap="none" rtlCol="0">
            <a:spAutoFit/>
          </a:bodyPr>
          <a:lstStyle/>
          <a:p>
            <a:r>
              <a:rPr lang="en-US" sz="700" dirty="0"/>
              <a:t>http://il9.picdn.net/shutterstock/videos/6874948/thumb/1.jpg?i10c=img.resize(height:160)</a:t>
            </a:r>
          </a:p>
        </p:txBody>
      </p:sp>
    </p:spTree>
    <p:extLst>
      <p:ext uri="{BB962C8B-B14F-4D97-AF65-F5344CB8AC3E}">
        <p14:creationId xmlns:p14="http://schemas.microsoft.com/office/powerpoint/2010/main" val="42239370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3" y="520478"/>
            <a:ext cx="9969666" cy="954809"/>
          </a:xfrm>
        </p:spPr>
        <p:txBody>
          <a:bodyPr>
            <a:noAutofit/>
          </a:bodyPr>
          <a:lstStyle/>
          <a:p>
            <a:pPr algn="ctr"/>
            <a:r>
              <a:rPr lang="en-US" sz="4400" dirty="0" smtClean="0"/>
              <a:t>Common interpretation errors</a:t>
            </a:r>
            <a:endParaRPr lang="en-US" sz="4400" dirty="0"/>
          </a:p>
        </p:txBody>
      </p:sp>
      <p:sp>
        <p:nvSpPr>
          <p:cNvPr id="3" name="Text Placeholder 2"/>
          <p:cNvSpPr>
            <a:spLocks noGrp="1"/>
          </p:cNvSpPr>
          <p:nvPr>
            <p:ph type="body" idx="1"/>
          </p:nvPr>
        </p:nvSpPr>
        <p:spPr>
          <a:xfrm>
            <a:off x="684213" y="1678158"/>
            <a:ext cx="7100220" cy="4767179"/>
          </a:xfrm>
        </p:spPr>
        <p:txBody>
          <a:bodyPr>
            <a:normAutofit/>
          </a:bodyPr>
          <a:lstStyle/>
          <a:p>
            <a:pPr marL="285750" indent="-285750">
              <a:buFont typeface="Wingdings" panose="05000000000000000000" pitchFamily="2" charset="2"/>
              <a:buChar char="v"/>
            </a:pPr>
            <a:r>
              <a:rPr lang="en-US" sz="2400" dirty="0" smtClean="0">
                <a:solidFill>
                  <a:schemeClr val="bg1"/>
                </a:solidFill>
              </a:rPr>
              <a:t>Assuming that if two events occur together, one must be causing the other.</a:t>
            </a:r>
          </a:p>
          <a:p>
            <a:endParaRPr lang="en-US" sz="2400" dirty="0" smtClean="0">
              <a:solidFill>
                <a:schemeClr val="bg1"/>
              </a:solidFill>
            </a:endParaRPr>
          </a:p>
          <a:p>
            <a:pPr marL="285750" indent="-285750">
              <a:buFont typeface="Wingdings" panose="05000000000000000000" pitchFamily="2" charset="2"/>
              <a:buChar char="v"/>
            </a:pPr>
            <a:r>
              <a:rPr lang="en-US" sz="2400" dirty="0" smtClean="0">
                <a:solidFill>
                  <a:schemeClr val="bg1"/>
                </a:solidFill>
              </a:rPr>
              <a:t>Failure to consider alternative explanations.</a:t>
            </a:r>
          </a:p>
          <a:p>
            <a:endParaRPr lang="en-US" sz="2400" dirty="0">
              <a:solidFill>
                <a:schemeClr val="bg1"/>
              </a:solidFill>
            </a:endParaRPr>
          </a:p>
          <a:p>
            <a:endParaRPr lang="en-US" sz="2400" dirty="0" smtClean="0">
              <a:solidFill>
                <a:schemeClr val="bg1"/>
              </a:solidFill>
            </a:endParaRPr>
          </a:p>
          <a:p>
            <a:pPr marL="285750" indent="-285750">
              <a:buFont typeface="Wingdings" panose="05000000000000000000" pitchFamily="2" charset="2"/>
              <a:buChar char="v"/>
            </a:pPr>
            <a:r>
              <a:rPr lang="en-US" sz="2400" dirty="0" smtClean="0">
                <a:solidFill>
                  <a:schemeClr val="bg1"/>
                </a:solidFill>
              </a:rPr>
              <a:t>Extending conclusions beyond what is supported by the data. </a:t>
            </a:r>
            <a:endParaRPr lang="en-US" sz="2400" dirty="0">
              <a:solidFill>
                <a:schemeClr val="bg1"/>
              </a:solidFill>
            </a:endParaRPr>
          </a:p>
        </p:txBody>
      </p:sp>
      <p:pic>
        <p:nvPicPr>
          <p:cNvPr id="4" name="Picture 3"/>
          <p:cNvPicPr>
            <a:picLocks noChangeAspect="1"/>
          </p:cNvPicPr>
          <p:nvPr/>
        </p:nvPicPr>
        <p:blipFill>
          <a:blip r:embed="rId3"/>
          <a:stretch>
            <a:fillRect/>
          </a:stretch>
        </p:blipFill>
        <p:spPr>
          <a:xfrm>
            <a:off x="7849236" y="3560707"/>
            <a:ext cx="3424650" cy="2272491"/>
          </a:xfrm>
          <a:prstGeom prst="rect">
            <a:avLst/>
          </a:prstGeom>
          <a:ln>
            <a:noFill/>
          </a:ln>
          <a:effectLst>
            <a:outerShdw blurRad="190500" algn="tl" rotWithShape="0">
              <a:srgbClr val="000000">
                <a:alpha val="70000"/>
              </a:srgbClr>
            </a:outerShdw>
          </a:effectLst>
        </p:spPr>
      </p:pic>
      <p:pic>
        <p:nvPicPr>
          <p:cNvPr id="5" name="Picture 4"/>
          <p:cNvPicPr>
            <a:picLocks noChangeAspect="1"/>
          </p:cNvPicPr>
          <p:nvPr/>
        </p:nvPicPr>
        <p:blipFill>
          <a:blip r:embed="rId4"/>
          <a:stretch>
            <a:fillRect/>
          </a:stretch>
        </p:blipFill>
        <p:spPr>
          <a:xfrm>
            <a:off x="8058143" y="1565424"/>
            <a:ext cx="3006835" cy="1691344"/>
          </a:xfrm>
          <a:prstGeom prst="rect">
            <a:avLst/>
          </a:prstGeom>
          <a:ln>
            <a:noFill/>
          </a:ln>
          <a:effectLst>
            <a:outerShdw blurRad="190500" algn="tl" rotWithShape="0">
              <a:srgbClr val="000000">
                <a:alpha val="70000"/>
              </a:srgbClr>
            </a:outerShdw>
          </a:effectLst>
        </p:spPr>
      </p:pic>
      <p:sp>
        <p:nvSpPr>
          <p:cNvPr id="6" name="TextBox 5"/>
          <p:cNvSpPr txBox="1"/>
          <p:nvPr/>
        </p:nvSpPr>
        <p:spPr>
          <a:xfrm>
            <a:off x="8087370" y="3193016"/>
            <a:ext cx="2943617" cy="307777"/>
          </a:xfrm>
          <a:prstGeom prst="rect">
            <a:avLst/>
          </a:prstGeom>
          <a:noFill/>
        </p:spPr>
        <p:txBody>
          <a:bodyPr wrap="square" rtlCol="0">
            <a:spAutoFit/>
          </a:bodyPr>
          <a:lstStyle/>
          <a:p>
            <a:pPr algn="ctr"/>
            <a:r>
              <a:rPr lang="en-US" sz="700" dirty="0"/>
              <a:t>http://searchengineland.com/figz/wp-content/seloads/2016/01/error-erase-mistake-pencil-ss-1920.jpg</a:t>
            </a:r>
          </a:p>
        </p:txBody>
      </p:sp>
    </p:spTree>
    <p:extLst>
      <p:ext uri="{BB962C8B-B14F-4D97-AF65-F5344CB8AC3E}">
        <p14:creationId xmlns:p14="http://schemas.microsoft.com/office/powerpoint/2010/main" val="23696108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7636" y="278007"/>
            <a:ext cx="9461871" cy="911964"/>
          </a:xfrm>
        </p:spPr>
        <p:txBody>
          <a:bodyPr>
            <a:normAutofit/>
          </a:bodyPr>
          <a:lstStyle/>
          <a:p>
            <a:r>
              <a:rPr lang="en-US" sz="4400" dirty="0" smtClean="0"/>
              <a:t>Science is a way of knowing</a:t>
            </a:r>
            <a:endParaRPr lang="en-US" sz="4400" dirty="0"/>
          </a:p>
        </p:txBody>
      </p:sp>
      <p:sp>
        <p:nvSpPr>
          <p:cNvPr id="3" name="Text Placeholder 2"/>
          <p:cNvSpPr>
            <a:spLocks noGrp="1"/>
          </p:cNvSpPr>
          <p:nvPr>
            <p:ph type="body" idx="1"/>
          </p:nvPr>
        </p:nvSpPr>
        <p:spPr>
          <a:xfrm>
            <a:off x="413360" y="1202498"/>
            <a:ext cx="9219156" cy="4910203"/>
          </a:xfrm>
        </p:spPr>
        <p:txBody>
          <a:bodyPr>
            <a:normAutofit lnSpcReduction="10000"/>
          </a:bodyPr>
          <a:lstStyle/>
          <a:p>
            <a:pPr algn="ctr"/>
            <a:r>
              <a:rPr lang="en-US" i="1" dirty="0" smtClean="0">
                <a:solidFill>
                  <a:schemeClr val="bg1"/>
                </a:solidFill>
              </a:rPr>
              <a:t>The process of research can involve several steps. These levels are summarized below.</a:t>
            </a:r>
            <a:r>
              <a:rPr lang="en-US" sz="400" i="1" dirty="0">
                <a:solidFill>
                  <a:schemeClr val="bg1"/>
                </a:solidFill>
              </a:rPr>
              <a:t> </a:t>
            </a:r>
            <a:endParaRPr lang="en-US" sz="400" i="1" dirty="0" smtClean="0">
              <a:solidFill>
                <a:schemeClr val="bg1"/>
              </a:solidFill>
            </a:endParaRPr>
          </a:p>
          <a:p>
            <a:pPr algn="ctr"/>
            <a:endParaRPr lang="en-US" sz="300" i="1" dirty="0" smtClean="0">
              <a:solidFill>
                <a:schemeClr val="bg1"/>
              </a:solidFill>
            </a:endParaRPr>
          </a:p>
          <a:p>
            <a:pPr marL="285750" indent="-285750">
              <a:buFont typeface="Wingdings" panose="05000000000000000000" pitchFamily="2" charset="2"/>
              <a:buChar char="v"/>
            </a:pPr>
            <a:r>
              <a:rPr lang="en-US" sz="2400" dirty="0" smtClean="0">
                <a:solidFill>
                  <a:schemeClr val="bg1"/>
                </a:solidFill>
              </a:rPr>
              <a:t>Observation: what is happening</a:t>
            </a:r>
          </a:p>
          <a:p>
            <a:pPr marL="285750" indent="-285750">
              <a:buFont typeface="Wingdings" panose="05000000000000000000" pitchFamily="2" charset="2"/>
              <a:buChar char="v"/>
            </a:pPr>
            <a:r>
              <a:rPr lang="en-US" sz="2400" dirty="0" smtClean="0">
                <a:solidFill>
                  <a:schemeClr val="bg1"/>
                </a:solidFill>
              </a:rPr>
              <a:t>Question: what would happen if...? </a:t>
            </a:r>
          </a:p>
          <a:p>
            <a:pPr marL="285750" indent="-285750">
              <a:buFont typeface="Wingdings" panose="05000000000000000000" pitchFamily="2" charset="2"/>
              <a:buChar char="v"/>
            </a:pPr>
            <a:r>
              <a:rPr lang="en-US" sz="2400" dirty="0" smtClean="0">
                <a:solidFill>
                  <a:schemeClr val="bg1"/>
                </a:solidFill>
              </a:rPr>
              <a:t>Hypothesis: ____ should happen if… </a:t>
            </a:r>
          </a:p>
          <a:p>
            <a:pPr marL="285750" indent="-285750">
              <a:buFont typeface="Wingdings" panose="05000000000000000000" pitchFamily="2" charset="2"/>
              <a:buChar char="v"/>
            </a:pPr>
            <a:r>
              <a:rPr lang="en-US" sz="2400" dirty="0" smtClean="0">
                <a:solidFill>
                  <a:schemeClr val="bg1"/>
                </a:solidFill>
              </a:rPr>
              <a:t>Alternative hypotheses: ____ or ____ or _____ should happen if…</a:t>
            </a:r>
          </a:p>
          <a:p>
            <a:pPr marL="285750" indent="-285750">
              <a:buFont typeface="Wingdings" panose="05000000000000000000" pitchFamily="2" charset="2"/>
              <a:buChar char="v"/>
            </a:pPr>
            <a:r>
              <a:rPr lang="en-US" sz="2400" dirty="0" smtClean="0">
                <a:solidFill>
                  <a:schemeClr val="bg1"/>
                </a:solidFill>
              </a:rPr>
              <a:t>Experiment: collect the data</a:t>
            </a:r>
          </a:p>
          <a:p>
            <a:pPr marL="285750" indent="-285750">
              <a:buFont typeface="Wingdings" panose="05000000000000000000" pitchFamily="2" charset="2"/>
              <a:buChar char="v"/>
            </a:pPr>
            <a:r>
              <a:rPr lang="en-US" sz="2400" dirty="0" smtClean="0">
                <a:solidFill>
                  <a:schemeClr val="bg1"/>
                </a:solidFill>
              </a:rPr>
              <a:t>Results: what actually happened?</a:t>
            </a:r>
          </a:p>
          <a:p>
            <a:pPr marL="285750" indent="-285750">
              <a:buFont typeface="Wingdings" panose="05000000000000000000" pitchFamily="2" charset="2"/>
              <a:buChar char="v"/>
            </a:pPr>
            <a:r>
              <a:rPr lang="en-US" sz="2400" dirty="0" smtClean="0">
                <a:solidFill>
                  <a:schemeClr val="bg1"/>
                </a:solidFill>
              </a:rPr>
              <a:t>Conclusion: the hypothesis was correct/incorrect because… </a:t>
            </a:r>
          </a:p>
        </p:txBody>
      </p:sp>
      <p:pic>
        <p:nvPicPr>
          <p:cNvPr id="4" name="Picture 3"/>
          <p:cNvPicPr>
            <a:picLocks noChangeAspect="1"/>
          </p:cNvPicPr>
          <p:nvPr/>
        </p:nvPicPr>
        <p:blipFill>
          <a:blip r:embed="rId3"/>
          <a:stretch>
            <a:fillRect/>
          </a:stretch>
        </p:blipFill>
        <p:spPr>
          <a:xfrm>
            <a:off x="8821201" y="3669082"/>
            <a:ext cx="2808165" cy="1872551"/>
          </a:xfrm>
          <a:prstGeom prst="rect">
            <a:avLst/>
          </a:prstGeom>
          <a:ln>
            <a:noFill/>
          </a:ln>
          <a:effectLst>
            <a:outerShdw blurRad="190500" algn="tl" rotWithShape="0">
              <a:srgbClr val="000000">
                <a:alpha val="70000"/>
              </a:srgbClr>
            </a:outerShdw>
          </a:effectLst>
        </p:spPr>
      </p:pic>
      <p:sp>
        <p:nvSpPr>
          <p:cNvPr id="5" name="TextBox 4"/>
          <p:cNvSpPr txBox="1"/>
          <p:nvPr/>
        </p:nvSpPr>
        <p:spPr>
          <a:xfrm>
            <a:off x="8456558" y="5568342"/>
            <a:ext cx="3546164" cy="200055"/>
          </a:xfrm>
          <a:prstGeom prst="rect">
            <a:avLst/>
          </a:prstGeom>
          <a:noFill/>
        </p:spPr>
        <p:txBody>
          <a:bodyPr wrap="none" rtlCol="0">
            <a:spAutoFit/>
          </a:bodyPr>
          <a:lstStyle/>
          <a:p>
            <a:r>
              <a:rPr lang="en-US" sz="700" dirty="0"/>
              <a:t>http://job-mentor.com/wp-content/uploads/2015/11/Career-in-science-3.jpg</a:t>
            </a:r>
          </a:p>
        </p:txBody>
      </p:sp>
      <p:pic>
        <p:nvPicPr>
          <p:cNvPr id="6" name="Picture 5"/>
          <p:cNvPicPr>
            <a:picLocks noChangeAspect="1"/>
          </p:cNvPicPr>
          <p:nvPr/>
        </p:nvPicPr>
        <p:blipFill>
          <a:blip r:embed="rId4"/>
          <a:stretch>
            <a:fillRect/>
          </a:stretch>
        </p:blipFill>
        <p:spPr>
          <a:xfrm>
            <a:off x="7976292" y="1598562"/>
            <a:ext cx="3848278" cy="1763794"/>
          </a:xfrm>
          <a:prstGeom prst="rect">
            <a:avLst/>
          </a:prstGeom>
          <a:ln>
            <a:noFill/>
          </a:ln>
          <a:effectLst>
            <a:outerShdw blurRad="190500" algn="tl" rotWithShape="0">
              <a:srgbClr val="000000">
                <a:alpha val="70000"/>
              </a:srgbClr>
            </a:outerShdw>
          </a:effectLst>
        </p:spPr>
      </p:pic>
      <p:sp>
        <p:nvSpPr>
          <p:cNvPr id="7" name="TextBox 6"/>
          <p:cNvSpPr txBox="1"/>
          <p:nvPr/>
        </p:nvSpPr>
        <p:spPr>
          <a:xfrm>
            <a:off x="7957431" y="3300735"/>
            <a:ext cx="3886000" cy="200055"/>
          </a:xfrm>
          <a:prstGeom prst="rect">
            <a:avLst/>
          </a:prstGeom>
          <a:noFill/>
        </p:spPr>
        <p:txBody>
          <a:bodyPr wrap="none" rtlCol="0">
            <a:spAutoFit/>
          </a:bodyPr>
          <a:lstStyle/>
          <a:p>
            <a:r>
              <a:rPr lang="en-US" sz="700" dirty="0"/>
              <a:t>https://s24291.pcdn.co/wp-content/uploads/sites/9/2018/08/cancer-researchers.png</a:t>
            </a:r>
          </a:p>
        </p:txBody>
      </p:sp>
    </p:spTree>
    <p:extLst>
      <p:ext uri="{BB962C8B-B14F-4D97-AF65-F5344CB8AC3E}">
        <p14:creationId xmlns:p14="http://schemas.microsoft.com/office/powerpoint/2010/main" val="38928672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1059" y="263046"/>
            <a:ext cx="11403405" cy="977031"/>
          </a:xfrm>
        </p:spPr>
        <p:txBody>
          <a:bodyPr>
            <a:noAutofit/>
          </a:bodyPr>
          <a:lstStyle/>
          <a:p>
            <a:r>
              <a:rPr lang="en-US" sz="4000" dirty="0" smtClean="0"/>
              <a:t>Questions can be asked about anything!</a:t>
            </a:r>
            <a:endParaRPr lang="en-US" sz="4000" dirty="0"/>
          </a:p>
        </p:txBody>
      </p:sp>
      <p:sp>
        <p:nvSpPr>
          <p:cNvPr id="3" name="Text Placeholder 2"/>
          <p:cNvSpPr>
            <a:spLocks noGrp="1"/>
          </p:cNvSpPr>
          <p:nvPr>
            <p:ph type="body" idx="1"/>
          </p:nvPr>
        </p:nvSpPr>
        <p:spPr>
          <a:xfrm>
            <a:off x="684213" y="1465545"/>
            <a:ext cx="10752050" cy="4528855"/>
          </a:xfrm>
        </p:spPr>
        <p:txBody>
          <a:bodyPr>
            <a:normAutofit/>
          </a:bodyPr>
          <a:lstStyle/>
          <a:p>
            <a:pPr algn="ctr"/>
            <a:r>
              <a:rPr lang="en-US" sz="2400" i="1" dirty="0" smtClean="0">
                <a:solidFill>
                  <a:schemeClr val="bg1"/>
                </a:solidFill>
              </a:rPr>
              <a:t>This is scientific inquiry!</a:t>
            </a:r>
          </a:p>
          <a:p>
            <a:r>
              <a:rPr lang="en-US" sz="2400" dirty="0" smtClean="0">
                <a:solidFill>
                  <a:schemeClr val="bg1"/>
                </a:solidFill>
              </a:rPr>
              <a:t>Look at these pictures and develop a hypothesis that is being tested. </a:t>
            </a:r>
          </a:p>
          <a:p>
            <a:endParaRPr lang="en-US" sz="2000" dirty="0">
              <a:solidFill>
                <a:schemeClr val="bg1"/>
              </a:solidFill>
            </a:endParaRPr>
          </a:p>
        </p:txBody>
      </p:sp>
      <p:pic>
        <p:nvPicPr>
          <p:cNvPr id="4" name="Picture 3"/>
          <p:cNvPicPr>
            <a:picLocks noChangeAspect="1"/>
          </p:cNvPicPr>
          <p:nvPr/>
        </p:nvPicPr>
        <p:blipFill>
          <a:blip r:embed="rId2"/>
          <a:stretch>
            <a:fillRect/>
          </a:stretch>
        </p:blipFill>
        <p:spPr>
          <a:xfrm>
            <a:off x="508799" y="2805157"/>
            <a:ext cx="3048543" cy="3048543"/>
          </a:xfrm>
          <a:prstGeom prst="rect">
            <a:avLst/>
          </a:prstGeom>
          <a:ln>
            <a:noFill/>
          </a:ln>
          <a:effectLst>
            <a:outerShdw blurRad="190500" algn="tl" rotWithShape="0">
              <a:srgbClr val="000000">
                <a:alpha val="70000"/>
              </a:srgbClr>
            </a:outerShdw>
          </a:effectLst>
        </p:spPr>
      </p:pic>
      <p:sp>
        <p:nvSpPr>
          <p:cNvPr id="5" name="TextBox 4"/>
          <p:cNvSpPr txBox="1"/>
          <p:nvPr/>
        </p:nvSpPr>
        <p:spPr>
          <a:xfrm>
            <a:off x="621483" y="5830981"/>
            <a:ext cx="2823173" cy="276999"/>
          </a:xfrm>
          <a:prstGeom prst="rect">
            <a:avLst/>
          </a:prstGeom>
          <a:noFill/>
        </p:spPr>
        <p:txBody>
          <a:bodyPr wrap="square" rtlCol="0">
            <a:spAutoFit/>
          </a:bodyPr>
          <a:lstStyle/>
          <a:p>
            <a:pPr algn="ctr"/>
            <a:r>
              <a:rPr lang="en-US" sz="600" dirty="0"/>
              <a:t>https://i.pinimg.com/736x/8f/56/dc/8f56dcf06eba6750e4f83b5354124f9b.jpg</a:t>
            </a:r>
          </a:p>
        </p:txBody>
      </p:sp>
      <p:pic>
        <p:nvPicPr>
          <p:cNvPr id="7" name="Picture 6"/>
          <p:cNvPicPr>
            <a:picLocks noChangeAspect="1"/>
          </p:cNvPicPr>
          <p:nvPr/>
        </p:nvPicPr>
        <p:blipFill>
          <a:blip r:embed="rId3"/>
          <a:stretch>
            <a:fillRect/>
          </a:stretch>
        </p:blipFill>
        <p:spPr>
          <a:xfrm>
            <a:off x="3821870" y="2796925"/>
            <a:ext cx="4279189" cy="3056775"/>
          </a:xfrm>
          <a:prstGeom prst="rect">
            <a:avLst/>
          </a:prstGeom>
          <a:ln>
            <a:noFill/>
          </a:ln>
          <a:effectLst>
            <a:outerShdw blurRad="190500" algn="tl" rotWithShape="0">
              <a:srgbClr val="000000">
                <a:alpha val="70000"/>
              </a:srgbClr>
            </a:outerShdw>
          </a:effectLst>
        </p:spPr>
      </p:pic>
      <p:sp>
        <p:nvSpPr>
          <p:cNvPr id="8" name="TextBox 7"/>
          <p:cNvSpPr txBox="1"/>
          <p:nvPr/>
        </p:nvSpPr>
        <p:spPr>
          <a:xfrm>
            <a:off x="4144483" y="5824023"/>
            <a:ext cx="3554178" cy="200055"/>
          </a:xfrm>
          <a:prstGeom prst="rect">
            <a:avLst/>
          </a:prstGeom>
          <a:noFill/>
        </p:spPr>
        <p:txBody>
          <a:bodyPr wrap="none" rtlCol="0">
            <a:spAutoFit/>
          </a:bodyPr>
          <a:lstStyle/>
          <a:p>
            <a:r>
              <a:rPr lang="en-US" sz="700" dirty="0"/>
              <a:t>https://i.pinimg.com/736x/56/a2/e1/56a2e12651301b6b7d080024d17fcf61.jpg</a:t>
            </a:r>
          </a:p>
        </p:txBody>
      </p:sp>
      <p:pic>
        <p:nvPicPr>
          <p:cNvPr id="9" name="Picture 8"/>
          <p:cNvPicPr>
            <a:picLocks noChangeAspect="1"/>
          </p:cNvPicPr>
          <p:nvPr/>
        </p:nvPicPr>
        <p:blipFill>
          <a:blip r:embed="rId4"/>
          <a:stretch>
            <a:fillRect/>
          </a:stretch>
        </p:blipFill>
        <p:spPr>
          <a:xfrm>
            <a:off x="8365587" y="2775480"/>
            <a:ext cx="3261629" cy="3048543"/>
          </a:xfrm>
          <a:prstGeom prst="rect">
            <a:avLst/>
          </a:prstGeom>
          <a:ln>
            <a:noFill/>
          </a:ln>
          <a:effectLst>
            <a:outerShdw blurRad="190500" algn="tl" rotWithShape="0">
              <a:srgbClr val="000000">
                <a:alpha val="70000"/>
              </a:srgbClr>
            </a:outerShdw>
          </a:effectLst>
        </p:spPr>
      </p:pic>
      <p:sp>
        <p:nvSpPr>
          <p:cNvPr id="10" name="TextBox 9"/>
          <p:cNvSpPr txBox="1"/>
          <p:nvPr/>
        </p:nvSpPr>
        <p:spPr>
          <a:xfrm>
            <a:off x="8396989" y="5798574"/>
            <a:ext cx="3272050" cy="184666"/>
          </a:xfrm>
          <a:prstGeom prst="rect">
            <a:avLst/>
          </a:prstGeom>
          <a:noFill/>
        </p:spPr>
        <p:txBody>
          <a:bodyPr wrap="none" rtlCol="0">
            <a:spAutoFit/>
          </a:bodyPr>
          <a:lstStyle/>
          <a:p>
            <a:r>
              <a:rPr lang="en-US" sz="600" dirty="0"/>
              <a:t>https://www.howweelearn.com/wp-content/uploads/2015/04/walking-water-2.jpg</a:t>
            </a:r>
          </a:p>
        </p:txBody>
      </p:sp>
    </p:spTree>
    <p:extLst>
      <p:ext uri="{BB962C8B-B14F-4D97-AF65-F5344CB8AC3E}">
        <p14:creationId xmlns:p14="http://schemas.microsoft.com/office/powerpoint/2010/main" val="31673964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5735" y="240431"/>
            <a:ext cx="10576688" cy="1563318"/>
          </a:xfrm>
        </p:spPr>
        <p:txBody>
          <a:bodyPr/>
          <a:lstStyle/>
          <a:p>
            <a:pPr algn="ctr"/>
            <a:r>
              <a:rPr lang="en-US" sz="4400" dirty="0" smtClean="0"/>
              <a:t>In science, decisions are based on evidence!</a:t>
            </a:r>
            <a:endParaRPr lang="en-US" sz="4400" dirty="0"/>
          </a:p>
        </p:txBody>
      </p:sp>
      <p:pic>
        <p:nvPicPr>
          <p:cNvPr id="4" name="Picture 3"/>
          <p:cNvPicPr>
            <a:picLocks noChangeAspect="1"/>
          </p:cNvPicPr>
          <p:nvPr/>
        </p:nvPicPr>
        <p:blipFill>
          <a:blip r:embed="rId3"/>
          <a:stretch>
            <a:fillRect/>
          </a:stretch>
        </p:blipFill>
        <p:spPr>
          <a:xfrm>
            <a:off x="545271" y="1408611"/>
            <a:ext cx="3159497" cy="2361724"/>
          </a:xfrm>
          <a:prstGeom prst="rect">
            <a:avLst/>
          </a:prstGeom>
          <a:ln>
            <a:noFill/>
          </a:ln>
          <a:effectLst>
            <a:outerShdw blurRad="190500" algn="tl" rotWithShape="0">
              <a:srgbClr val="000000">
                <a:alpha val="70000"/>
              </a:srgbClr>
            </a:outerShdw>
          </a:effectLst>
        </p:spPr>
      </p:pic>
      <p:sp>
        <p:nvSpPr>
          <p:cNvPr id="5" name="TextBox 4"/>
          <p:cNvSpPr txBox="1"/>
          <p:nvPr/>
        </p:nvSpPr>
        <p:spPr>
          <a:xfrm>
            <a:off x="846396" y="3732757"/>
            <a:ext cx="2539478" cy="215444"/>
          </a:xfrm>
          <a:prstGeom prst="rect">
            <a:avLst/>
          </a:prstGeom>
          <a:noFill/>
        </p:spPr>
        <p:txBody>
          <a:bodyPr wrap="none" rtlCol="0">
            <a:spAutoFit/>
          </a:bodyPr>
          <a:lstStyle/>
          <a:p>
            <a:r>
              <a:rPr lang="en-US" sz="800" dirty="0"/>
              <a:t>https://s.hswstatic.com/gif/judicial-system-6.jpg</a:t>
            </a:r>
          </a:p>
        </p:txBody>
      </p:sp>
      <p:pic>
        <p:nvPicPr>
          <p:cNvPr id="6" name="Picture 5"/>
          <p:cNvPicPr>
            <a:picLocks noChangeAspect="1"/>
          </p:cNvPicPr>
          <p:nvPr/>
        </p:nvPicPr>
        <p:blipFill>
          <a:blip r:embed="rId4"/>
          <a:stretch>
            <a:fillRect/>
          </a:stretch>
        </p:blipFill>
        <p:spPr>
          <a:xfrm>
            <a:off x="6635635" y="1793146"/>
            <a:ext cx="4375270" cy="2464941"/>
          </a:xfrm>
          <a:prstGeom prst="rect">
            <a:avLst/>
          </a:prstGeom>
          <a:ln>
            <a:noFill/>
          </a:ln>
          <a:effectLst>
            <a:outerShdw blurRad="190500" algn="tl" rotWithShape="0">
              <a:srgbClr val="000000">
                <a:alpha val="70000"/>
              </a:srgbClr>
            </a:outerShdw>
          </a:effectLst>
        </p:spPr>
      </p:pic>
      <p:sp>
        <p:nvSpPr>
          <p:cNvPr id="7" name="TextBox 6"/>
          <p:cNvSpPr txBox="1"/>
          <p:nvPr/>
        </p:nvSpPr>
        <p:spPr>
          <a:xfrm>
            <a:off x="7184039" y="4215497"/>
            <a:ext cx="3278462" cy="215444"/>
          </a:xfrm>
          <a:prstGeom prst="rect">
            <a:avLst/>
          </a:prstGeom>
          <a:noFill/>
        </p:spPr>
        <p:txBody>
          <a:bodyPr wrap="none" rtlCol="0">
            <a:spAutoFit/>
          </a:bodyPr>
          <a:lstStyle/>
          <a:p>
            <a:r>
              <a:rPr lang="en-US" sz="800" dirty="0" smtClean="0"/>
              <a:t>http://il6.picdn.net/shutterstock/videos/1883929/thumb/10.jpg</a:t>
            </a:r>
            <a:endParaRPr lang="en-US" sz="800" dirty="0"/>
          </a:p>
        </p:txBody>
      </p:sp>
      <p:pic>
        <p:nvPicPr>
          <p:cNvPr id="9" name="Picture 8"/>
          <p:cNvPicPr>
            <a:picLocks noChangeAspect="1"/>
          </p:cNvPicPr>
          <p:nvPr/>
        </p:nvPicPr>
        <p:blipFill>
          <a:blip r:embed="rId5"/>
          <a:stretch>
            <a:fillRect/>
          </a:stretch>
        </p:blipFill>
        <p:spPr>
          <a:xfrm>
            <a:off x="1590683" y="4215497"/>
            <a:ext cx="4496548" cy="2211417"/>
          </a:xfrm>
          <a:prstGeom prst="rect">
            <a:avLst/>
          </a:prstGeom>
          <a:ln>
            <a:noFill/>
          </a:ln>
          <a:effectLst>
            <a:outerShdw blurRad="190500" algn="tl" rotWithShape="0">
              <a:srgbClr val="000000">
                <a:alpha val="70000"/>
              </a:srgbClr>
            </a:outerShdw>
          </a:effectLst>
        </p:spPr>
      </p:pic>
      <p:sp>
        <p:nvSpPr>
          <p:cNvPr id="10" name="TextBox 9"/>
          <p:cNvSpPr txBox="1"/>
          <p:nvPr/>
        </p:nvSpPr>
        <p:spPr>
          <a:xfrm>
            <a:off x="2379945" y="6359949"/>
            <a:ext cx="3385296" cy="307777"/>
          </a:xfrm>
          <a:prstGeom prst="rect">
            <a:avLst/>
          </a:prstGeom>
          <a:noFill/>
        </p:spPr>
        <p:txBody>
          <a:bodyPr wrap="square" rtlCol="0">
            <a:spAutoFit/>
          </a:bodyPr>
          <a:lstStyle/>
          <a:p>
            <a:pPr algn="ctr"/>
            <a:r>
              <a:rPr lang="en-US" sz="700" dirty="0"/>
              <a:t>http://www.creativitypost.com/images/made/images/uploads/science/iStock_000017803415XSmall_610_300_s_c1_center_center.jpg</a:t>
            </a:r>
          </a:p>
        </p:txBody>
      </p:sp>
    </p:spTree>
    <p:extLst>
      <p:ext uri="{BB962C8B-B14F-4D97-AF65-F5344CB8AC3E}">
        <p14:creationId xmlns:p14="http://schemas.microsoft.com/office/powerpoint/2010/main" val="30893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151" y="90118"/>
            <a:ext cx="11511418" cy="924490"/>
          </a:xfrm>
        </p:spPr>
        <p:txBody>
          <a:bodyPr>
            <a:noAutofit/>
          </a:bodyPr>
          <a:lstStyle/>
          <a:p>
            <a:r>
              <a:rPr lang="en-US" sz="4400" dirty="0" smtClean="0"/>
              <a:t>Consequences of scientific evidence</a:t>
            </a:r>
            <a:endParaRPr lang="en-US" sz="4400" dirty="0"/>
          </a:p>
        </p:txBody>
      </p:sp>
      <p:sp>
        <p:nvSpPr>
          <p:cNvPr id="3" name="Text Placeholder 2"/>
          <p:cNvSpPr>
            <a:spLocks noGrp="1"/>
          </p:cNvSpPr>
          <p:nvPr>
            <p:ph type="body" idx="1"/>
          </p:nvPr>
        </p:nvSpPr>
        <p:spPr>
          <a:xfrm>
            <a:off x="739036" y="1252603"/>
            <a:ext cx="7778664" cy="4741797"/>
          </a:xfrm>
        </p:spPr>
        <p:txBody>
          <a:bodyPr>
            <a:normAutofit/>
          </a:bodyPr>
          <a:lstStyle/>
          <a:p>
            <a:pPr marL="285750" indent="-285750">
              <a:buFont typeface="Wingdings" panose="05000000000000000000" pitchFamily="2" charset="2"/>
              <a:buChar char="v"/>
            </a:pPr>
            <a:r>
              <a:rPr lang="en-US" sz="2400" dirty="0" smtClean="0">
                <a:solidFill>
                  <a:schemeClr val="bg1"/>
                </a:solidFill>
              </a:rPr>
              <a:t>Evidence-based decisions: what do we want to make happen as a result of the evidence?</a:t>
            </a:r>
          </a:p>
          <a:p>
            <a:endParaRPr lang="en-US" sz="2400" dirty="0" smtClean="0">
              <a:solidFill>
                <a:schemeClr val="bg1"/>
              </a:solidFill>
            </a:endParaRPr>
          </a:p>
          <a:p>
            <a:pPr marL="285750" indent="-285750">
              <a:buFont typeface="Wingdings" panose="05000000000000000000" pitchFamily="2" charset="2"/>
              <a:buChar char="v"/>
            </a:pPr>
            <a:r>
              <a:rPr lang="en-US" sz="2400" dirty="0" smtClean="0">
                <a:solidFill>
                  <a:schemeClr val="bg1"/>
                </a:solidFill>
              </a:rPr>
              <a:t>Values: what happenings do we want to preserve and extend?</a:t>
            </a:r>
          </a:p>
          <a:p>
            <a:pPr lvl="2"/>
            <a:endParaRPr lang="en-US" sz="2200" dirty="0" smtClean="0">
              <a:solidFill>
                <a:schemeClr val="bg1"/>
              </a:solidFill>
            </a:endParaRPr>
          </a:p>
          <a:p>
            <a:pPr marL="1200150" lvl="2" indent="-285750">
              <a:buFont typeface="Wingdings" panose="05000000000000000000" pitchFamily="2" charset="2"/>
              <a:buChar char="v"/>
            </a:pPr>
            <a:r>
              <a:rPr lang="en-US" sz="2400" dirty="0" smtClean="0">
                <a:solidFill>
                  <a:schemeClr val="bg1"/>
                </a:solidFill>
              </a:rPr>
              <a:t>Future directions: what do we want to make happen next? Where will these results lead us in the future?</a:t>
            </a:r>
            <a:endParaRPr lang="en-US" sz="2400" dirty="0">
              <a:solidFill>
                <a:schemeClr val="bg1"/>
              </a:solidFill>
            </a:endParaRPr>
          </a:p>
        </p:txBody>
      </p:sp>
      <p:pic>
        <p:nvPicPr>
          <p:cNvPr id="4" name="Picture 3"/>
          <p:cNvPicPr>
            <a:picLocks noChangeAspect="1"/>
          </p:cNvPicPr>
          <p:nvPr/>
        </p:nvPicPr>
        <p:blipFill>
          <a:blip r:embed="rId3"/>
          <a:stretch>
            <a:fillRect/>
          </a:stretch>
        </p:blipFill>
        <p:spPr>
          <a:xfrm>
            <a:off x="8651310" y="2270771"/>
            <a:ext cx="3177954" cy="2113339"/>
          </a:xfrm>
          <a:prstGeom prst="rect">
            <a:avLst/>
          </a:prstGeom>
          <a:ln>
            <a:noFill/>
          </a:ln>
          <a:effectLst>
            <a:outerShdw blurRad="190500" algn="tl" rotWithShape="0">
              <a:srgbClr val="000000">
                <a:alpha val="70000"/>
              </a:srgbClr>
            </a:outerShdw>
          </a:effectLst>
        </p:spPr>
      </p:pic>
      <p:sp>
        <p:nvSpPr>
          <p:cNvPr id="5" name="TextBox 4"/>
          <p:cNvSpPr txBox="1"/>
          <p:nvPr/>
        </p:nvSpPr>
        <p:spPr>
          <a:xfrm>
            <a:off x="8517700" y="4384110"/>
            <a:ext cx="3445174" cy="200055"/>
          </a:xfrm>
          <a:prstGeom prst="rect">
            <a:avLst/>
          </a:prstGeom>
          <a:noFill/>
        </p:spPr>
        <p:txBody>
          <a:bodyPr wrap="none" rtlCol="0">
            <a:spAutoFit/>
          </a:bodyPr>
          <a:lstStyle/>
          <a:p>
            <a:r>
              <a:rPr lang="en-US" sz="700" dirty="0"/>
              <a:t>http://www.startofhappiness.com/wp-content/uploads/2012/07/values.jpg</a:t>
            </a:r>
          </a:p>
        </p:txBody>
      </p:sp>
      <p:pic>
        <p:nvPicPr>
          <p:cNvPr id="6" name="Picture 5"/>
          <p:cNvPicPr>
            <a:picLocks noChangeAspect="1"/>
          </p:cNvPicPr>
          <p:nvPr/>
        </p:nvPicPr>
        <p:blipFill>
          <a:blip r:embed="rId4"/>
          <a:stretch>
            <a:fillRect/>
          </a:stretch>
        </p:blipFill>
        <p:spPr>
          <a:xfrm>
            <a:off x="225468" y="3623501"/>
            <a:ext cx="1453870" cy="1428376"/>
          </a:xfrm>
          <a:prstGeom prst="rect">
            <a:avLst/>
          </a:prstGeom>
        </p:spPr>
      </p:pic>
    </p:spTree>
    <p:extLst>
      <p:ext uri="{BB962C8B-B14F-4D97-AF65-F5344CB8AC3E}">
        <p14:creationId xmlns:p14="http://schemas.microsoft.com/office/powerpoint/2010/main" val="22944272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3104" y="326895"/>
            <a:ext cx="6580885" cy="924490"/>
          </a:xfrm>
        </p:spPr>
        <p:txBody>
          <a:bodyPr>
            <a:normAutofit/>
          </a:bodyPr>
          <a:lstStyle/>
          <a:p>
            <a:r>
              <a:rPr lang="en-US" sz="4400" dirty="0" smtClean="0"/>
              <a:t>Theories in science</a:t>
            </a:r>
            <a:endParaRPr lang="en-US" sz="4400" dirty="0"/>
          </a:p>
        </p:txBody>
      </p:sp>
      <p:sp>
        <p:nvSpPr>
          <p:cNvPr id="3" name="Text Placeholder 2"/>
          <p:cNvSpPr>
            <a:spLocks noGrp="1"/>
          </p:cNvSpPr>
          <p:nvPr>
            <p:ph type="body" idx="1"/>
          </p:nvPr>
        </p:nvSpPr>
        <p:spPr>
          <a:xfrm>
            <a:off x="684213" y="1578279"/>
            <a:ext cx="6718669" cy="4416121"/>
          </a:xfrm>
        </p:spPr>
        <p:txBody>
          <a:bodyPr>
            <a:normAutofit lnSpcReduction="10000"/>
          </a:bodyPr>
          <a:lstStyle/>
          <a:p>
            <a:pPr marL="285750" indent="-285750">
              <a:buFont typeface="Wingdings" panose="05000000000000000000" pitchFamily="2" charset="2"/>
              <a:buChar char="v"/>
            </a:pPr>
            <a:r>
              <a:rPr lang="en-US" sz="2000" dirty="0" smtClean="0">
                <a:solidFill>
                  <a:schemeClr val="bg1"/>
                </a:solidFill>
              </a:rPr>
              <a:t>Theories can be more important than isolated facts.</a:t>
            </a:r>
          </a:p>
          <a:p>
            <a:endParaRPr lang="en-US" sz="2000" dirty="0" smtClean="0">
              <a:solidFill>
                <a:schemeClr val="bg1"/>
              </a:solidFill>
            </a:endParaRPr>
          </a:p>
          <a:p>
            <a:pPr marL="285750" indent="-285750">
              <a:buFont typeface="Wingdings" panose="05000000000000000000" pitchFamily="2" charset="2"/>
              <a:buChar char="v"/>
            </a:pPr>
            <a:r>
              <a:rPr lang="en-US" sz="2000" dirty="0" smtClean="0">
                <a:solidFill>
                  <a:schemeClr val="bg1"/>
                </a:solidFill>
              </a:rPr>
              <a:t>Theories guide the direction of research, providing the context in which ideas and hypotheses are generated.</a:t>
            </a:r>
          </a:p>
          <a:p>
            <a:endParaRPr lang="en-US" sz="2000" dirty="0" smtClean="0">
              <a:solidFill>
                <a:schemeClr val="bg1"/>
              </a:solidFill>
            </a:endParaRPr>
          </a:p>
          <a:p>
            <a:pPr marL="285750" indent="-285750">
              <a:buFont typeface="Wingdings" panose="05000000000000000000" pitchFamily="2" charset="2"/>
              <a:buChar char="v"/>
            </a:pPr>
            <a:r>
              <a:rPr lang="en-US" sz="2000" dirty="0" smtClean="0">
                <a:solidFill>
                  <a:schemeClr val="bg1"/>
                </a:solidFill>
              </a:rPr>
              <a:t>Good theories show how many isolated facts are compatible and consistent with each other.</a:t>
            </a:r>
          </a:p>
          <a:p>
            <a:endParaRPr lang="en-US" sz="2000" dirty="0" smtClean="0">
              <a:solidFill>
                <a:schemeClr val="bg1"/>
              </a:solidFill>
            </a:endParaRPr>
          </a:p>
          <a:p>
            <a:pPr marL="285750" indent="-285750">
              <a:buFont typeface="Wingdings" panose="05000000000000000000" pitchFamily="2" charset="2"/>
              <a:buChar char="v"/>
            </a:pPr>
            <a:r>
              <a:rPr lang="en-US" sz="2000" dirty="0" smtClean="0">
                <a:solidFill>
                  <a:schemeClr val="bg1"/>
                </a:solidFill>
              </a:rPr>
              <a:t>Good theories stand the test of time, but may be replaced when a better theory comes along. </a:t>
            </a:r>
            <a:endParaRPr lang="en-US" sz="2000" dirty="0">
              <a:solidFill>
                <a:schemeClr val="bg1"/>
              </a:solidFill>
            </a:endParaRPr>
          </a:p>
        </p:txBody>
      </p:sp>
      <p:pic>
        <p:nvPicPr>
          <p:cNvPr id="4" name="Picture 3"/>
          <p:cNvPicPr>
            <a:picLocks noChangeAspect="1"/>
          </p:cNvPicPr>
          <p:nvPr/>
        </p:nvPicPr>
        <p:blipFill>
          <a:blip r:embed="rId3"/>
          <a:stretch>
            <a:fillRect/>
          </a:stretch>
        </p:blipFill>
        <p:spPr>
          <a:xfrm rot="5400000">
            <a:off x="6529515" y="1183253"/>
            <a:ext cx="6845738" cy="4479231"/>
          </a:xfrm>
          <a:prstGeom prst="rect">
            <a:avLst/>
          </a:prstGeom>
          <a:ln>
            <a:noFill/>
          </a:ln>
          <a:effectLst>
            <a:outerShdw blurRad="190500" algn="tl" rotWithShape="0">
              <a:srgbClr val="000000">
                <a:alpha val="70000"/>
              </a:srgbClr>
            </a:outerShdw>
          </a:effectLst>
        </p:spPr>
      </p:pic>
      <p:sp>
        <p:nvSpPr>
          <p:cNvPr id="5" name="TextBox 4"/>
          <p:cNvSpPr txBox="1"/>
          <p:nvPr/>
        </p:nvSpPr>
        <p:spPr>
          <a:xfrm rot="5400000">
            <a:off x="5879697" y="1701908"/>
            <a:ext cx="3603872" cy="200055"/>
          </a:xfrm>
          <a:prstGeom prst="rect">
            <a:avLst/>
          </a:prstGeom>
          <a:noFill/>
        </p:spPr>
        <p:txBody>
          <a:bodyPr wrap="none" rtlCol="0">
            <a:spAutoFit/>
          </a:bodyPr>
          <a:lstStyle/>
          <a:p>
            <a:r>
              <a:rPr lang="en-US" sz="700" dirty="0"/>
              <a:t>http://i.huffpost.com/gen/1751193/thumbs/o-BIG-BANG-THEORY-facebook.jpg</a:t>
            </a:r>
          </a:p>
        </p:txBody>
      </p:sp>
    </p:spTree>
    <p:extLst>
      <p:ext uri="{BB962C8B-B14F-4D97-AF65-F5344CB8AC3E}">
        <p14:creationId xmlns:p14="http://schemas.microsoft.com/office/powerpoint/2010/main" val="4096642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3" y="202853"/>
            <a:ext cx="10839735" cy="937016"/>
          </a:xfrm>
        </p:spPr>
        <p:txBody>
          <a:bodyPr>
            <a:normAutofit/>
          </a:bodyPr>
          <a:lstStyle/>
          <a:p>
            <a:r>
              <a:rPr lang="en-US" sz="4400" dirty="0" smtClean="0"/>
              <a:t>Everybody can think like a scientist</a:t>
            </a:r>
            <a:endParaRPr lang="en-US" sz="4400" dirty="0"/>
          </a:p>
        </p:txBody>
      </p:sp>
      <p:sp>
        <p:nvSpPr>
          <p:cNvPr id="3" name="Text Placeholder 2"/>
          <p:cNvSpPr>
            <a:spLocks noGrp="1"/>
          </p:cNvSpPr>
          <p:nvPr>
            <p:ph type="body" idx="1"/>
          </p:nvPr>
        </p:nvSpPr>
        <p:spPr>
          <a:xfrm>
            <a:off x="684213" y="1440494"/>
            <a:ext cx="8033902" cy="4571999"/>
          </a:xfrm>
        </p:spPr>
        <p:txBody>
          <a:bodyPr>
            <a:normAutofit/>
          </a:bodyPr>
          <a:lstStyle/>
          <a:p>
            <a:pPr marL="285750" indent="-285750">
              <a:buFont typeface="Wingdings" panose="05000000000000000000" pitchFamily="2" charset="2"/>
              <a:buChar char="v"/>
            </a:pPr>
            <a:r>
              <a:rPr lang="en-US" sz="2000" dirty="0" smtClean="0">
                <a:solidFill>
                  <a:schemeClr val="bg1"/>
                </a:solidFill>
              </a:rPr>
              <a:t>Observe, listen, read.</a:t>
            </a:r>
          </a:p>
          <a:p>
            <a:pPr marL="285750" indent="-285750">
              <a:buFont typeface="Wingdings" panose="05000000000000000000" pitchFamily="2" charset="2"/>
              <a:buChar char="v"/>
            </a:pPr>
            <a:r>
              <a:rPr lang="en-US" sz="2000" dirty="0" smtClean="0">
                <a:solidFill>
                  <a:schemeClr val="bg1"/>
                </a:solidFill>
              </a:rPr>
              <a:t>Ask questions</a:t>
            </a:r>
          </a:p>
          <a:p>
            <a:pPr marL="285750" indent="-285750">
              <a:buFont typeface="Wingdings" panose="05000000000000000000" pitchFamily="2" charset="2"/>
              <a:buChar char="v"/>
            </a:pPr>
            <a:r>
              <a:rPr lang="en-US" sz="2000" dirty="0" smtClean="0">
                <a:solidFill>
                  <a:schemeClr val="bg1"/>
                </a:solidFill>
              </a:rPr>
              <a:t>What is the evidence?</a:t>
            </a:r>
          </a:p>
          <a:p>
            <a:pPr marL="285750" indent="-285750">
              <a:buFont typeface="Wingdings" panose="05000000000000000000" pitchFamily="2" charset="2"/>
              <a:buChar char="v"/>
            </a:pPr>
            <a:r>
              <a:rPr lang="en-US" sz="2000" dirty="0" smtClean="0">
                <a:solidFill>
                  <a:schemeClr val="bg1"/>
                </a:solidFill>
              </a:rPr>
              <a:t>Do I have access to all the evidence?</a:t>
            </a:r>
          </a:p>
          <a:p>
            <a:pPr marL="285750" indent="-285750">
              <a:buFont typeface="Wingdings" panose="05000000000000000000" pitchFamily="2" charset="2"/>
              <a:buChar char="v"/>
            </a:pPr>
            <a:r>
              <a:rPr lang="en-US" sz="2000" dirty="0" smtClean="0">
                <a:solidFill>
                  <a:schemeClr val="bg1"/>
                </a:solidFill>
              </a:rPr>
              <a:t>Is the evidence good?</a:t>
            </a:r>
          </a:p>
          <a:p>
            <a:pPr marL="742950" lvl="1" indent="-285750">
              <a:buFont typeface="Wingdings" panose="05000000000000000000" pitchFamily="2" charset="2"/>
              <a:buChar char="v"/>
            </a:pPr>
            <a:r>
              <a:rPr lang="en-US" sz="2000" dirty="0" smtClean="0">
                <a:solidFill>
                  <a:schemeClr val="bg1"/>
                </a:solidFill>
              </a:rPr>
              <a:t>How much evidence is there?</a:t>
            </a:r>
          </a:p>
          <a:p>
            <a:pPr marL="742950" lvl="1" indent="-285750">
              <a:buFont typeface="Wingdings" panose="05000000000000000000" pitchFamily="2" charset="2"/>
              <a:buChar char="v"/>
            </a:pPr>
            <a:r>
              <a:rPr lang="en-US" sz="2000" dirty="0" smtClean="0">
                <a:solidFill>
                  <a:schemeClr val="bg1"/>
                </a:solidFill>
              </a:rPr>
              <a:t>Is evidence based on fact or opinion?</a:t>
            </a:r>
          </a:p>
          <a:p>
            <a:pPr marL="742950" lvl="1" indent="-285750">
              <a:buFont typeface="Wingdings" panose="05000000000000000000" pitchFamily="2" charset="2"/>
              <a:buChar char="v"/>
            </a:pPr>
            <a:r>
              <a:rPr lang="en-US" sz="2000" dirty="0" smtClean="0">
                <a:solidFill>
                  <a:schemeClr val="bg1"/>
                </a:solidFill>
              </a:rPr>
              <a:t>Does evidence come from several independent sources?</a:t>
            </a:r>
          </a:p>
          <a:p>
            <a:pPr marL="285750" indent="-285750">
              <a:buFont typeface="Wingdings" panose="05000000000000000000" pitchFamily="2" charset="2"/>
              <a:buChar char="v"/>
            </a:pPr>
            <a:r>
              <a:rPr lang="en-US" sz="2000" dirty="0" smtClean="0">
                <a:solidFill>
                  <a:schemeClr val="bg1"/>
                </a:solidFill>
              </a:rPr>
              <a:t>How can I test to see if the evidence is correct?</a:t>
            </a:r>
          </a:p>
        </p:txBody>
      </p:sp>
      <p:pic>
        <p:nvPicPr>
          <p:cNvPr id="4" name="Picture 3"/>
          <p:cNvPicPr>
            <a:picLocks noChangeAspect="1"/>
          </p:cNvPicPr>
          <p:nvPr/>
        </p:nvPicPr>
        <p:blipFill>
          <a:blip r:embed="rId3"/>
          <a:stretch>
            <a:fillRect/>
          </a:stretch>
        </p:blipFill>
        <p:spPr>
          <a:xfrm>
            <a:off x="6423764" y="1256907"/>
            <a:ext cx="4958220" cy="2788999"/>
          </a:xfrm>
          <a:prstGeom prst="rect">
            <a:avLst/>
          </a:prstGeom>
        </p:spPr>
      </p:pic>
      <p:sp>
        <p:nvSpPr>
          <p:cNvPr id="5" name="TextBox 4"/>
          <p:cNvSpPr txBox="1"/>
          <p:nvPr/>
        </p:nvSpPr>
        <p:spPr>
          <a:xfrm>
            <a:off x="7112159" y="4029438"/>
            <a:ext cx="3581430" cy="200055"/>
          </a:xfrm>
          <a:prstGeom prst="rect">
            <a:avLst/>
          </a:prstGeom>
          <a:noFill/>
        </p:spPr>
        <p:txBody>
          <a:bodyPr wrap="none" rtlCol="0">
            <a:spAutoFit/>
          </a:bodyPr>
          <a:lstStyle/>
          <a:p>
            <a:r>
              <a:rPr lang="en-US" sz="700" dirty="0"/>
              <a:t>https://i.pinimg.com/736x/52/79/a3/5279a36c8809b0e9e64f3604cadacb4f.jpg</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37737" y="4560226"/>
            <a:ext cx="2549047" cy="1911785"/>
          </a:xfrm>
          <a:prstGeom prst="rect">
            <a:avLst/>
          </a:prstGeom>
        </p:spPr>
      </p:pic>
      <p:sp>
        <p:nvSpPr>
          <p:cNvPr id="7" name="TextBox 6"/>
          <p:cNvSpPr txBox="1"/>
          <p:nvPr/>
        </p:nvSpPr>
        <p:spPr>
          <a:xfrm>
            <a:off x="8785051" y="6450184"/>
            <a:ext cx="3254417" cy="184666"/>
          </a:xfrm>
          <a:prstGeom prst="rect">
            <a:avLst/>
          </a:prstGeom>
          <a:noFill/>
        </p:spPr>
        <p:txBody>
          <a:bodyPr wrap="none" rtlCol="0">
            <a:spAutoFit/>
          </a:bodyPr>
          <a:lstStyle/>
          <a:p>
            <a:r>
              <a:rPr lang="en-US" sz="600" dirty="0"/>
              <a:t>https://i.pinimg.com/originals/1b/9c/5e/1b9c5edf895e27b842ce49c73d48a385.gif</a:t>
            </a:r>
          </a:p>
        </p:txBody>
      </p:sp>
    </p:spTree>
    <p:extLst>
      <p:ext uri="{BB962C8B-B14F-4D97-AF65-F5344CB8AC3E}">
        <p14:creationId xmlns:p14="http://schemas.microsoft.com/office/powerpoint/2010/main" val="75091544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1">
          <a:gsLst>
            <a:gs pos="69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38271" y="227905"/>
            <a:ext cx="6843931" cy="974595"/>
          </a:xfrm>
        </p:spPr>
        <p:txBody>
          <a:bodyPr>
            <a:normAutofit/>
          </a:bodyPr>
          <a:lstStyle/>
          <a:p>
            <a:r>
              <a:rPr lang="en-US" sz="4800" dirty="0" smtClean="0"/>
              <a:t>Interesting websites!</a:t>
            </a:r>
            <a:endParaRPr lang="en-US" sz="4800" dirty="0"/>
          </a:p>
        </p:txBody>
      </p:sp>
      <p:sp>
        <p:nvSpPr>
          <p:cNvPr id="3" name="Text Placeholder 2"/>
          <p:cNvSpPr>
            <a:spLocks noGrp="1"/>
          </p:cNvSpPr>
          <p:nvPr>
            <p:ph type="body" idx="1"/>
          </p:nvPr>
        </p:nvSpPr>
        <p:spPr>
          <a:xfrm>
            <a:off x="684212" y="1352811"/>
            <a:ext cx="10752051" cy="4641589"/>
          </a:xfrm>
          <a:noFill/>
        </p:spPr>
        <p:txBody>
          <a:bodyPr/>
          <a:lstStyle/>
          <a:p>
            <a:r>
              <a:rPr lang="en-US" altLang="en-US" dirty="0" smtClean="0">
                <a:solidFill>
                  <a:schemeClr val="tx1"/>
                </a:solidFill>
                <a:hlinkClick r:id="rId2"/>
              </a:rPr>
              <a:t>http://boyslife.org/hobbies-projects/funstuff/2184/weird-science/comment-page-5/</a:t>
            </a:r>
            <a:r>
              <a:rPr lang="en-US" altLang="en-US" dirty="0" smtClean="0">
                <a:solidFill>
                  <a:schemeClr val="tx1"/>
                </a:solidFill>
              </a:rPr>
              <a:t> </a:t>
            </a:r>
          </a:p>
          <a:p>
            <a:r>
              <a:rPr lang="en-US" dirty="0">
                <a:solidFill>
                  <a:schemeClr val="tx1"/>
                </a:solidFill>
                <a:hlinkClick r:id="rId3"/>
              </a:rPr>
              <a:t>http://www.sciencekids.co.nz</a:t>
            </a:r>
            <a:r>
              <a:rPr lang="en-US" dirty="0" smtClean="0">
                <a:solidFill>
                  <a:schemeClr val="tx1"/>
                </a:solidFill>
                <a:hlinkClick r:id="rId3"/>
              </a:rPr>
              <a:t>/</a:t>
            </a:r>
            <a:r>
              <a:rPr lang="en-US" dirty="0" smtClean="0">
                <a:solidFill>
                  <a:schemeClr val="tx1"/>
                </a:solidFill>
              </a:rPr>
              <a:t> </a:t>
            </a:r>
          </a:p>
          <a:p>
            <a:r>
              <a:rPr lang="en-US" dirty="0">
                <a:solidFill>
                  <a:schemeClr val="tx1"/>
                </a:solidFill>
                <a:hlinkClick r:id="rId4"/>
              </a:rPr>
              <a:t>https://www.coolscience.org</a:t>
            </a:r>
            <a:r>
              <a:rPr lang="en-US" dirty="0" smtClean="0">
                <a:solidFill>
                  <a:schemeClr val="tx1"/>
                </a:solidFill>
                <a:hlinkClick r:id="rId4"/>
              </a:rPr>
              <a:t>/</a:t>
            </a:r>
            <a:r>
              <a:rPr lang="en-US" dirty="0" smtClean="0">
                <a:solidFill>
                  <a:schemeClr val="tx1"/>
                </a:solidFill>
              </a:rPr>
              <a:t> </a:t>
            </a:r>
          </a:p>
          <a:p>
            <a:r>
              <a:rPr lang="en-US" dirty="0">
                <a:solidFill>
                  <a:schemeClr val="tx1"/>
                </a:solidFill>
                <a:hlinkClick r:id="rId5"/>
              </a:rPr>
              <a:t>http://</a:t>
            </a:r>
            <a:r>
              <a:rPr lang="en-US" dirty="0" smtClean="0">
                <a:solidFill>
                  <a:schemeClr val="tx1"/>
                </a:solidFill>
                <a:hlinkClick r:id="rId5"/>
              </a:rPr>
              <a:t>interactivesites.weebly.com/science.html</a:t>
            </a:r>
            <a:r>
              <a:rPr lang="en-US" dirty="0" smtClean="0">
                <a:solidFill>
                  <a:schemeClr val="tx1"/>
                </a:solidFill>
              </a:rPr>
              <a:t> </a:t>
            </a:r>
          </a:p>
          <a:p>
            <a:r>
              <a:rPr lang="en-US" dirty="0">
                <a:solidFill>
                  <a:schemeClr val="tx1"/>
                </a:solidFill>
                <a:hlinkClick r:id="rId6"/>
              </a:rPr>
              <a:t>https://www.mastersindatascience.org/blog/the-ultimate-stem-guide-for-kids-239-cool-sites-about-science-technology-engineering-and-math</a:t>
            </a:r>
            <a:r>
              <a:rPr lang="en-US" dirty="0" smtClean="0">
                <a:solidFill>
                  <a:schemeClr val="tx1"/>
                </a:solidFill>
                <a:hlinkClick r:id="rId6"/>
              </a:rPr>
              <a:t>/</a:t>
            </a:r>
            <a:endParaRPr lang="en-US" dirty="0" smtClean="0">
              <a:solidFill>
                <a:schemeClr val="tx1"/>
              </a:solidFill>
            </a:endParaRPr>
          </a:p>
          <a:p>
            <a:r>
              <a:rPr lang="en-US" dirty="0">
                <a:solidFill>
                  <a:schemeClr val="tx1"/>
                </a:solidFill>
                <a:hlinkClick r:id="rId7"/>
              </a:rPr>
              <a:t>https://www.engineergirl.org</a:t>
            </a:r>
            <a:r>
              <a:rPr lang="en-US" dirty="0" smtClean="0">
                <a:solidFill>
                  <a:schemeClr val="tx1"/>
                </a:solidFill>
                <a:hlinkClick r:id="rId7"/>
              </a:rPr>
              <a:t>/</a:t>
            </a:r>
            <a:endParaRPr lang="en-US" dirty="0" smtClean="0">
              <a:solidFill>
                <a:schemeClr val="tx1"/>
              </a:solidFill>
            </a:endParaRPr>
          </a:p>
          <a:p>
            <a:r>
              <a:rPr lang="en-US" dirty="0">
                <a:solidFill>
                  <a:schemeClr val="tx1"/>
                </a:solidFill>
                <a:hlinkClick r:id="rId8"/>
              </a:rPr>
              <a:t>http://forensics.rice.edu</a:t>
            </a:r>
            <a:r>
              <a:rPr lang="en-US" dirty="0" smtClean="0">
                <a:solidFill>
                  <a:schemeClr val="tx1"/>
                </a:solidFill>
                <a:hlinkClick r:id="rId8"/>
              </a:rPr>
              <a:t>/</a:t>
            </a:r>
            <a:endParaRPr lang="en-US" dirty="0" smtClean="0">
              <a:solidFill>
                <a:schemeClr val="tx1"/>
              </a:solidFill>
            </a:endParaRPr>
          </a:p>
          <a:p>
            <a:endParaRPr lang="en-US" dirty="0"/>
          </a:p>
        </p:txBody>
      </p:sp>
    </p:spTree>
    <p:extLst>
      <p:ext uri="{BB962C8B-B14F-4D97-AF65-F5344CB8AC3E}">
        <p14:creationId xmlns:p14="http://schemas.microsoft.com/office/powerpoint/2010/main" val="20333580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0" y="-594"/>
            <a:ext cx="3047207" cy="6858594"/>
          </a:xfrm>
        </p:spPr>
        <p:txBody>
          <a:bodyPr>
            <a:normAutofit/>
          </a:bodyPr>
          <a:lstStyle/>
          <a:p>
            <a:r>
              <a:rPr lang="en-US" sz="3600" dirty="0" smtClean="0">
                <a:solidFill>
                  <a:schemeClr val="bg1"/>
                </a:solidFill>
              </a:rPr>
              <a:t>Look at these five trees closely. How many testable hypotheses can you generate? </a:t>
            </a:r>
            <a:endParaRPr lang="en-US" sz="3600" dirty="0">
              <a:solidFill>
                <a:schemeClr val="bg1"/>
              </a:solidFill>
            </a:endParaRPr>
          </a:p>
        </p:txBody>
      </p:sp>
      <p:pic>
        <p:nvPicPr>
          <p:cNvPr id="4" name="Picture 3"/>
          <p:cNvPicPr>
            <a:picLocks noChangeAspect="1"/>
          </p:cNvPicPr>
          <p:nvPr/>
        </p:nvPicPr>
        <p:blipFill>
          <a:blip r:embed="rId3"/>
          <a:stretch>
            <a:fillRect/>
          </a:stretch>
        </p:blipFill>
        <p:spPr>
          <a:xfrm>
            <a:off x="3047207" y="-594"/>
            <a:ext cx="9144793" cy="6858594"/>
          </a:xfrm>
          <a:prstGeom prst="rect">
            <a:avLst/>
          </a:prstGeom>
        </p:spPr>
      </p:pic>
    </p:spTree>
    <p:extLst>
      <p:ext uri="{BB962C8B-B14F-4D97-AF65-F5344CB8AC3E}">
        <p14:creationId xmlns:p14="http://schemas.microsoft.com/office/powerpoint/2010/main" val="25080532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3" y="254000"/>
            <a:ext cx="9945689" cy="965200"/>
          </a:xfrm>
        </p:spPr>
        <p:txBody>
          <a:bodyPr>
            <a:normAutofit/>
          </a:bodyPr>
          <a:lstStyle/>
          <a:p>
            <a:r>
              <a:rPr lang="en-US" sz="4400" dirty="0" smtClean="0"/>
              <a:t>Hints to find three hypotheses</a:t>
            </a:r>
            <a:endParaRPr lang="en-US" sz="4400" dirty="0"/>
          </a:p>
        </p:txBody>
      </p:sp>
      <p:sp>
        <p:nvSpPr>
          <p:cNvPr id="3" name="Text Placeholder 2"/>
          <p:cNvSpPr>
            <a:spLocks noGrp="1"/>
          </p:cNvSpPr>
          <p:nvPr>
            <p:ph type="body" idx="1"/>
          </p:nvPr>
        </p:nvSpPr>
        <p:spPr>
          <a:xfrm>
            <a:off x="618831" y="1416908"/>
            <a:ext cx="9094787" cy="4965700"/>
          </a:xfrm>
        </p:spPr>
        <p:txBody>
          <a:bodyPr>
            <a:normAutofit/>
          </a:bodyPr>
          <a:lstStyle/>
          <a:p>
            <a:pPr marL="285750" indent="-285750">
              <a:buFont typeface="Wingdings" panose="05000000000000000000" pitchFamily="2" charset="2"/>
              <a:buChar char="v"/>
            </a:pPr>
            <a:r>
              <a:rPr lang="en-US" sz="2400" dirty="0">
                <a:solidFill>
                  <a:schemeClr val="bg1"/>
                </a:solidFill>
              </a:rPr>
              <a:t>T</a:t>
            </a:r>
            <a:r>
              <a:rPr lang="en-US" sz="2400" dirty="0" smtClean="0">
                <a:solidFill>
                  <a:schemeClr val="bg1"/>
                </a:solidFill>
              </a:rPr>
              <a:t>hink about the different </a:t>
            </a:r>
            <a:r>
              <a:rPr lang="en-US" sz="2400" u="sng" dirty="0" smtClean="0">
                <a:solidFill>
                  <a:schemeClr val="tx1"/>
                </a:solidFill>
              </a:rPr>
              <a:t>sizes</a:t>
            </a:r>
            <a:r>
              <a:rPr lang="en-US" sz="2400" dirty="0" smtClean="0">
                <a:solidFill>
                  <a:schemeClr val="bg1"/>
                </a:solidFill>
              </a:rPr>
              <a:t> of the trees</a:t>
            </a:r>
          </a:p>
          <a:p>
            <a:pPr marL="285750" indent="-285750">
              <a:buFont typeface="Wingdings" panose="05000000000000000000" pitchFamily="2" charset="2"/>
              <a:buChar char="v"/>
            </a:pPr>
            <a:r>
              <a:rPr lang="en-US" sz="2400" dirty="0" smtClean="0">
                <a:solidFill>
                  <a:schemeClr val="bg1"/>
                </a:solidFill>
              </a:rPr>
              <a:t>Think about the </a:t>
            </a:r>
            <a:r>
              <a:rPr lang="en-US" sz="2400" u="sng" dirty="0" smtClean="0">
                <a:solidFill>
                  <a:schemeClr val="tx1"/>
                </a:solidFill>
              </a:rPr>
              <a:t>number of trunks </a:t>
            </a:r>
            <a:r>
              <a:rPr lang="en-US" sz="2400" dirty="0" smtClean="0">
                <a:solidFill>
                  <a:schemeClr val="bg1"/>
                </a:solidFill>
              </a:rPr>
              <a:t>each tree has</a:t>
            </a:r>
          </a:p>
          <a:p>
            <a:pPr marL="285750" indent="-285750">
              <a:buFont typeface="Wingdings" panose="05000000000000000000" pitchFamily="2" charset="2"/>
              <a:buChar char="v"/>
            </a:pPr>
            <a:r>
              <a:rPr lang="en-US" sz="2400" dirty="0" smtClean="0">
                <a:solidFill>
                  <a:schemeClr val="bg1"/>
                </a:solidFill>
              </a:rPr>
              <a:t>Think about how the two smaller trees </a:t>
            </a:r>
            <a:r>
              <a:rPr lang="en-US" sz="2400" u="sng" dirty="0" smtClean="0">
                <a:solidFill>
                  <a:schemeClr val="tx1"/>
                </a:solidFill>
              </a:rPr>
              <a:t>differ</a:t>
            </a:r>
            <a:r>
              <a:rPr lang="en-US" sz="2400" dirty="0" smtClean="0">
                <a:solidFill>
                  <a:schemeClr val="bg1"/>
                </a:solidFill>
              </a:rPr>
              <a:t> from each other</a:t>
            </a:r>
          </a:p>
          <a:p>
            <a:pPr marL="285750" indent="-285750">
              <a:buFont typeface="Wingdings" panose="05000000000000000000" pitchFamily="2" charset="2"/>
              <a:buChar char="v"/>
            </a:pPr>
            <a:r>
              <a:rPr lang="en-US" sz="2400" dirty="0" smtClean="0">
                <a:solidFill>
                  <a:schemeClr val="bg1"/>
                </a:solidFill>
              </a:rPr>
              <a:t>Think about the </a:t>
            </a:r>
            <a:r>
              <a:rPr lang="en-US" sz="2400" u="sng" dirty="0" smtClean="0">
                <a:solidFill>
                  <a:schemeClr val="tx1"/>
                </a:solidFill>
              </a:rPr>
              <a:t>bushes</a:t>
            </a:r>
            <a:r>
              <a:rPr lang="en-US" sz="2400" dirty="0" smtClean="0">
                <a:solidFill>
                  <a:schemeClr val="bg1"/>
                </a:solidFill>
              </a:rPr>
              <a:t> growing under the trees</a:t>
            </a:r>
          </a:p>
          <a:p>
            <a:endParaRPr lang="en-US" sz="2400" dirty="0" smtClean="0">
              <a:solidFill>
                <a:schemeClr val="bg1"/>
              </a:solidFill>
            </a:endParaRPr>
          </a:p>
          <a:p>
            <a:endParaRPr lang="en-US" sz="2400" dirty="0">
              <a:solidFill>
                <a:schemeClr val="bg1"/>
              </a:solidFill>
            </a:endParaRPr>
          </a:p>
          <a:p>
            <a:pPr marL="285750" indent="-285750">
              <a:buFont typeface="Wingdings" panose="05000000000000000000" pitchFamily="2" charset="2"/>
              <a:buChar char="v"/>
            </a:pPr>
            <a:r>
              <a:rPr lang="en-US" sz="2400" dirty="0" smtClean="0">
                <a:solidFill>
                  <a:schemeClr val="bg1"/>
                </a:solidFill>
              </a:rPr>
              <a:t>Go to the next slide and look at the picture again. Write at least 3 hypotheses to share with the class. </a:t>
            </a:r>
            <a:endParaRPr lang="en-US" sz="2400" dirty="0">
              <a:solidFill>
                <a:schemeClr val="bg1"/>
              </a:solidFill>
            </a:endParaRPr>
          </a:p>
        </p:txBody>
      </p:sp>
      <p:pic>
        <p:nvPicPr>
          <p:cNvPr id="4" name="Picture 3"/>
          <p:cNvPicPr>
            <a:picLocks noChangeAspect="1"/>
          </p:cNvPicPr>
          <p:nvPr/>
        </p:nvPicPr>
        <p:blipFill>
          <a:blip r:embed="rId3"/>
          <a:stretch>
            <a:fillRect/>
          </a:stretch>
        </p:blipFill>
        <p:spPr>
          <a:xfrm>
            <a:off x="9713618" y="635000"/>
            <a:ext cx="2224446" cy="2387600"/>
          </a:xfrm>
          <a:prstGeom prst="rect">
            <a:avLst/>
          </a:prstGeom>
          <a:ln>
            <a:noFill/>
          </a:ln>
          <a:effectLst>
            <a:outerShdw blurRad="190500" algn="tl" rotWithShape="0">
              <a:srgbClr val="000000">
                <a:alpha val="70000"/>
              </a:srgbClr>
            </a:outerShdw>
          </a:effectLst>
        </p:spPr>
      </p:pic>
      <p:sp>
        <p:nvSpPr>
          <p:cNvPr id="5" name="TextBox 4"/>
          <p:cNvSpPr txBox="1"/>
          <p:nvPr/>
        </p:nvSpPr>
        <p:spPr>
          <a:xfrm>
            <a:off x="9612819" y="3022600"/>
            <a:ext cx="2426043" cy="307777"/>
          </a:xfrm>
          <a:prstGeom prst="rect">
            <a:avLst/>
          </a:prstGeom>
          <a:noFill/>
        </p:spPr>
        <p:txBody>
          <a:bodyPr wrap="square" rtlCol="0">
            <a:spAutoFit/>
          </a:bodyPr>
          <a:lstStyle/>
          <a:p>
            <a:pPr algn="ctr"/>
            <a:r>
              <a:rPr lang="en-US" sz="700" dirty="0"/>
              <a:t>https://www.crapemyrtle.com/uploads/2/7/8/1/27814181/s571206031129726741_p36_i1_w559.jpeg</a:t>
            </a:r>
          </a:p>
        </p:txBody>
      </p:sp>
    </p:spTree>
    <p:extLst>
      <p:ext uri="{BB962C8B-B14F-4D97-AF65-F5344CB8AC3E}">
        <p14:creationId xmlns:p14="http://schemas.microsoft.com/office/powerpoint/2010/main" val="25724097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pic>
        <p:nvPicPr>
          <p:cNvPr id="5" name="Picture 4" descr="testt7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27406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dirty="0"/>
          </a:p>
        </p:txBody>
      </p:sp>
      <p:pic>
        <p:nvPicPr>
          <p:cNvPr id="5" name="Picture 4" descr="testt7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Callout 5"/>
          <p:cNvSpPr/>
          <p:nvPr/>
        </p:nvSpPr>
        <p:spPr>
          <a:xfrm>
            <a:off x="152871" y="55605"/>
            <a:ext cx="3356448" cy="2174789"/>
          </a:xfrm>
          <a:prstGeom prst="wedgeEllipse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dirty="0" smtClean="0"/>
              <a:t>Students can create multiple hypotheses!</a:t>
            </a:r>
            <a:endParaRPr lang="en-US" dirty="0"/>
          </a:p>
        </p:txBody>
      </p:sp>
    </p:spTree>
    <p:extLst>
      <p:ext uri="{BB962C8B-B14F-4D97-AF65-F5344CB8AC3E}">
        <p14:creationId xmlns:p14="http://schemas.microsoft.com/office/powerpoint/2010/main" val="7311437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7076" y="140730"/>
            <a:ext cx="10844643" cy="1070232"/>
          </a:xfrm>
        </p:spPr>
        <p:txBody>
          <a:bodyPr>
            <a:normAutofit/>
          </a:bodyPr>
          <a:lstStyle/>
          <a:p>
            <a:r>
              <a:rPr lang="en-US" sz="4000" dirty="0" smtClean="0"/>
              <a:t>Good research is hypothesis-Driven </a:t>
            </a:r>
            <a:endParaRPr lang="en-US" sz="4000" dirty="0"/>
          </a:p>
        </p:txBody>
      </p:sp>
      <p:sp>
        <p:nvSpPr>
          <p:cNvPr id="3" name="Text Placeholder 2"/>
          <p:cNvSpPr>
            <a:spLocks noGrp="1"/>
          </p:cNvSpPr>
          <p:nvPr>
            <p:ph type="body" idx="1"/>
          </p:nvPr>
        </p:nvSpPr>
        <p:spPr>
          <a:xfrm>
            <a:off x="684212" y="1396313"/>
            <a:ext cx="7718383" cy="3410465"/>
          </a:xfrm>
        </p:spPr>
        <p:txBody>
          <a:bodyPr>
            <a:normAutofit/>
          </a:bodyPr>
          <a:lstStyle/>
          <a:p>
            <a:r>
              <a:rPr lang="en-US" sz="2200" dirty="0" smtClean="0">
                <a:solidFill>
                  <a:schemeClr val="bg1"/>
                </a:solidFill>
              </a:rPr>
              <a:t>What does this mean? </a:t>
            </a:r>
          </a:p>
          <a:p>
            <a:pPr marL="342900" indent="-342900">
              <a:buFont typeface="Wingdings" panose="05000000000000000000" pitchFamily="2" charset="2"/>
              <a:buChar char="v"/>
            </a:pPr>
            <a:r>
              <a:rPr lang="en-US" sz="2200" dirty="0">
                <a:solidFill>
                  <a:schemeClr val="bg1"/>
                </a:solidFill>
              </a:rPr>
              <a:t> </a:t>
            </a:r>
            <a:r>
              <a:rPr lang="en-US" sz="2200" dirty="0" smtClean="0">
                <a:solidFill>
                  <a:schemeClr val="tx1"/>
                </a:solidFill>
              </a:rPr>
              <a:t>hypotheses guide orderly thought, experimental design, and a framework for interpreting data.</a:t>
            </a:r>
          </a:p>
          <a:p>
            <a:endParaRPr lang="en-US" sz="2200" dirty="0" smtClean="0">
              <a:solidFill>
                <a:schemeClr val="bg1"/>
              </a:solidFill>
            </a:endParaRPr>
          </a:p>
          <a:p>
            <a:r>
              <a:rPr lang="en-US" sz="2200" dirty="0" smtClean="0">
                <a:solidFill>
                  <a:schemeClr val="bg1"/>
                </a:solidFill>
              </a:rPr>
              <a:t>Why is it true? </a:t>
            </a:r>
          </a:p>
          <a:p>
            <a:pPr marL="342900" indent="-342900">
              <a:buFont typeface="Wingdings" panose="05000000000000000000" pitchFamily="2" charset="2"/>
              <a:buChar char="v"/>
            </a:pPr>
            <a:r>
              <a:rPr lang="en-US" sz="2200" dirty="0" smtClean="0">
                <a:solidFill>
                  <a:schemeClr val="tx1"/>
                </a:solidFill>
              </a:rPr>
              <a:t> it supports or refutes the possibility being tested</a:t>
            </a:r>
            <a:endParaRPr lang="en-US" sz="2200" dirty="0">
              <a:solidFill>
                <a:schemeClr val="tx1"/>
              </a:solidFill>
            </a:endParaRPr>
          </a:p>
        </p:txBody>
      </p:sp>
      <p:pic>
        <p:nvPicPr>
          <p:cNvPr id="4" name="Picture 3"/>
          <p:cNvPicPr>
            <a:picLocks noChangeAspect="1"/>
          </p:cNvPicPr>
          <p:nvPr/>
        </p:nvPicPr>
        <p:blipFill>
          <a:blip r:embed="rId3"/>
          <a:stretch>
            <a:fillRect/>
          </a:stretch>
        </p:blipFill>
        <p:spPr>
          <a:xfrm>
            <a:off x="4142693" y="4190090"/>
            <a:ext cx="3433407" cy="1959331"/>
          </a:xfrm>
          <a:prstGeom prst="rect">
            <a:avLst/>
          </a:prstGeom>
          <a:ln>
            <a:noFill/>
          </a:ln>
          <a:effectLst>
            <a:outerShdw blurRad="190500" algn="tl" rotWithShape="0">
              <a:srgbClr val="000000">
                <a:alpha val="70000"/>
              </a:srgbClr>
            </a:outerShdw>
          </a:effectLst>
        </p:spPr>
      </p:pic>
      <p:sp>
        <p:nvSpPr>
          <p:cNvPr id="5" name="TextBox 4"/>
          <p:cNvSpPr txBox="1"/>
          <p:nvPr/>
        </p:nvSpPr>
        <p:spPr>
          <a:xfrm>
            <a:off x="4300787" y="6149421"/>
            <a:ext cx="3275313" cy="307777"/>
          </a:xfrm>
          <a:prstGeom prst="rect">
            <a:avLst/>
          </a:prstGeom>
          <a:noFill/>
        </p:spPr>
        <p:txBody>
          <a:bodyPr wrap="square" rtlCol="0">
            <a:spAutoFit/>
          </a:bodyPr>
          <a:lstStyle/>
          <a:p>
            <a:pPr algn="ctr"/>
            <a:r>
              <a:rPr lang="en-US" sz="700" dirty="0"/>
              <a:t>http://</a:t>
            </a:r>
            <a:r>
              <a:rPr lang="en-US" sz="700" dirty="0" smtClean="0"/>
              <a:t>imgaws.ehowcdn.com/750x428p/photos.demandstudios.com/getty/article/165/119/86524265.jpg</a:t>
            </a:r>
            <a:endParaRPr lang="en-US" sz="700" dirty="0"/>
          </a:p>
        </p:txBody>
      </p:sp>
      <p:pic>
        <p:nvPicPr>
          <p:cNvPr id="6" name="Picture 5"/>
          <p:cNvPicPr>
            <a:picLocks noChangeAspect="1"/>
          </p:cNvPicPr>
          <p:nvPr/>
        </p:nvPicPr>
        <p:blipFill>
          <a:blip r:embed="rId4"/>
          <a:stretch>
            <a:fillRect/>
          </a:stretch>
        </p:blipFill>
        <p:spPr>
          <a:xfrm>
            <a:off x="8402595" y="1396313"/>
            <a:ext cx="2695515" cy="1956744"/>
          </a:xfrm>
          <a:prstGeom prst="rect">
            <a:avLst/>
          </a:prstGeom>
          <a:ln>
            <a:noFill/>
          </a:ln>
          <a:effectLst>
            <a:outerShdw blurRad="190500" algn="tl" rotWithShape="0">
              <a:srgbClr val="000000">
                <a:alpha val="70000"/>
              </a:srgbClr>
            </a:outerShdw>
          </a:effectLst>
        </p:spPr>
      </p:pic>
      <p:sp>
        <p:nvSpPr>
          <p:cNvPr id="7" name="TextBox 6"/>
          <p:cNvSpPr txBox="1"/>
          <p:nvPr/>
        </p:nvSpPr>
        <p:spPr>
          <a:xfrm>
            <a:off x="8325442" y="3353057"/>
            <a:ext cx="2849820" cy="276999"/>
          </a:xfrm>
          <a:prstGeom prst="rect">
            <a:avLst/>
          </a:prstGeom>
          <a:noFill/>
        </p:spPr>
        <p:txBody>
          <a:bodyPr wrap="square" rtlCol="0">
            <a:spAutoFit/>
          </a:bodyPr>
          <a:lstStyle/>
          <a:p>
            <a:r>
              <a:rPr lang="en-US" sz="600" dirty="0"/>
              <a:t>https://www.sri.com/sites/default/files/styles/slide_home_main/public/project/slides/science-students-istock_000021448058.jpg?itok=_oRgQKFa</a:t>
            </a:r>
          </a:p>
        </p:txBody>
      </p:sp>
    </p:spTree>
    <p:extLst>
      <p:ext uri="{BB962C8B-B14F-4D97-AF65-F5344CB8AC3E}">
        <p14:creationId xmlns:p14="http://schemas.microsoft.com/office/powerpoint/2010/main" val="28873072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859" y="251940"/>
            <a:ext cx="8534402" cy="872524"/>
          </a:xfrm>
        </p:spPr>
        <p:txBody>
          <a:bodyPr>
            <a:normAutofit/>
          </a:bodyPr>
          <a:lstStyle/>
          <a:p>
            <a:r>
              <a:rPr lang="en-US" sz="4000" dirty="0" smtClean="0"/>
              <a:t>What is a good hypothesis?</a:t>
            </a:r>
            <a:endParaRPr lang="en-US" sz="4000" dirty="0"/>
          </a:p>
        </p:txBody>
      </p:sp>
      <p:sp>
        <p:nvSpPr>
          <p:cNvPr id="3" name="Text Placeholder 2"/>
          <p:cNvSpPr>
            <a:spLocks noGrp="1"/>
          </p:cNvSpPr>
          <p:nvPr>
            <p:ph type="body" idx="1"/>
          </p:nvPr>
        </p:nvSpPr>
        <p:spPr>
          <a:xfrm>
            <a:off x="723013" y="1468394"/>
            <a:ext cx="8310248" cy="4314568"/>
          </a:xfrm>
        </p:spPr>
        <p:txBody>
          <a:bodyPr>
            <a:normAutofit/>
          </a:bodyPr>
          <a:lstStyle/>
          <a:p>
            <a:r>
              <a:rPr lang="en-US" sz="2000" dirty="0" smtClean="0">
                <a:solidFill>
                  <a:schemeClr val="bg1"/>
                </a:solidFill>
              </a:rPr>
              <a:t>A possible explanation for an observation or a scientific problem… </a:t>
            </a:r>
          </a:p>
          <a:p>
            <a:pPr marL="742950" lvl="1" indent="-285750">
              <a:buFont typeface="Wingdings" panose="05000000000000000000" pitchFamily="2" charset="2"/>
              <a:buChar char="v"/>
            </a:pPr>
            <a:r>
              <a:rPr lang="en-US" sz="2000" dirty="0"/>
              <a:t>b</a:t>
            </a:r>
            <a:r>
              <a:rPr lang="en-US" sz="2000" dirty="0" smtClean="0"/>
              <a:t>ased on observations, inferences, and previous knowledge </a:t>
            </a:r>
          </a:p>
          <a:p>
            <a:pPr marL="742950" lvl="1" indent="-285750">
              <a:buFont typeface="Wingdings" panose="05000000000000000000" pitchFamily="2" charset="2"/>
              <a:buChar char="v"/>
            </a:pPr>
            <a:r>
              <a:rPr lang="en-US" sz="2000" dirty="0"/>
              <a:t>m</a:t>
            </a:r>
            <a:r>
              <a:rPr lang="en-US" sz="2000" dirty="0" smtClean="0"/>
              <a:t>ust be written as a statement</a:t>
            </a:r>
          </a:p>
          <a:p>
            <a:pPr marL="742950" lvl="1" indent="-285750">
              <a:buFont typeface="Wingdings" panose="05000000000000000000" pitchFamily="2" charset="2"/>
              <a:buChar char="v"/>
            </a:pPr>
            <a:r>
              <a:rPr lang="en-US" sz="2000" dirty="0" smtClean="0"/>
              <a:t>predictable or logical conclusion/result</a:t>
            </a:r>
          </a:p>
          <a:p>
            <a:pPr marL="742950" lvl="1" indent="-285750">
              <a:buFont typeface="Wingdings" panose="05000000000000000000" pitchFamily="2" charset="2"/>
              <a:buChar char="v"/>
            </a:pPr>
            <a:r>
              <a:rPr lang="en-US" sz="2000" dirty="0" smtClean="0"/>
              <a:t>testable</a:t>
            </a:r>
          </a:p>
          <a:p>
            <a:pPr marL="742950" lvl="1" indent="-285750">
              <a:buFont typeface="Wingdings" panose="05000000000000000000" pitchFamily="2" charset="2"/>
              <a:buChar char="v"/>
            </a:pPr>
            <a:r>
              <a:rPr lang="en-US" sz="2000" dirty="0"/>
              <a:t>f</a:t>
            </a:r>
            <a:r>
              <a:rPr lang="en-US" sz="2000" dirty="0" smtClean="0"/>
              <a:t>ound to be right or wrong at the end of investigation</a:t>
            </a:r>
            <a:endParaRPr lang="en-US" sz="2000"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87917" y="817905"/>
            <a:ext cx="3325141" cy="2493856"/>
          </a:xfrm>
          <a:prstGeom prst="rect">
            <a:avLst/>
          </a:prstGeom>
          <a:ln>
            <a:noFill/>
          </a:ln>
          <a:effectLst>
            <a:outerShdw blurRad="190500" algn="tl" rotWithShape="0">
              <a:srgbClr val="000000">
                <a:alpha val="70000"/>
              </a:srgbClr>
            </a:outerShdw>
          </a:effectLst>
        </p:spPr>
      </p:pic>
      <p:sp>
        <p:nvSpPr>
          <p:cNvPr id="12" name="TextBox 11"/>
          <p:cNvSpPr txBox="1"/>
          <p:nvPr/>
        </p:nvSpPr>
        <p:spPr>
          <a:xfrm>
            <a:off x="8580986" y="3311761"/>
            <a:ext cx="3139001" cy="215444"/>
          </a:xfrm>
          <a:prstGeom prst="rect">
            <a:avLst/>
          </a:prstGeom>
          <a:noFill/>
        </p:spPr>
        <p:txBody>
          <a:bodyPr wrap="none" rtlCol="0">
            <a:spAutoFit/>
          </a:bodyPr>
          <a:lstStyle/>
          <a:p>
            <a:r>
              <a:rPr lang="en-US" sz="800" dirty="0"/>
              <a:t>http://images.clipartpanda.com/hypothesis-clipart-bulb.gif</a:t>
            </a:r>
          </a:p>
        </p:txBody>
      </p:sp>
    </p:spTree>
    <p:extLst>
      <p:ext uri="{BB962C8B-B14F-4D97-AF65-F5344CB8AC3E}">
        <p14:creationId xmlns:p14="http://schemas.microsoft.com/office/powerpoint/2010/main" val="6986319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31886" y="494679"/>
            <a:ext cx="7139681" cy="711886"/>
          </a:xfrm>
        </p:spPr>
        <p:txBody>
          <a:bodyPr/>
          <a:lstStyle/>
          <a:p>
            <a:r>
              <a:rPr lang="en-US" dirty="0" smtClean="0"/>
              <a:t>Science is a cyclic process</a:t>
            </a:r>
            <a:endParaRPr lang="en-US" dirty="0"/>
          </a:p>
        </p:txBody>
      </p:sp>
      <p:sp>
        <p:nvSpPr>
          <p:cNvPr id="4" name="TextBox 3"/>
          <p:cNvSpPr txBox="1"/>
          <p:nvPr/>
        </p:nvSpPr>
        <p:spPr>
          <a:xfrm>
            <a:off x="4181126" y="1577888"/>
            <a:ext cx="3251211" cy="369332"/>
          </a:xfrm>
          <a:prstGeom prst="rect">
            <a:avLst/>
          </a:prstGeom>
          <a:noFill/>
        </p:spPr>
        <p:txBody>
          <a:bodyPr wrap="none" rtlCol="0">
            <a:spAutoFit/>
          </a:bodyPr>
          <a:lstStyle/>
          <a:p>
            <a:r>
              <a:rPr lang="en-US" dirty="0" smtClean="0"/>
              <a:t>Observe and ask questions</a:t>
            </a:r>
            <a:endParaRPr lang="en-US" dirty="0"/>
          </a:p>
        </p:txBody>
      </p:sp>
      <p:sp>
        <p:nvSpPr>
          <p:cNvPr id="5" name="TextBox 4"/>
          <p:cNvSpPr txBox="1"/>
          <p:nvPr/>
        </p:nvSpPr>
        <p:spPr>
          <a:xfrm>
            <a:off x="7772471" y="2535879"/>
            <a:ext cx="1527982" cy="369332"/>
          </a:xfrm>
          <a:prstGeom prst="rect">
            <a:avLst/>
          </a:prstGeom>
          <a:noFill/>
        </p:spPr>
        <p:txBody>
          <a:bodyPr wrap="none" rtlCol="0">
            <a:spAutoFit/>
          </a:bodyPr>
          <a:lstStyle/>
          <a:p>
            <a:r>
              <a:rPr lang="en-US" dirty="0" smtClean="0"/>
              <a:t>Hypothesize</a:t>
            </a:r>
            <a:endParaRPr lang="en-US" dirty="0"/>
          </a:p>
        </p:txBody>
      </p:sp>
      <p:sp>
        <p:nvSpPr>
          <p:cNvPr id="6" name="TextBox 5"/>
          <p:cNvSpPr txBox="1"/>
          <p:nvPr/>
        </p:nvSpPr>
        <p:spPr>
          <a:xfrm>
            <a:off x="7175192" y="3942831"/>
            <a:ext cx="2982062" cy="369332"/>
          </a:xfrm>
          <a:prstGeom prst="rect">
            <a:avLst/>
          </a:prstGeom>
          <a:noFill/>
        </p:spPr>
        <p:txBody>
          <a:bodyPr wrap="square" rtlCol="0">
            <a:spAutoFit/>
          </a:bodyPr>
          <a:lstStyle/>
          <a:p>
            <a:r>
              <a:rPr lang="en-US" dirty="0" smtClean="0"/>
              <a:t>Design test of hypothesis</a:t>
            </a:r>
            <a:endParaRPr lang="en-US" dirty="0"/>
          </a:p>
        </p:txBody>
      </p:sp>
      <p:sp>
        <p:nvSpPr>
          <p:cNvPr id="7" name="TextBox 6"/>
          <p:cNvSpPr txBox="1"/>
          <p:nvPr/>
        </p:nvSpPr>
        <p:spPr>
          <a:xfrm>
            <a:off x="4543404" y="5354594"/>
            <a:ext cx="2526654" cy="369332"/>
          </a:xfrm>
          <a:prstGeom prst="rect">
            <a:avLst/>
          </a:prstGeom>
          <a:noFill/>
        </p:spPr>
        <p:txBody>
          <a:bodyPr wrap="none" rtlCol="0">
            <a:spAutoFit/>
          </a:bodyPr>
          <a:lstStyle/>
          <a:p>
            <a:r>
              <a:rPr lang="en-US" dirty="0" smtClean="0"/>
              <a:t>Conduct experiment</a:t>
            </a:r>
            <a:endParaRPr lang="en-US" dirty="0"/>
          </a:p>
        </p:txBody>
      </p:sp>
      <p:sp>
        <p:nvSpPr>
          <p:cNvPr id="8" name="TextBox 7"/>
          <p:cNvSpPr txBox="1"/>
          <p:nvPr/>
        </p:nvSpPr>
        <p:spPr>
          <a:xfrm>
            <a:off x="2350336" y="3942831"/>
            <a:ext cx="1194558" cy="369332"/>
          </a:xfrm>
          <a:prstGeom prst="rect">
            <a:avLst/>
          </a:prstGeom>
          <a:noFill/>
        </p:spPr>
        <p:txBody>
          <a:bodyPr wrap="none" rtlCol="0">
            <a:spAutoFit/>
          </a:bodyPr>
          <a:lstStyle/>
          <a:p>
            <a:r>
              <a:rPr lang="en-US" dirty="0" smtClean="0"/>
              <a:t>Observe </a:t>
            </a:r>
            <a:endParaRPr lang="en-US" dirty="0"/>
          </a:p>
        </p:txBody>
      </p:sp>
      <p:sp>
        <p:nvSpPr>
          <p:cNvPr id="9" name="TextBox 8"/>
          <p:cNvSpPr txBox="1"/>
          <p:nvPr/>
        </p:nvSpPr>
        <p:spPr>
          <a:xfrm>
            <a:off x="2056185" y="2535879"/>
            <a:ext cx="1782860" cy="369332"/>
          </a:xfrm>
          <a:prstGeom prst="rect">
            <a:avLst/>
          </a:prstGeom>
          <a:noFill/>
        </p:spPr>
        <p:txBody>
          <a:bodyPr wrap="none" rtlCol="0">
            <a:spAutoFit/>
          </a:bodyPr>
          <a:lstStyle/>
          <a:p>
            <a:r>
              <a:rPr lang="en-US" dirty="0" smtClean="0"/>
              <a:t>Evaluate data</a:t>
            </a:r>
            <a:endParaRPr lang="en-US" dirty="0"/>
          </a:p>
        </p:txBody>
      </p:sp>
      <p:sp>
        <p:nvSpPr>
          <p:cNvPr id="10" name="Curved Down Arrow 9"/>
          <p:cNvSpPr/>
          <p:nvPr/>
        </p:nvSpPr>
        <p:spPr>
          <a:xfrm rot="17905722">
            <a:off x="3041342" y="1878414"/>
            <a:ext cx="906940" cy="378393"/>
          </a:xfrm>
          <a:prstGeom prst="curvedDownArrow">
            <a:avLst/>
          </a:prstGeom>
          <a:solidFill>
            <a:schemeClr val="accent1">
              <a:lumMod val="60000"/>
              <a:lumOff val="4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Curved Down Arrow 10"/>
          <p:cNvSpPr/>
          <p:nvPr/>
        </p:nvSpPr>
        <p:spPr>
          <a:xfrm rot="13289551">
            <a:off x="2830713" y="4837901"/>
            <a:ext cx="1354789" cy="499973"/>
          </a:xfrm>
          <a:prstGeom prst="curvedDownArrow">
            <a:avLst/>
          </a:prstGeom>
          <a:solidFill>
            <a:schemeClr val="accent1">
              <a:lumMod val="60000"/>
              <a:lumOff val="4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Curved Down Arrow 12"/>
          <p:cNvSpPr/>
          <p:nvPr/>
        </p:nvSpPr>
        <p:spPr>
          <a:xfrm rot="3104239">
            <a:off x="7536732" y="1859506"/>
            <a:ext cx="906940" cy="335149"/>
          </a:xfrm>
          <a:prstGeom prst="curvedDownArrow">
            <a:avLst/>
          </a:prstGeom>
          <a:solidFill>
            <a:schemeClr val="accent1">
              <a:lumMod val="60000"/>
              <a:lumOff val="4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Curved Down Arrow 14"/>
          <p:cNvSpPr/>
          <p:nvPr/>
        </p:nvSpPr>
        <p:spPr>
          <a:xfrm rot="7695872">
            <a:off x="7516197" y="4802509"/>
            <a:ext cx="1354789" cy="499973"/>
          </a:xfrm>
          <a:prstGeom prst="curvedDownArrow">
            <a:avLst/>
          </a:prstGeom>
          <a:solidFill>
            <a:schemeClr val="accent1">
              <a:lumMod val="60000"/>
              <a:lumOff val="4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own Arrow 15"/>
          <p:cNvSpPr/>
          <p:nvPr/>
        </p:nvSpPr>
        <p:spPr>
          <a:xfrm rot="10800000">
            <a:off x="2835088" y="3015049"/>
            <a:ext cx="414739" cy="927782"/>
          </a:xfrm>
          <a:prstGeom prst="downArrow">
            <a:avLst/>
          </a:prstGeom>
          <a:solidFill>
            <a:schemeClr val="accent1">
              <a:lumMod val="60000"/>
              <a:lumOff val="40000"/>
            </a:schemeClr>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own Arrow 16"/>
          <p:cNvSpPr/>
          <p:nvPr/>
        </p:nvSpPr>
        <p:spPr>
          <a:xfrm>
            <a:off x="8329092" y="3015049"/>
            <a:ext cx="414739" cy="927782"/>
          </a:xfrm>
          <a:prstGeom prst="downArrow">
            <a:avLst/>
          </a:prstGeom>
          <a:solidFill>
            <a:schemeClr val="accent1">
              <a:lumMod val="60000"/>
              <a:lumOff val="40000"/>
            </a:schemeClr>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0540" y="2848830"/>
            <a:ext cx="2522375" cy="1304406"/>
          </a:xfrm>
          <a:prstGeom prst="rect">
            <a:avLst/>
          </a:prstGeom>
        </p:spPr>
      </p:pic>
      <p:sp>
        <p:nvSpPr>
          <p:cNvPr id="24" name="TextBox 23"/>
          <p:cNvSpPr txBox="1"/>
          <p:nvPr/>
        </p:nvSpPr>
        <p:spPr>
          <a:xfrm>
            <a:off x="0" y="6627168"/>
            <a:ext cx="5363969" cy="230832"/>
          </a:xfrm>
          <a:prstGeom prst="rect">
            <a:avLst/>
          </a:prstGeom>
          <a:noFill/>
        </p:spPr>
        <p:txBody>
          <a:bodyPr wrap="none" rtlCol="0">
            <a:spAutoFit/>
          </a:bodyPr>
          <a:lstStyle/>
          <a:p>
            <a:r>
              <a:rPr lang="en-US" sz="900" dirty="0" smtClean="0"/>
              <a:t>Gif: http</a:t>
            </a:r>
            <a:r>
              <a:rPr lang="en-US" sz="900" dirty="0"/>
              <a:t>://www.professordan.com/powwow/class12/MRWIZARD/images/ScientificMethod.gif</a:t>
            </a:r>
          </a:p>
        </p:txBody>
      </p:sp>
    </p:spTree>
    <p:extLst>
      <p:ext uri="{BB962C8B-B14F-4D97-AF65-F5344CB8AC3E}">
        <p14:creationId xmlns:p14="http://schemas.microsoft.com/office/powerpoint/2010/main" val="1814303048"/>
      </p:ext>
    </p:extLst>
  </p:cSld>
  <p:clrMapOvr>
    <a:masterClrMapping/>
  </p:clrMapOvr>
  <p:timing>
    <p:tnLst>
      <p:par>
        <p:cTn id="1" dur="indefinite" restart="never" nodeType="tmRoot"/>
      </p:par>
    </p:tnLst>
  </p:timing>
</p:sld>
</file>

<file path=ppt/theme/theme1.xml><?xml version="1.0" encoding="utf-8"?>
<a:theme xmlns:a="http://schemas.openxmlformats.org/drawingml/2006/main" name="Slice">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497</TotalTime>
  <Words>4588</Words>
  <Application>Microsoft Office PowerPoint</Application>
  <PresentationFormat>Widescreen</PresentationFormat>
  <Paragraphs>282</Paragraphs>
  <Slides>28</Slides>
  <Notes>22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Calibri</vt:lpstr>
      <vt:lpstr>Century Gothic</vt:lpstr>
      <vt:lpstr>Wingdings</vt:lpstr>
      <vt:lpstr>Wingdings 3</vt:lpstr>
      <vt:lpstr>Slice</vt:lpstr>
      <vt:lpstr>Scientific Investigations</vt:lpstr>
      <vt:lpstr>Science builds on good observations</vt:lpstr>
      <vt:lpstr>PowerPoint Presentation</vt:lpstr>
      <vt:lpstr>Hints to find three hypotheses</vt:lpstr>
      <vt:lpstr>PowerPoint Presentation</vt:lpstr>
      <vt:lpstr>PowerPoint Presentation</vt:lpstr>
      <vt:lpstr>Good research is hypothesis-Driven </vt:lpstr>
      <vt:lpstr>What is a good hypothesis?</vt:lpstr>
      <vt:lpstr>Science is a cyclic process</vt:lpstr>
      <vt:lpstr>Hypothesis example</vt:lpstr>
      <vt:lpstr>Three kinds of hypotheses</vt:lpstr>
      <vt:lpstr>How to design an experiment</vt:lpstr>
      <vt:lpstr>Testing hypotheses account for the variables</vt:lpstr>
      <vt:lpstr>Testing hypotheses Continued</vt:lpstr>
      <vt:lpstr>Example for control group</vt:lpstr>
      <vt:lpstr>Graphing results</vt:lpstr>
      <vt:lpstr>Experiment </vt:lpstr>
      <vt:lpstr>A general rule in science</vt:lpstr>
      <vt:lpstr>Results could be falsely negative or positive</vt:lpstr>
      <vt:lpstr>Analyze the results</vt:lpstr>
      <vt:lpstr>Common interpretation errors</vt:lpstr>
      <vt:lpstr>Science is a way of knowing</vt:lpstr>
      <vt:lpstr>Questions can be asked about anything!</vt:lpstr>
      <vt:lpstr>In science, decisions are based on evidence!</vt:lpstr>
      <vt:lpstr>Consequences of scientific evidence</vt:lpstr>
      <vt:lpstr>Theories in science</vt:lpstr>
      <vt:lpstr>Everybody can think like a scientist</vt:lpstr>
      <vt:lpstr>Interesting websites!</vt:lpstr>
    </vt:vector>
  </TitlesOfParts>
  <Company>Texas A&amp;M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Scientific Investigations</dc:title>
  <dc:creator>Lab, L Johnson's</dc:creator>
  <cp:lastModifiedBy>Lab, L Johnson's</cp:lastModifiedBy>
  <cp:revision>47</cp:revision>
  <dcterms:created xsi:type="dcterms:W3CDTF">2018-12-10T16:53:13Z</dcterms:created>
  <dcterms:modified xsi:type="dcterms:W3CDTF">2018-12-12T16:32:16Z</dcterms:modified>
</cp:coreProperties>
</file>