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56" r:id="rId2"/>
    <p:sldId id="259" r:id="rId3"/>
    <p:sldId id="258" r:id="rId4"/>
    <p:sldId id="260" r:id="rId5"/>
    <p:sldId id="261" r:id="rId6"/>
    <p:sldId id="262" r:id="rId7"/>
    <p:sldId id="263" r:id="rId8"/>
    <p:sldId id="264" r:id="rId9"/>
    <p:sldId id="268" r:id="rId10"/>
    <p:sldId id="266" r:id="rId11"/>
    <p:sldId id="269" r:id="rId12"/>
    <p:sldId id="271" r:id="rId13"/>
    <p:sldId id="267" r:id="rId14"/>
    <p:sldId id="265" r:id="rId15"/>
    <p:sldId id="272" r:id="rId16"/>
    <p:sldId id="273" r:id="rId17"/>
    <p:sldId id="274" r:id="rId18"/>
    <p:sldId id="275" r:id="rId19"/>
    <p:sldId id="289" r:id="rId20"/>
    <p:sldId id="290" r:id="rId21"/>
    <p:sldId id="276" r:id="rId22"/>
    <p:sldId id="277" r:id="rId23"/>
    <p:sldId id="278" r:id="rId24"/>
    <p:sldId id="288" r:id="rId25"/>
    <p:sldId id="279" r:id="rId26"/>
    <p:sldId id="280" r:id="rId27"/>
    <p:sldId id="281" r:id="rId28"/>
    <p:sldId id="282" r:id="rId29"/>
    <p:sldId id="283" r:id="rId30"/>
    <p:sldId id="284" r:id="rId31"/>
    <p:sldId id="286" r:id="rId32"/>
    <p:sldId id="287" r:id="rId3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96" autoAdjust="0"/>
    <p:restoredTop sz="81928" autoAdjust="0"/>
  </p:normalViewPr>
  <p:slideViewPr>
    <p:cSldViewPr snapToGrid="0">
      <p:cViewPr varScale="1">
        <p:scale>
          <a:sx n="91" d="100"/>
          <a:sy n="91" d="100"/>
        </p:scale>
        <p:origin x="54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025957-264B-4373-826D-D892532CF6CE}" type="datetimeFigureOut">
              <a:rPr lang="en-US" smtClean="0"/>
              <a:t>11/30/2018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71CAAF-8E58-4AAF-AD88-AC7648BCD4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26349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objective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71CAAF-8E58-4AAF-AD88-AC7648BCD48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46884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71CAAF-8E58-4AAF-AD88-AC7648BCD486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00523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A2DE7-6ED5-4AFE-B655-70A0035EE358}" type="datetimeFigureOut">
              <a:rPr lang="en-US" smtClean="0"/>
              <a:t>11/30/2018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8CB04-C40D-4FA4-9554-725260684A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94796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A2DE7-6ED5-4AFE-B655-70A0035EE358}" type="datetimeFigureOut">
              <a:rPr lang="en-US" smtClean="0"/>
              <a:t>11/30/2018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8CB04-C40D-4FA4-9554-725260684A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2520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A2DE7-6ED5-4AFE-B655-70A0035EE358}" type="datetimeFigureOut">
              <a:rPr lang="en-US" smtClean="0"/>
              <a:t>11/30/2018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8CB04-C40D-4FA4-9554-725260684A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54024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A2DE7-6ED5-4AFE-B655-70A0035EE358}" type="datetimeFigureOut">
              <a:rPr lang="en-US" smtClean="0"/>
              <a:t>11/30/2018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8CB04-C40D-4FA4-9554-725260684A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7587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A2DE7-6ED5-4AFE-B655-70A0035EE358}" type="datetimeFigureOut">
              <a:rPr lang="en-US" smtClean="0"/>
              <a:t>11/30/2018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8CB04-C40D-4FA4-9554-725260684A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56329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A2DE7-6ED5-4AFE-B655-70A0035EE358}" type="datetimeFigureOut">
              <a:rPr lang="en-US" smtClean="0"/>
              <a:t>11/30/2018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8CB04-C40D-4FA4-9554-725260684A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17260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A2DE7-6ED5-4AFE-B655-70A0035EE358}" type="datetimeFigureOut">
              <a:rPr lang="en-US" smtClean="0"/>
              <a:t>11/30/2018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8CB04-C40D-4FA4-9554-725260684A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352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A2DE7-6ED5-4AFE-B655-70A0035EE358}" type="datetimeFigureOut">
              <a:rPr lang="en-US" smtClean="0"/>
              <a:t>11/30/2018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8CB04-C40D-4FA4-9554-725260684A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966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A2DE7-6ED5-4AFE-B655-70A0035EE358}" type="datetimeFigureOut">
              <a:rPr lang="en-US" smtClean="0"/>
              <a:t>11/30/2018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8CB04-C40D-4FA4-9554-725260684A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03747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A2DE7-6ED5-4AFE-B655-70A0035EE358}" type="datetimeFigureOut">
              <a:rPr lang="en-US" smtClean="0"/>
              <a:t>11/30/2018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8CB04-C40D-4FA4-9554-725260684A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69967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A2DE7-6ED5-4AFE-B655-70A0035EE358}" type="datetimeFigureOut">
              <a:rPr lang="en-US" smtClean="0"/>
              <a:t>11/30/2018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8CB04-C40D-4FA4-9554-725260684A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91183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0A2DE7-6ED5-4AFE-B655-70A0035EE358}" type="datetimeFigureOut">
              <a:rPr lang="en-US" smtClean="0"/>
              <a:t>11/30/2018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88CB04-C40D-4FA4-9554-725260684A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9944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zQGOcOUBi6s" TargetMode="External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HQWlcSp9Sls" TargetMode="External"/><Relationship Id="rId5" Type="http://schemas.openxmlformats.org/officeDocument/2006/relationships/image" Target="../media/image23.jpe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9-XoM2144tk" TargetMode="External"/><Relationship Id="rId4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iZYLeIJwe4w" TargetMode="External"/><Relationship Id="rId4" Type="http://schemas.openxmlformats.org/officeDocument/2006/relationships/image" Target="../media/image2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0" y="5137608"/>
            <a:ext cx="4754252" cy="920291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Castellar" panose="020A0402060406010301" pitchFamily="18" charset="0"/>
              </a:rPr>
              <a:t>Immunity </a:t>
            </a:r>
            <a:endParaRPr lang="en-US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65043" y="6045526"/>
            <a:ext cx="5216165" cy="412423"/>
          </a:xfrm>
        </p:spPr>
        <p:txBody>
          <a:bodyPr>
            <a:noAutofit/>
          </a:bodyPr>
          <a:lstStyle/>
          <a:p>
            <a:r>
              <a:rPr lang="en-US" sz="1800" dirty="0">
                <a:solidFill>
                  <a:schemeClr val="bg1"/>
                </a:solidFill>
                <a:latin typeface="Castellar" panose="020A0402060406010301" pitchFamily="18" charset="0"/>
                <a:ea typeface="+mj-ea"/>
                <a:cs typeface="+mj-cs"/>
              </a:rPr>
              <a:t>PEER Program at Texas A&amp;M University</a:t>
            </a:r>
          </a:p>
        </p:txBody>
      </p:sp>
    </p:spTree>
    <p:extLst>
      <p:ext uri="{BB962C8B-B14F-4D97-AF65-F5344CB8AC3E}">
        <p14:creationId xmlns:p14="http://schemas.microsoft.com/office/powerpoint/2010/main" val="2512963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876693"/>
            <a:ext cx="7447961" cy="813995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Castellar" panose="020A0402060406010301" pitchFamily="18" charset="0"/>
              </a:rPr>
              <a:t>The Warriors – </a:t>
            </a:r>
            <a:r>
              <a:rPr lang="en-US" sz="4000" b="1" dirty="0" smtClean="0">
                <a:latin typeface="Castellar" panose="020A0402060406010301" pitchFamily="18" charset="0"/>
              </a:rPr>
              <a:t>B-Cells</a:t>
            </a:r>
            <a:endParaRPr lang="en-US" sz="4000" b="1" dirty="0">
              <a:latin typeface="Castellar" panose="020A0402060406010301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600" dirty="0" smtClean="0">
                <a:latin typeface="Bell MT" panose="02020503060305020303" pitchFamily="18" charset="0"/>
              </a:rPr>
              <a:t>Each B-cell receptor only connects to ONE antigen shape </a:t>
            </a:r>
          </a:p>
          <a:p>
            <a:pPr lvl="8">
              <a:buFont typeface="Wingdings" panose="05000000000000000000" pitchFamily="2" charset="2"/>
              <a:buChar char="Ø"/>
            </a:pPr>
            <a:r>
              <a:rPr lang="en-US" sz="2400" dirty="0" smtClean="0">
                <a:latin typeface="Bell MT" panose="02020503060305020303" pitchFamily="18" charset="0"/>
              </a:rPr>
              <a:t>When connected to an antigen, B-cells receive a message from helper T-cells to multiply. </a:t>
            </a:r>
          </a:p>
          <a:p>
            <a:pPr lvl="8">
              <a:buFont typeface="Wingdings" panose="05000000000000000000" pitchFamily="2" charset="2"/>
              <a:buChar char="Ø"/>
            </a:pPr>
            <a:r>
              <a:rPr lang="en-US" sz="2400" dirty="0" smtClean="0">
                <a:latin typeface="Bell MT" panose="02020503060305020303" pitchFamily="18" charset="0"/>
              </a:rPr>
              <a:t>Then the B-cell may become a plasma cell and produce billions of antibodies that help fight off the specific antigen.</a:t>
            </a:r>
          </a:p>
          <a:p>
            <a:pPr lvl="8">
              <a:buFont typeface="Wingdings" panose="05000000000000000000" pitchFamily="2" charset="2"/>
              <a:buChar char="Ø"/>
            </a:pPr>
            <a:r>
              <a:rPr lang="en-US" sz="2400" dirty="0">
                <a:latin typeface="Bell MT" panose="02020503060305020303" pitchFamily="18" charset="0"/>
              </a:rPr>
              <a:t>Since antibodies circulate through the body fluids (</a:t>
            </a:r>
            <a:r>
              <a:rPr lang="en-US" sz="2400" dirty="0" err="1">
                <a:latin typeface="Bell MT" panose="02020503060305020303" pitchFamily="18" charset="0"/>
              </a:rPr>
              <a:t>humours</a:t>
            </a:r>
            <a:r>
              <a:rPr lang="en-US" sz="2400" dirty="0">
                <a:latin typeface="Bell MT" panose="02020503060305020303" pitchFamily="18" charset="0"/>
              </a:rPr>
              <a:t>), the protection afforded by B cells is called humoral immunity.</a:t>
            </a:r>
          </a:p>
          <a:p>
            <a:pPr lvl="8">
              <a:buFont typeface="Wingdings" panose="05000000000000000000" pitchFamily="2" charset="2"/>
              <a:buChar char="Ø"/>
            </a:pPr>
            <a:endParaRPr lang="en-US" sz="2400" dirty="0" smtClean="0">
              <a:latin typeface="Bell MT" panose="02020503060305020303" pitchFamily="18" charset="0"/>
            </a:endParaRPr>
          </a:p>
          <a:p>
            <a:pPr marL="0" indent="0">
              <a:buNone/>
            </a:pPr>
            <a:endParaRPr lang="en-US" sz="2400" dirty="0">
              <a:latin typeface="Bell MT" panose="02020503060305020303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9934" y="2311337"/>
            <a:ext cx="3367541" cy="336754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1544908" y="5650064"/>
            <a:ext cx="21775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/>
              <a:t>http://www.golub.family/uploads/8/0/2/9/8029854/p770_orig.png</a:t>
            </a:r>
          </a:p>
        </p:txBody>
      </p:sp>
    </p:spTree>
    <p:extLst>
      <p:ext uri="{BB962C8B-B14F-4D97-AF65-F5344CB8AC3E}">
        <p14:creationId xmlns:p14="http://schemas.microsoft.com/office/powerpoint/2010/main" val="464357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0687" y="880372"/>
            <a:ext cx="9150626" cy="845862"/>
          </a:xfrm>
        </p:spPr>
        <p:txBody>
          <a:bodyPr>
            <a:normAutofit/>
          </a:bodyPr>
          <a:lstStyle/>
          <a:p>
            <a:pPr algn="ctr"/>
            <a:r>
              <a:rPr lang="en-US" sz="4800" dirty="0">
                <a:latin typeface="Castellar" panose="020A0402060406010301" pitchFamily="18" charset="0"/>
              </a:rPr>
              <a:t>Antibodies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1" y="1530625"/>
            <a:ext cx="7007986" cy="4646337"/>
          </a:xfrm>
        </p:spPr>
        <p:txBody>
          <a:bodyPr/>
          <a:lstStyle/>
          <a:p>
            <a:pPr marL="0" indent="0" algn="r">
              <a:buNone/>
            </a:pPr>
            <a:r>
              <a:rPr lang="en-US" sz="2000" b="1" dirty="0">
                <a:latin typeface="Castellar" panose="020A0402060406010301" pitchFamily="18" charset="0"/>
                <a:ea typeface="+mj-ea"/>
                <a:cs typeface="+mj-cs"/>
              </a:rPr>
              <a:t>Antigen </a:t>
            </a:r>
            <a:r>
              <a:rPr lang="en-US" sz="2000" b="1" dirty="0" smtClean="0">
                <a:latin typeface="Castellar" panose="020A0402060406010301" pitchFamily="18" charset="0"/>
                <a:ea typeface="+mj-ea"/>
                <a:cs typeface="+mj-cs"/>
              </a:rPr>
              <a:t>Busters</a:t>
            </a:r>
          </a:p>
          <a:p>
            <a:pPr marL="0" indent="0" algn="r">
              <a:buNone/>
            </a:pPr>
            <a:endParaRPr lang="en-US" sz="2000" b="1" dirty="0">
              <a:latin typeface="Castellar" panose="020A0402060406010301" pitchFamily="18" charset="0"/>
              <a:ea typeface="+mj-ea"/>
              <a:cs typeface="+mj-cs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dirty="0" smtClean="0"/>
              <a:t>Designed to seek and destroy the specific enemy antigen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The variable </a:t>
            </a:r>
            <a:r>
              <a:rPr lang="en-US" dirty="0" smtClean="0"/>
              <a:t>region </a:t>
            </a:r>
            <a:r>
              <a:rPr lang="en-US" dirty="0"/>
              <a:t>is created to match a </a:t>
            </a:r>
            <a:r>
              <a:rPr lang="en-US" dirty="0" smtClean="0"/>
              <a:t>specific </a:t>
            </a:r>
            <a:r>
              <a:rPr lang="en-US" dirty="0"/>
              <a:t>antigen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2553" y="1988639"/>
            <a:ext cx="4779678" cy="363353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561304" y="5492796"/>
            <a:ext cx="18621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/>
              <a:t>Structure of antibodies</a:t>
            </a:r>
          </a:p>
          <a:p>
            <a:pPr algn="ctr"/>
            <a:r>
              <a:rPr lang="en-US" sz="1400" dirty="0" smtClean="0"/>
              <a:t>Y-shaped protein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568546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718" y="887021"/>
            <a:ext cx="7331765" cy="806105"/>
          </a:xfrm>
        </p:spPr>
        <p:txBody>
          <a:bodyPr>
            <a:normAutofit/>
          </a:bodyPr>
          <a:lstStyle/>
          <a:p>
            <a:r>
              <a:rPr lang="en-US" sz="4800" dirty="0">
                <a:latin typeface="Castellar" panose="020A0402060406010301" pitchFamily="18" charset="0"/>
              </a:rPr>
              <a:t>Role of Antibodies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31325" y="1825625"/>
            <a:ext cx="7392317" cy="4351338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Binds to molecules (antigens) on the surface of invading organism.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Inactivates or renders the microorganism susceptible to destruction by the immune system.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297" y="1825625"/>
            <a:ext cx="3367753" cy="39815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31667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970961"/>
            <a:ext cx="10515600" cy="719727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Castellar" panose="020A0402060406010301" pitchFamily="18" charset="0"/>
              </a:rPr>
              <a:t>The Warriors – </a:t>
            </a:r>
            <a:r>
              <a:rPr lang="en-US" sz="4000" b="1" dirty="0">
                <a:latin typeface="Castellar" panose="020A0402060406010301" pitchFamily="18" charset="0"/>
              </a:rPr>
              <a:t>Memory Cells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dirty="0" smtClean="0">
                <a:latin typeface="Bell MT" panose="02020503060305020303" pitchFamily="18" charset="0"/>
              </a:rPr>
              <a:t>Remembers previous infections fought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 smtClean="0">
                <a:latin typeface="Bell MT" panose="02020503060305020303" pitchFamily="18" charset="0"/>
              </a:rPr>
              <a:t>Can quickly make antibodies to defend against a returning virus or bacteria</a:t>
            </a:r>
            <a:endParaRPr lang="en-US" dirty="0">
              <a:latin typeface="Bell MT" panose="02020503060305020303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2365" y="3026127"/>
            <a:ext cx="2846306" cy="300000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2891180" y="6026134"/>
            <a:ext cx="24886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dirty="0"/>
              <a:t>https://78.media.tumblr.com/4b42712d9f10b799fcf50865b852c645/tumblr_n0xju4BHuz1s3tiygo1_500.jpg</a:t>
            </a:r>
          </a:p>
        </p:txBody>
      </p:sp>
    </p:spTree>
    <p:extLst>
      <p:ext uri="{BB962C8B-B14F-4D97-AF65-F5344CB8AC3E}">
        <p14:creationId xmlns:p14="http://schemas.microsoft.com/office/powerpoint/2010/main" val="471560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46447" y="848413"/>
            <a:ext cx="8447202" cy="908263"/>
          </a:xfrm>
        </p:spPr>
        <p:txBody>
          <a:bodyPr/>
          <a:lstStyle/>
          <a:p>
            <a:r>
              <a:rPr lang="en-US" sz="4000" dirty="0">
                <a:latin typeface="Castellar" panose="020A0402060406010301" pitchFamily="18" charset="0"/>
              </a:rPr>
              <a:t>The Immune System Video</a:t>
            </a:r>
          </a:p>
        </p:txBody>
      </p:sp>
      <p:pic>
        <p:nvPicPr>
          <p:cNvPr id="5" name="zQGOcOUBi6s"/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891646" y="1690688"/>
            <a:ext cx="7911706" cy="44503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66397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18931" y="859316"/>
            <a:ext cx="3954137" cy="842389"/>
          </a:xfrm>
        </p:spPr>
        <p:txBody>
          <a:bodyPr>
            <a:normAutofit/>
          </a:bodyPr>
          <a:lstStyle/>
          <a:p>
            <a:pPr algn="ctr"/>
            <a:r>
              <a:rPr lang="en-US" sz="5400" b="1" u="sng" dirty="0" smtClean="0">
                <a:latin typeface="Castellar" panose="020A0402060406010301" pitchFamily="18" charset="0"/>
              </a:rPr>
              <a:t>Review</a:t>
            </a:r>
            <a:endParaRPr lang="en-US" sz="5400" b="1" u="sng" dirty="0">
              <a:latin typeface="Castellar" panose="020A0402060406010301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>
                <a:latin typeface="Bell MT" panose="02020503060305020303" pitchFamily="18" charset="0"/>
              </a:rPr>
              <a:t>What is the enemy called that invades the cell?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latin typeface="Bell MT" panose="02020503060305020303" pitchFamily="18" charset="0"/>
              </a:rPr>
              <a:t>What keeps intruders out?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latin typeface="Bell MT" panose="02020503060305020303" pitchFamily="18" charset="0"/>
              </a:rPr>
              <a:t>Name the two kinds of immunity.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latin typeface="Bell MT" panose="02020503060305020303" pitchFamily="18" charset="0"/>
              </a:rPr>
              <a:t>What are the two types of T-cells?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latin typeface="Bell MT" panose="02020503060305020303" pitchFamily="18" charset="0"/>
              </a:rPr>
              <a:t>Explain the role of antibodies.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1575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928" y="695063"/>
            <a:ext cx="9898144" cy="1325563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>
                <a:latin typeface="Castellar" panose="020A0402060406010301" pitchFamily="18" charset="0"/>
              </a:rPr>
              <a:t>Surface Barriers or Mucosal Immunity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latin typeface="Bell MT" panose="02020503060305020303" pitchFamily="18" charset="0"/>
              </a:rPr>
              <a:t>skin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latin typeface="Bell MT" panose="02020503060305020303" pitchFamily="18" charset="0"/>
              </a:rPr>
              <a:t>cilia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latin typeface="Bell MT" panose="02020503060305020303" pitchFamily="18" charset="0"/>
              </a:rPr>
              <a:t>tears, saliva, urine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latin typeface="Bell MT" panose="02020503060305020303" pitchFamily="18" charset="0"/>
              </a:rPr>
              <a:t>sticky mucus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latin typeface="Bell MT" panose="02020503060305020303" pitchFamily="18" charset="0"/>
              </a:rPr>
              <a:t>stomach: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800" dirty="0">
                <a:latin typeface="Bell MT" panose="02020503060305020303" pitchFamily="18" charset="0"/>
              </a:rPr>
              <a:t>hydrochloric acid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5462" y="1480181"/>
            <a:ext cx="2506433" cy="187629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10744769" y="2658214"/>
            <a:ext cx="11594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/>
              <a:t>http://1.bp.blogspot.com/--8EQ2o8UYqk/UKhFWBh8hjI/AAAAAAAAACY/YyM_HjgQrWY/s1600/skin-diagram.jpg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05665" y="2523264"/>
            <a:ext cx="2595144" cy="194635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4644882" y="4533141"/>
            <a:ext cx="2616331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/>
              <a:t>https://wowjava.files.wordpress.com/2010/04/cute-baby-crying.jpg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05740" y="3661559"/>
            <a:ext cx="2615529" cy="237743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7848404" y="6061283"/>
            <a:ext cx="2616331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/>
              <a:t>https://stuffwallet.files.wordpress.com/2015/05/stomach-acid.jpg</a:t>
            </a:r>
          </a:p>
        </p:txBody>
      </p:sp>
    </p:spTree>
    <p:extLst>
      <p:ext uri="{BB962C8B-B14F-4D97-AF65-F5344CB8AC3E}">
        <p14:creationId xmlns:p14="http://schemas.microsoft.com/office/powerpoint/2010/main" val="3267525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75215" y="709310"/>
            <a:ext cx="3441569" cy="870556"/>
          </a:xfrm>
        </p:spPr>
        <p:txBody>
          <a:bodyPr>
            <a:normAutofit/>
          </a:bodyPr>
          <a:lstStyle/>
          <a:p>
            <a:r>
              <a:rPr lang="en-US" sz="3600" b="1" u="sng" dirty="0">
                <a:latin typeface="Castellar" panose="020A0402060406010301" pitchFamily="18" charset="0"/>
              </a:rPr>
              <a:t>Analogy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>
                <a:latin typeface="Bell MT" panose="02020503060305020303" pitchFamily="18" charset="0"/>
              </a:rPr>
              <a:t>Suppose the classroom is a body</a:t>
            </a:r>
          </a:p>
          <a:p>
            <a:r>
              <a:rPr lang="en-US" dirty="0" smtClean="0">
                <a:latin typeface="Bell MT" panose="02020503060305020303" pitchFamily="18" charset="0"/>
              </a:rPr>
              <a:t>All students are </a:t>
            </a:r>
            <a:r>
              <a:rPr lang="en-US" b="1" u="sng" dirty="0" smtClean="0">
                <a:latin typeface="Bell MT" panose="02020503060305020303" pitchFamily="18" charset="0"/>
              </a:rPr>
              <a:t>cells</a:t>
            </a:r>
          </a:p>
          <a:p>
            <a:r>
              <a:rPr lang="en-US" dirty="0" smtClean="0">
                <a:latin typeface="Bell MT" panose="02020503060305020303" pitchFamily="18" charset="0"/>
              </a:rPr>
              <a:t>Rats are </a:t>
            </a:r>
            <a:r>
              <a:rPr lang="en-US" b="1" u="sng" dirty="0" smtClean="0">
                <a:latin typeface="Bell MT" panose="02020503060305020303" pitchFamily="18" charset="0"/>
              </a:rPr>
              <a:t>antigens</a:t>
            </a:r>
          </a:p>
          <a:p>
            <a:r>
              <a:rPr lang="en-US" dirty="0" smtClean="0">
                <a:latin typeface="Bell MT" panose="02020503060305020303" pitchFamily="18" charset="0"/>
              </a:rPr>
              <a:t>Doors and windows prevent them from entering </a:t>
            </a:r>
          </a:p>
          <a:p>
            <a:pPr lvl="1"/>
            <a:r>
              <a:rPr lang="en-US" b="1" u="sng" dirty="0" smtClean="0">
                <a:latin typeface="Bell MT" panose="02020503060305020303" pitchFamily="18" charset="0"/>
              </a:rPr>
              <a:t>Surface barriers</a:t>
            </a:r>
          </a:p>
          <a:p>
            <a:r>
              <a:rPr lang="en-US" dirty="0" smtClean="0">
                <a:latin typeface="Bell MT" panose="02020503060305020303" pitchFamily="18" charset="0"/>
              </a:rPr>
              <a:t>Some of you tough ones (</a:t>
            </a:r>
            <a:r>
              <a:rPr lang="en-US" b="1" dirty="0" smtClean="0">
                <a:latin typeface="Bell MT" panose="02020503060305020303" pitchFamily="18" charset="0"/>
              </a:rPr>
              <a:t>t-cells</a:t>
            </a:r>
            <a:r>
              <a:rPr lang="en-US" dirty="0" smtClean="0">
                <a:latin typeface="Bell MT" panose="02020503060305020303" pitchFamily="18" charset="0"/>
              </a:rPr>
              <a:t>) will capture the rodents</a:t>
            </a:r>
          </a:p>
          <a:p>
            <a:pPr lvl="1"/>
            <a:r>
              <a:rPr lang="en-US" b="1" u="sng" dirty="0" smtClean="0">
                <a:latin typeface="Bell MT" panose="02020503060305020303" pitchFamily="18" charset="0"/>
              </a:rPr>
              <a:t>cell mediated immunity</a:t>
            </a:r>
          </a:p>
          <a:p>
            <a:r>
              <a:rPr lang="en-US" dirty="0" smtClean="0">
                <a:latin typeface="Bell MT" panose="02020503060305020303" pitchFamily="18" charset="0"/>
              </a:rPr>
              <a:t>Some of you brainiac (</a:t>
            </a:r>
            <a:r>
              <a:rPr lang="en-US" b="1" dirty="0" smtClean="0">
                <a:latin typeface="Bell MT" panose="02020503060305020303" pitchFamily="18" charset="0"/>
              </a:rPr>
              <a:t>b-cells</a:t>
            </a:r>
            <a:r>
              <a:rPr lang="en-US" dirty="0" smtClean="0">
                <a:latin typeface="Bell MT" panose="02020503060305020303" pitchFamily="18" charset="0"/>
              </a:rPr>
              <a:t>) will call pest control (</a:t>
            </a:r>
            <a:r>
              <a:rPr lang="en-US" b="1" u="sng" dirty="0" smtClean="0">
                <a:latin typeface="Bell MT" panose="02020503060305020303" pitchFamily="18" charset="0"/>
              </a:rPr>
              <a:t>antibodies</a:t>
            </a:r>
            <a:r>
              <a:rPr lang="en-US" dirty="0" smtClean="0">
                <a:latin typeface="Bell MT" panose="02020503060305020303" pitchFamily="18" charset="0"/>
              </a:rPr>
              <a:t>) to capture the rodents</a:t>
            </a:r>
          </a:p>
          <a:p>
            <a:pPr lvl="1"/>
            <a:r>
              <a:rPr lang="en-US" b="1" u="sng" dirty="0" smtClean="0">
                <a:latin typeface="Bell MT" panose="02020503060305020303" pitchFamily="18" charset="0"/>
              </a:rPr>
              <a:t>humoral immunity</a:t>
            </a:r>
            <a:endParaRPr lang="en-US" b="1" u="sng" dirty="0">
              <a:latin typeface="Bell MT" panose="020205030603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1965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4572" y="500062"/>
            <a:ext cx="5722856" cy="1325563"/>
          </a:xfrm>
        </p:spPr>
        <p:txBody>
          <a:bodyPr>
            <a:normAutofit/>
          </a:bodyPr>
          <a:lstStyle/>
          <a:p>
            <a:r>
              <a:rPr lang="en-US" sz="3600" b="1" u="sng" dirty="0">
                <a:latin typeface="Castellar" panose="020A0402060406010301" pitchFamily="18" charset="0"/>
              </a:rPr>
              <a:t>The Cells in Blood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885807" y="1655943"/>
            <a:ext cx="4419208" cy="441920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4256606" y="6075151"/>
            <a:ext cx="367761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http://www.healthmad.com/wp-content/uploads/2017/02/nuetrophil-300x300.jpg</a:t>
            </a:r>
          </a:p>
        </p:txBody>
      </p:sp>
    </p:spTree>
    <p:extLst>
      <p:ext uri="{BB962C8B-B14F-4D97-AF65-F5344CB8AC3E}">
        <p14:creationId xmlns:p14="http://schemas.microsoft.com/office/powerpoint/2010/main" val="2735937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HQWlcSp9Sls"/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2307837" y="1690688"/>
            <a:ext cx="7576321" cy="43589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prstDash val="solid"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789946" y="782053"/>
            <a:ext cx="4612105" cy="908635"/>
          </a:xfrm>
        </p:spPr>
        <p:txBody>
          <a:bodyPr>
            <a:normAutofit/>
          </a:bodyPr>
          <a:lstStyle/>
          <a:p>
            <a:pPr algn="ctr"/>
            <a:r>
              <a:rPr lang="en-US" sz="4000" b="1" u="sng" dirty="0">
                <a:latin typeface="Castellar" panose="020A0402060406010301" pitchFamily="18" charset="0"/>
              </a:rPr>
              <a:t>Blood pt. </a:t>
            </a:r>
            <a:r>
              <a:rPr lang="en-US" sz="4000" b="1" u="sng" dirty="0" smtClean="0">
                <a:latin typeface="Castellar" panose="020A0402060406010301" pitchFamily="18" charset="0"/>
              </a:rPr>
              <a:t>1</a:t>
            </a:r>
            <a:endParaRPr lang="en-US" sz="4000" b="1" u="sng" dirty="0">
              <a:latin typeface="Castellar" panose="020A0402060406010301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5154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1242" y="1181312"/>
            <a:ext cx="3629516" cy="644313"/>
          </a:xfrm>
        </p:spPr>
        <p:txBody>
          <a:bodyPr>
            <a:noAutofit/>
          </a:bodyPr>
          <a:lstStyle/>
          <a:p>
            <a:r>
              <a:rPr lang="en-US" b="1" u="sng" dirty="0" smtClean="0">
                <a:latin typeface="Castellar" panose="020A0402060406010301" pitchFamily="18" charset="0"/>
              </a:rPr>
              <a:t>Objective</a:t>
            </a:r>
            <a:r>
              <a:rPr lang="en-US" b="1" dirty="0" smtClean="0"/>
              <a:t> 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>
                <a:latin typeface="Bell MT" panose="02020503060305020303" pitchFamily="18" charset="0"/>
              </a:rPr>
              <a:t>Students will </a:t>
            </a:r>
            <a:r>
              <a:rPr lang="en-US" dirty="0" smtClean="0">
                <a:latin typeface="Bell MT" panose="02020503060305020303" pitchFamily="18" charset="0"/>
              </a:rPr>
              <a:t>demonstrate knowledge of the </a:t>
            </a:r>
            <a:r>
              <a:rPr lang="en-US" b="1" u="sng" dirty="0" smtClean="0">
                <a:latin typeface="Bell MT" panose="02020503060305020303" pitchFamily="18" charset="0"/>
              </a:rPr>
              <a:t>structure </a:t>
            </a:r>
            <a:r>
              <a:rPr lang="en-US" b="1" u="sng" dirty="0">
                <a:latin typeface="Bell MT" panose="02020503060305020303" pitchFamily="18" charset="0"/>
              </a:rPr>
              <a:t>and function of the immune system</a:t>
            </a:r>
            <a:r>
              <a:rPr lang="en-US" dirty="0">
                <a:latin typeface="Bell MT" panose="02020503060305020303" pitchFamily="18" charset="0"/>
              </a:rPr>
              <a:t> and </a:t>
            </a:r>
            <a:r>
              <a:rPr lang="en-US" b="1" u="sng" dirty="0">
                <a:latin typeface="Bell MT" panose="02020503060305020303" pitchFamily="18" charset="0"/>
              </a:rPr>
              <a:t>distinguish between types </a:t>
            </a:r>
            <a:r>
              <a:rPr lang="en-US" b="1" u="sng" dirty="0" smtClean="0">
                <a:latin typeface="Bell MT" panose="02020503060305020303" pitchFamily="18" charset="0"/>
              </a:rPr>
              <a:t>of white blood </a:t>
            </a:r>
            <a:r>
              <a:rPr lang="en-US" b="1" u="sng" dirty="0">
                <a:latin typeface="Bell MT" panose="02020503060305020303" pitchFamily="18" charset="0"/>
              </a:rPr>
              <a:t>cells</a:t>
            </a:r>
            <a:r>
              <a:rPr lang="en-US" dirty="0">
                <a:latin typeface="Bell MT" panose="02020503060305020303" pitchFamily="18" charset="0"/>
              </a:rPr>
              <a:t> in the immune </a:t>
            </a:r>
            <a:r>
              <a:rPr lang="en-US" dirty="0" smtClean="0">
                <a:latin typeface="Bell MT" panose="02020503060305020303" pitchFamily="18" charset="0"/>
              </a:rPr>
              <a:t>system by completing a descriptive investigation </a:t>
            </a:r>
            <a:r>
              <a:rPr lang="en-US" smtClean="0">
                <a:latin typeface="Bell MT" panose="02020503060305020303" pitchFamily="18" charset="0"/>
              </a:rPr>
              <a:t>to examine </a:t>
            </a:r>
            <a:r>
              <a:rPr lang="en-US" dirty="0" smtClean="0">
                <a:latin typeface="Bell MT" panose="02020503060305020303" pitchFamily="18" charset="0"/>
              </a:rPr>
              <a:t>100 white blood cell samples, and differentiating between the 5 types of white blood cells by recording information in a table with 95</a:t>
            </a:r>
            <a:r>
              <a:rPr lang="en-US" smtClean="0">
                <a:latin typeface="Bell MT" panose="02020503060305020303" pitchFamily="18" charset="0"/>
              </a:rPr>
              <a:t>% </a:t>
            </a:r>
            <a:r>
              <a:rPr lang="en-US" smtClean="0">
                <a:latin typeface="Bell MT" panose="02020503060305020303" pitchFamily="18" charset="0"/>
              </a:rPr>
              <a:t>accuracy.</a:t>
            </a:r>
            <a:endParaRPr lang="en-US" dirty="0" smtClean="0">
              <a:latin typeface="Bell MT" panose="02020503060305020303" pitchFamily="18" charset="0"/>
            </a:endParaRPr>
          </a:p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456910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89946" y="782053"/>
            <a:ext cx="4612105" cy="908635"/>
          </a:xfrm>
        </p:spPr>
        <p:txBody>
          <a:bodyPr>
            <a:normAutofit/>
          </a:bodyPr>
          <a:lstStyle/>
          <a:p>
            <a:pPr algn="ctr"/>
            <a:r>
              <a:rPr lang="en-US" sz="4000" b="1" u="sng" dirty="0">
                <a:latin typeface="Castellar" panose="020A0402060406010301" pitchFamily="18" charset="0"/>
              </a:rPr>
              <a:t>Blood pt. 2</a:t>
            </a:r>
          </a:p>
        </p:txBody>
      </p:sp>
      <p:pic>
        <p:nvPicPr>
          <p:cNvPr id="5" name="9-XoM2144tk"/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195763" y="1690688"/>
            <a:ext cx="7800473" cy="4387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233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25405" y="629182"/>
            <a:ext cx="3941190" cy="1030812"/>
          </a:xfrm>
        </p:spPr>
        <p:txBody>
          <a:bodyPr>
            <a:normAutofit/>
          </a:bodyPr>
          <a:lstStyle/>
          <a:p>
            <a:r>
              <a:rPr lang="en-US" sz="3600" b="1" u="sng" dirty="0">
                <a:latin typeface="Castellar" panose="020A0402060406010301" pitchFamily="18" charset="0"/>
              </a:rPr>
              <a:t>Neutrophils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latin typeface="Bell MT" panose="02020503060305020303" pitchFamily="18" charset="0"/>
              </a:rPr>
              <a:t>Neutrophils are the “first responders” when a wound occurs in the body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latin typeface="Bell MT" panose="02020503060305020303" pitchFamily="18" charset="0"/>
              </a:rPr>
              <a:t>Phagocytize “eat” the bacteria (pus)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1886" y="2683384"/>
            <a:ext cx="3754334" cy="273511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7" name="Straight Arrow Connector 6"/>
          <p:cNvCxnSpPr/>
          <p:nvPr/>
        </p:nvCxnSpPr>
        <p:spPr>
          <a:xfrm flipV="1">
            <a:off x="6616557" y="3616322"/>
            <a:ext cx="1828800" cy="66800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510743" y="4099658"/>
            <a:ext cx="11705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Bell MT" panose="02020503060305020303" pitchFamily="18" charset="0"/>
              </a:rPr>
              <a:t>neutrophil</a:t>
            </a:r>
            <a:endParaRPr lang="en-US" dirty="0">
              <a:latin typeface="Bell MT" panose="02020503060305020303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233867" y="5429822"/>
            <a:ext cx="323037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https://upload.wikimedia.org/wikipedia/commons/0/09/Neutrophils.jpg</a:t>
            </a:r>
          </a:p>
        </p:txBody>
      </p:sp>
    </p:spTree>
    <p:extLst>
      <p:ext uri="{BB962C8B-B14F-4D97-AF65-F5344CB8AC3E}">
        <p14:creationId xmlns:p14="http://schemas.microsoft.com/office/powerpoint/2010/main" val="2168444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63302" y="481806"/>
            <a:ext cx="8665396" cy="1325563"/>
          </a:xfrm>
        </p:spPr>
        <p:txBody>
          <a:bodyPr>
            <a:normAutofit/>
          </a:bodyPr>
          <a:lstStyle/>
          <a:p>
            <a:r>
              <a:rPr lang="en-US" sz="3600" b="1" u="sng" dirty="0">
                <a:latin typeface="Castellar" panose="020A0402060406010301" pitchFamily="18" charset="0"/>
              </a:rPr>
              <a:t>Monocytes and Eosinophils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	</a:t>
            </a:r>
            <a:r>
              <a:rPr lang="en-US" i="1" u="sng" dirty="0" smtClean="0">
                <a:latin typeface="Bell MT" panose="02020503060305020303" pitchFamily="18" charset="0"/>
              </a:rPr>
              <a:t>Monocytes</a:t>
            </a:r>
            <a:r>
              <a:rPr lang="en-US" dirty="0">
                <a:latin typeface="Bell MT" panose="02020503060305020303" pitchFamily="18" charset="0"/>
              </a:rPr>
              <a:t>					</a:t>
            </a:r>
            <a:r>
              <a:rPr lang="en-US" dirty="0" smtClean="0">
                <a:latin typeface="Bell MT" panose="02020503060305020303" pitchFamily="18" charset="0"/>
              </a:rPr>
              <a:t>	</a:t>
            </a:r>
            <a:r>
              <a:rPr lang="en-US" i="1" u="sng" dirty="0" smtClean="0">
                <a:latin typeface="Bell MT" panose="02020503060305020303" pitchFamily="18" charset="0"/>
              </a:rPr>
              <a:t>Eosinophils</a:t>
            </a:r>
            <a:endParaRPr lang="en-US" i="1" u="sng" dirty="0">
              <a:latin typeface="Bell MT" panose="02020503060305020303" pitchFamily="18" charset="0"/>
            </a:endParaRPr>
          </a:p>
          <a:p>
            <a:pPr marL="0" indent="0">
              <a:buNone/>
            </a:pPr>
            <a:r>
              <a:rPr lang="en-US" dirty="0">
                <a:latin typeface="Bell MT" panose="02020503060305020303" pitchFamily="18" charset="0"/>
              </a:rPr>
              <a:t>turn into macrophages				attack internal parasites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4225" y="2864261"/>
            <a:ext cx="2974148" cy="297414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1114225" y="5887031"/>
            <a:ext cx="32239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dirty="0"/>
              <a:t>https://classconnection.s3.amazonaws.com/956/flashcards/706956/jpg/monocyte1323227190731.jpg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11276" y="2864261"/>
            <a:ext cx="2974148" cy="297414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7711276" y="5891736"/>
            <a:ext cx="28684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dirty="0"/>
              <a:t>https://classconnection.s3.amazonaws.com/956/flashcards/706956/jpg/eosinophil1323227031503.jpg</a:t>
            </a:r>
          </a:p>
        </p:txBody>
      </p:sp>
    </p:spTree>
    <p:extLst>
      <p:ext uri="{BB962C8B-B14F-4D97-AF65-F5344CB8AC3E}">
        <p14:creationId xmlns:p14="http://schemas.microsoft.com/office/powerpoint/2010/main" val="2784840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838986"/>
            <a:ext cx="4403103" cy="851702"/>
          </a:xfrm>
        </p:spPr>
        <p:txBody>
          <a:bodyPr>
            <a:normAutofit/>
          </a:bodyPr>
          <a:lstStyle/>
          <a:p>
            <a:r>
              <a:rPr lang="en-US" sz="3600" b="1" u="sng" dirty="0">
                <a:latin typeface="Castellar" panose="020A0402060406010301" pitchFamily="18" charset="0"/>
              </a:rPr>
              <a:t>Macrophages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>
                <a:latin typeface="Bell MT" panose="02020503060305020303" pitchFamily="18" charset="0"/>
              </a:rPr>
              <a:t>Engulf and digest cellular debris and microbes in body tissues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2366963"/>
            <a:ext cx="5715000" cy="381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1739074" y="6188789"/>
            <a:ext cx="391325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https://media1.britannica.com/eb-media/89/20889-004-16A42D5A.jpg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80868" y="2879899"/>
            <a:ext cx="4172932" cy="27841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7267425" y="5691242"/>
            <a:ext cx="408637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https://mappingignorance.org/fx/media/2017/09/macrophage-activation-states-640x427.jpg</a:t>
            </a:r>
          </a:p>
        </p:txBody>
      </p:sp>
    </p:spTree>
    <p:extLst>
      <p:ext uri="{BB962C8B-B14F-4D97-AF65-F5344CB8AC3E}">
        <p14:creationId xmlns:p14="http://schemas.microsoft.com/office/powerpoint/2010/main" val="1334601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4126" y="544234"/>
            <a:ext cx="9889503" cy="1325563"/>
          </a:xfrm>
        </p:spPr>
        <p:txBody>
          <a:bodyPr>
            <a:normAutofit/>
          </a:bodyPr>
          <a:lstStyle/>
          <a:p>
            <a:r>
              <a:rPr lang="en-US" sz="3600" b="1" u="sng" dirty="0">
                <a:latin typeface="Castellar" panose="020A0402060406010301" pitchFamily="18" charset="0"/>
              </a:rPr>
              <a:t>Microphages Engulfing Bacteria</a:t>
            </a:r>
          </a:p>
        </p:txBody>
      </p:sp>
      <p:pic>
        <p:nvPicPr>
          <p:cNvPr id="5" name="iZYLeIJwe4w"/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212942" y="1737822"/>
            <a:ext cx="7766115" cy="43684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prstDash val="solid"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377234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sz="3600" b="1" u="sng" dirty="0">
                <a:latin typeface="Castellar" panose="020A0402060406010301" pitchFamily="18" charset="0"/>
              </a:rPr>
              <a:t>Platelets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latin typeface="Bell MT" panose="02020503060305020303" pitchFamily="18" charset="0"/>
              </a:rPr>
              <a:t>Blood </a:t>
            </a:r>
            <a:r>
              <a:rPr lang="en-US" dirty="0" smtClean="0">
                <a:latin typeface="Bell MT" panose="02020503060305020303" pitchFamily="18" charset="0"/>
              </a:rPr>
              <a:t>clotting cells </a:t>
            </a:r>
            <a:endParaRPr lang="en-US" dirty="0">
              <a:latin typeface="Bell MT" panose="02020503060305020303" pitchFamily="18" charset="0"/>
            </a:endParaRP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4447" y="1027906"/>
            <a:ext cx="5352853" cy="401464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4510723" y="5100254"/>
            <a:ext cx="554029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/>
              <a:t>http://www.getwellnatural.com/images/categories/Platelets_Coagulation_Blood_Cells_800px.jpg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2409473"/>
            <a:ext cx="2923053" cy="376749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775736" y="6176963"/>
            <a:ext cx="30479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/>
              <a:t>https://images.emedicinehealth.com/images/emedicinehealth/illustrations/blood_clot.jpg</a:t>
            </a:r>
          </a:p>
        </p:txBody>
      </p:sp>
    </p:spTree>
    <p:extLst>
      <p:ext uri="{BB962C8B-B14F-4D97-AF65-F5344CB8AC3E}">
        <p14:creationId xmlns:p14="http://schemas.microsoft.com/office/powerpoint/2010/main" val="1645483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810705"/>
            <a:ext cx="3790361" cy="879983"/>
          </a:xfrm>
        </p:spPr>
        <p:txBody>
          <a:bodyPr>
            <a:normAutofit fontScale="90000"/>
          </a:bodyPr>
          <a:lstStyle/>
          <a:p>
            <a:r>
              <a:rPr lang="en-US" sz="3600" b="1" u="sng" dirty="0" smtClean="0">
                <a:latin typeface="Castellar" panose="020A0402060406010301" pitchFamily="18" charset="0"/>
              </a:rPr>
              <a:t>Leukocytosis</a:t>
            </a:r>
            <a:endParaRPr lang="en-US" sz="3600" b="1" u="sng" dirty="0">
              <a:latin typeface="Castellar" panose="020A0402060406010301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9481305" cy="4351338"/>
          </a:xfrm>
        </p:spPr>
        <p:txBody>
          <a:bodyPr>
            <a:normAutofit/>
          </a:bodyPr>
          <a:lstStyle/>
          <a:p>
            <a:pPr lvl="1">
              <a:buFont typeface="Wingdings" panose="05000000000000000000" pitchFamily="2" charset="2"/>
              <a:buChar char="Ø"/>
            </a:pPr>
            <a:r>
              <a:rPr lang="en-US" dirty="0">
                <a:latin typeface="Bell MT" panose="02020503060305020303" pitchFamily="18" charset="0"/>
              </a:rPr>
              <a:t>white blood cell count </a:t>
            </a:r>
            <a:r>
              <a:rPr lang="en-US" u="sng" dirty="0">
                <a:solidFill>
                  <a:schemeClr val="accent4"/>
                </a:solidFill>
                <a:latin typeface="Bell MT" panose="02020503060305020303" pitchFamily="18" charset="0"/>
              </a:rPr>
              <a:t>increased</a:t>
            </a:r>
            <a:r>
              <a:rPr lang="en-US" dirty="0">
                <a:latin typeface="Bell MT" panose="02020503060305020303" pitchFamily="18" charset="0"/>
              </a:rPr>
              <a:t> above the normal range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>
                <a:latin typeface="Bell MT" panose="02020503060305020303" pitchFamily="18" charset="0"/>
              </a:rPr>
              <a:t>NOT a disorder or a disease, but a </a:t>
            </a:r>
            <a:r>
              <a:rPr lang="en-US" u="sng" dirty="0">
                <a:solidFill>
                  <a:schemeClr val="accent4"/>
                </a:solidFill>
                <a:latin typeface="Bell MT" panose="02020503060305020303" pitchFamily="18" charset="0"/>
              </a:rPr>
              <a:t>sign</a:t>
            </a:r>
            <a:r>
              <a:rPr lang="en-US" dirty="0">
                <a:latin typeface="Bell MT" panose="02020503060305020303" pitchFamily="18" charset="0"/>
              </a:rPr>
              <a:t> of illness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>
                <a:latin typeface="Bell MT" panose="02020503060305020303" pitchFamily="18" charset="0"/>
              </a:rPr>
              <a:t>Occurs in response to a wide variety of conditions including:</a:t>
            </a:r>
          </a:p>
          <a:p>
            <a:pPr lvl="3">
              <a:buFont typeface="Wingdings" panose="05000000000000000000" pitchFamily="2" charset="2"/>
              <a:buChar char="Ø"/>
            </a:pPr>
            <a:r>
              <a:rPr lang="en-US" sz="2400" dirty="0">
                <a:latin typeface="Bell MT" panose="02020503060305020303" pitchFamily="18" charset="0"/>
              </a:rPr>
              <a:t>Viral, bacterial, fungal, or parasitic infection</a:t>
            </a:r>
          </a:p>
          <a:p>
            <a:pPr lvl="3">
              <a:buFont typeface="Wingdings" panose="05000000000000000000" pitchFamily="2" charset="2"/>
              <a:buChar char="Ø"/>
            </a:pPr>
            <a:r>
              <a:rPr lang="en-US" sz="2400" dirty="0">
                <a:latin typeface="Bell MT" panose="02020503060305020303" pitchFamily="18" charset="0"/>
              </a:rPr>
              <a:t>Cancer</a:t>
            </a:r>
          </a:p>
          <a:p>
            <a:pPr lvl="3">
              <a:buFont typeface="Wingdings" panose="05000000000000000000" pitchFamily="2" charset="2"/>
              <a:buChar char="Ø"/>
            </a:pPr>
            <a:r>
              <a:rPr lang="en-US" sz="2400" dirty="0">
                <a:latin typeface="Bell MT" panose="02020503060305020303" pitchFamily="18" charset="0"/>
              </a:rPr>
              <a:t>Hemorrhage (internal bleeding)</a:t>
            </a:r>
          </a:p>
          <a:p>
            <a:pPr lvl="3">
              <a:buFont typeface="Wingdings" panose="05000000000000000000" pitchFamily="2" charset="2"/>
              <a:buChar char="Ø"/>
            </a:pPr>
            <a:r>
              <a:rPr lang="en-US" sz="2400" dirty="0">
                <a:latin typeface="Bell MT" panose="02020503060305020303" pitchFamily="18" charset="0"/>
              </a:rPr>
              <a:t>Exposure to certain medications or chemicals including steroids</a:t>
            </a:r>
          </a:p>
        </p:txBody>
      </p:sp>
      <p:sp>
        <p:nvSpPr>
          <p:cNvPr id="5" name="Right Arrow 4"/>
          <p:cNvSpPr/>
          <p:nvPr/>
        </p:nvSpPr>
        <p:spPr>
          <a:xfrm rot="16200000">
            <a:off x="-116161" y="3692268"/>
            <a:ext cx="2601604" cy="1627688"/>
          </a:xfrm>
          <a:prstGeom prst="rightArrow">
            <a:avLst/>
          </a:prstGeom>
          <a:solidFill>
            <a:schemeClr val="accent4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White Blood Cells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57970" y="1344964"/>
            <a:ext cx="2114449" cy="283081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38801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829559"/>
            <a:ext cx="3564118" cy="861129"/>
          </a:xfrm>
        </p:spPr>
        <p:txBody>
          <a:bodyPr>
            <a:normAutofit/>
          </a:bodyPr>
          <a:lstStyle/>
          <a:p>
            <a:r>
              <a:rPr lang="en-US" sz="3600" b="1" u="sng" dirty="0">
                <a:latin typeface="Castellar" panose="020A0402060406010301" pitchFamily="18" charset="0"/>
              </a:rPr>
              <a:t>Leukopenia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8456629" cy="4351338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400" dirty="0">
                <a:latin typeface="Bell MT" panose="02020503060305020303" pitchFamily="18" charset="0"/>
              </a:rPr>
              <a:t> </a:t>
            </a:r>
            <a:r>
              <a:rPr lang="en-US" sz="2400" u="sng" dirty="0" smtClean="0">
                <a:solidFill>
                  <a:schemeClr val="accent4">
                    <a:lumMod val="75000"/>
                  </a:schemeClr>
                </a:solidFill>
                <a:latin typeface="Bell MT" panose="02020503060305020303" pitchFamily="18" charset="0"/>
              </a:rPr>
              <a:t>Decrease</a:t>
            </a:r>
            <a:r>
              <a:rPr lang="en-US" sz="2400" dirty="0" smtClean="0">
                <a:latin typeface="Bell MT" panose="02020503060305020303" pitchFamily="18" charset="0"/>
              </a:rPr>
              <a:t> </a:t>
            </a:r>
            <a:r>
              <a:rPr lang="en-US" sz="2400" dirty="0">
                <a:latin typeface="Bell MT" panose="02020503060305020303" pitchFamily="18" charset="0"/>
              </a:rPr>
              <a:t>in the number </a:t>
            </a:r>
            <a:r>
              <a:rPr lang="en-US" sz="2400" dirty="0" smtClean="0">
                <a:latin typeface="Bell MT" panose="02020503060305020303" pitchFamily="18" charset="0"/>
              </a:rPr>
              <a:t>of </a:t>
            </a:r>
            <a:r>
              <a:rPr lang="en-US" sz="2400" dirty="0">
                <a:latin typeface="Bell MT" panose="02020503060305020303" pitchFamily="18" charset="0"/>
              </a:rPr>
              <a:t>circulating white blood cells in the blood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 smtClean="0">
                <a:latin typeface="Bell MT" panose="02020503060305020303" pitchFamily="18" charset="0"/>
              </a:rPr>
              <a:t> Can </a:t>
            </a:r>
            <a:r>
              <a:rPr lang="en-US" sz="2400" dirty="0">
                <a:latin typeface="Bell MT" panose="02020503060305020303" pitchFamily="18" charset="0"/>
              </a:rPr>
              <a:t>place patients at higher risk for infection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 smtClean="0">
                <a:latin typeface="Bell MT" panose="02020503060305020303" pitchFamily="18" charset="0"/>
              </a:rPr>
              <a:t> Causes</a:t>
            </a:r>
            <a:endParaRPr lang="en-US" sz="2400" dirty="0">
              <a:latin typeface="Bell MT" panose="02020503060305020303" pitchFamily="18" charset="0"/>
            </a:endParaRPr>
          </a:p>
          <a:p>
            <a:pPr lvl="2">
              <a:buFont typeface="Wingdings" panose="05000000000000000000" pitchFamily="2" charset="2"/>
              <a:buChar char="Ø"/>
            </a:pPr>
            <a:r>
              <a:rPr lang="en-US" sz="1600" dirty="0">
                <a:latin typeface="Bell MT" panose="02020503060305020303" pitchFamily="18" charset="0"/>
              </a:rPr>
              <a:t>Influenza, typhus, malaria, HIV, tuberculosis, dengue, Rickettsial infections, enlargements of the spleen and folate </a:t>
            </a:r>
            <a:r>
              <a:rPr lang="en-US" sz="1600" dirty="0" smtClean="0">
                <a:latin typeface="Bell MT" panose="02020503060305020303" pitchFamily="18" charset="0"/>
              </a:rPr>
              <a:t>deficiencies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sz="1600" dirty="0" smtClean="0">
                <a:latin typeface="Bell MT" panose="02020503060305020303" pitchFamily="18" charset="0"/>
              </a:rPr>
              <a:t>chemotherapy</a:t>
            </a:r>
            <a:r>
              <a:rPr lang="en-US" sz="1600" dirty="0">
                <a:latin typeface="Bell MT" panose="02020503060305020303" pitchFamily="18" charset="0"/>
              </a:rPr>
              <a:t>, radiation therapy, leukemia, myelofibrosis, and </a:t>
            </a:r>
            <a:r>
              <a:rPr lang="en-US" sz="1600" dirty="0" smtClean="0">
                <a:latin typeface="Bell MT" panose="02020503060305020303" pitchFamily="18" charset="0"/>
              </a:rPr>
              <a:t>anemia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sz="1600" dirty="0" smtClean="0">
                <a:latin typeface="Bell MT" panose="02020503060305020303" pitchFamily="18" charset="0"/>
              </a:rPr>
              <a:t>Common medications like minocyclen </a:t>
            </a:r>
            <a:endParaRPr lang="en-US" sz="1600" dirty="0">
              <a:latin typeface="Bell MT" panose="02020503060305020303" pitchFamily="18" charset="0"/>
            </a:endParaRPr>
          </a:p>
        </p:txBody>
      </p:sp>
      <p:sp>
        <p:nvSpPr>
          <p:cNvPr id="5" name="Right Arrow 4"/>
          <p:cNvSpPr/>
          <p:nvPr/>
        </p:nvSpPr>
        <p:spPr>
          <a:xfrm rot="5400000">
            <a:off x="8832227" y="1886648"/>
            <a:ext cx="2601604" cy="1627688"/>
          </a:xfrm>
          <a:prstGeom prst="rightArrow">
            <a:avLst/>
          </a:prstGeom>
          <a:solidFill>
            <a:schemeClr val="accent4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White Blood Cells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6608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0175" y="662176"/>
            <a:ext cx="10096893" cy="964824"/>
          </a:xfrm>
        </p:spPr>
        <p:txBody>
          <a:bodyPr>
            <a:normAutofit/>
          </a:bodyPr>
          <a:lstStyle/>
          <a:p>
            <a:r>
              <a:rPr lang="en-US" sz="3200" b="1" u="sng" dirty="0">
                <a:latin typeface="Castellar" panose="020A0402060406010301" pitchFamily="18" charset="0"/>
              </a:rPr>
              <a:t>HIV (Human Immunodeficiency Virus)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6453554" cy="4351338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dirty="0" smtClean="0">
                <a:latin typeface="Bell MT" panose="02020503060305020303" pitchFamily="18" charset="0"/>
              </a:rPr>
              <a:t>Occurs by the transfer of blood, semen, vaginal fluid, pre-ejaculate, or breast milk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 smtClean="0">
                <a:latin typeface="Bell MT" panose="02020503060305020303" pitchFamily="18" charset="0"/>
              </a:rPr>
              <a:t>Causes AIDS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 smtClean="0">
                <a:latin typeface="Bell MT" panose="02020503060305020303" pitchFamily="18" charset="0"/>
              </a:rPr>
              <a:t>Four major routes of transmission: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dirty="0" smtClean="0">
                <a:latin typeface="Bell MT" panose="02020503060305020303" pitchFamily="18" charset="0"/>
              </a:rPr>
              <a:t>Unprotected sexual intercourse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dirty="0" smtClean="0">
                <a:latin typeface="Bell MT" panose="02020503060305020303" pitchFamily="18" charset="0"/>
              </a:rPr>
              <a:t>Contaminated needles 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dirty="0" smtClean="0">
                <a:latin typeface="Bell MT" panose="02020503060305020303" pitchFamily="18" charset="0"/>
              </a:rPr>
              <a:t>Breast milk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dirty="0" smtClean="0">
                <a:latin typeface="Bell MT" panose="02020503060305020303" pitchFamily="18" charset="0"/>
              </a:rPr>
              <a:t>Transmission from an infected mother to her baby at birth</a:t>
            </a:r>
            <a:endParaRPr lang="en-US" dirty="0">
              <a:latin typeface="Bell MT" panose="02020503060305020303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4154" y="1520962"/>
            <a:ext cx="3046535" cy="15623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7408252" y="3121244"/>
            <a:ext cx="31183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dirty="0"/>
              <a:t>https://salvagente.co.za/wp-content/uploads/2016/04/HIV-AIDS-and-Ozone-Therapy-1.png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44154" y="3497755"/>
            <a:ext cx="3046535" cy="228728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7321380" y="5853779"/>
            <a:ext cx="32202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dirty="0"/>
              <a:t>https://image.slidesharecdn.com/hivre-checkbg-140203091532-phpapp01/95/hiv-19-638.jpg?cb=1391419071</a:t>
            </a:r>
          </a:p>
        </p:txBody>
      </p:sp>
    </p:spTree>
    <p:extLst>
      <p:ext uri="{BB962C8B-B14F-4D97-AF65-F5344CB8AC3E}">
        <p14:creationId xmlns:p14="http://schemas.microsoft.com/office/powerpoint/2010/main" val="702971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86918" y="832521"/>
            <a:ext cx="9418163" cy="993104"/>
          </a:xfrm>
        </p:spPr>
        <p:txBody>
          <a:bodyPr>
            <a:normAutofit/>
          </a:bodyPr>
          <a:lstStyle/>
          <a:p>
            <a:pPr algn="ctr"/>
            <a:r>
              <a:rPr lang="en-US" sz="3200" b="1" u="sng" dirty="0">
                <a:latin typeface="Castellar" panose="020A0402060406010301" pitchFamily="18" charset="0"/>
              </a:rPr>
              <a:t>AIDS (Acquired Immunodeficiency Syndrome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7729330" cy="4351338"/>
          </a:xfrm>
        </p:spPr>
        <p:txBody>
          <a:bodyPr/>
          <a:lstStyle/>
          <a:p>
            <a:r>
              <a:rPr lang="en-US" dirty="0" smtClean="0">
                <a:latin typeface="Bell MT" panose="02020503060305020303" pitchFamily="18" charset="0"/>
              </a:rPr>
              <a:t>Infects vital cells such as helper T cells and macrophages</a:t>
            </a:r>
          </a:p>
          <a:p>
            <a:r>
              <a:rPr lang="en-US" dirty="0" smtClean="0">
                <a:latin typeface="Bell MT" panose="02020503060305020303" pitchFamily="18" charset="0"/>
              </a:rPr>
              <a:t>When </a:t>
            </a:r>
            <a:r>
              <a:rPr lang="en-US" u="sng" dirty="0" smtClean="0">
                <a:solidFill>
                  <a:schemeClr val="accent4">
                    <a:lumMod val="75000"/>
                  </a:schemeClr>
                </a:solidFill>
                <a:latin typeface="Bell MT" panose="02020503060305020303" pitchFamily="18" charset="0"/>
              </a:rPr>
              <a:t>T cell numbers decline </a:t>
            </a:r>
            <a:r>
              <a:rPr lang="en-US" dirty="0" smtClean="0">
                <a:latin typeface="Bell MT" panose="02020503060305020303" pitchFamily="18" charset="0"/>
              </a:rPr>
              <a:t>below a critical level, </a:t>
            </a:r>
            <a:r>
              <a:rPr lang="en-US" u="sng" dirty="0" smtClean="0">
                <a:solidFill>
                  <a:schemeClr val="accent4">
                    <a:lumMod val="75000"/>
                  </a:schemeClr>
                </a:solidFill>
                <a:latin typeface="Bell MT" panose="02020503060305020303" pitchFamily="18" charset="0"/>
              </a:rPr>
              <a:t>cell-mediated immunity is lost,</a:t>
            </a:r>
            <a:r>
              <a:rPr lang="en-US" dirty="0" smtClean="0">
                <a:latin typeface="Bell MT" panose="02020503060305020303" pitchFamily="18" charset="0"/>
              </a:rPr>
              <a:t> and </a:t>
            </a:r>
            <a:r>
              <a:rPr lang="en-US" u="sng" dirty="0" smtClean="0">
                <a:solidFill>
                  <a:schemeClr val="accent4">
                    <a:lumMod val="75000"/>
                  </a:schemeClr>
                </a:solidFill>
                <a:latin typeface="Bell MT" panose="02020503060305020303" pitchFamily="18" charset="0"/>
              </a:rPr>
              <a:t>infections</a:t>
            </a:r>
            <a:r>
              <a:rPr lang="en-US" dirty="0" smtClean="0">
                <a:latin typeface="Bell MT" panose="02020503060305020303" pitchFamily="18" charset="0"/>
              </a:rPr>
              <a:t> with a variety of opportunistic microbes appear</a:t>
            </a:r>
            <a:endParaRPr lang="en-US" dirty="0">
              <a:latin typeface="Bell MT" panose="02020503060305020303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8585" y="1547536"/>
            <a:ext cx="3304583" cy="420742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7931420" y="5776853"/>
            <a:ext cx="32989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https://nursingcrib.com/wp-content/uploads/symptoms-of-aids.png</a:t>
            </a:r>
          </a:p>
        </p:txBody>
      </p:sp>
    </p:spTree>
    <p:extLst>
      <p:ext uri="{BB962C8B-B14F-4D97-AF65-F5344CB8AC3E}">
        <p14:creationId xmlns:p14="http://schemas.microsoft.com/office/powerpoint/2010/main" val="3774844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09467" y="876694"/>
            <a:ext cx="9173066" cy="82342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latin typeface="Castellar" panose="020A0402060406010301" pitchFamily="18" charset="0"/>
              </a:rPr>
              <a:t>The War Against Infection</a:t>
            </a:r>
            <a:endParaRPr lang="en-US" b="1" dirty="0">
              <a:latin typeface="Castellar" panose="020A0402060406010301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dirty="0" smtClean="0">
                <a:latin typeface="Bell MT" panose="02020503060305020303" pitchFamily="18" charset="0"/>
              </a:rPr>
              <a:t>Immunity: ability of an organism to resist disease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 smtClean="0">
                <a:latin typeface="Bell MT" panose="02020503060305020303" pitchFamily="18" charset="0"/>
              </a:rPr>
              <a:t>Antigen: any substance that elicits an immune response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 smtClean="0">
                <a:latin typeface="Bell MT" panose="02020503060305020303" pitchFamily="18" charset="0"/>
              </a:rPr>
              <a:t>Antibodies: made in response to specific antigens; can inactivate the antigen that triggered the antibody formation </a:t>
            </a:r>
            <a:endParaRPr lang="en-US" dirty="0">
              <a:latin typeface="Bell MT" panose="020205030603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6818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u="sng" dirty="0">
                <a:latin typeface="Castellar" panose="020A0402060406010301" pitchFamily="18" charset="0"/>
              </a:rPr>
              <a:t>Cell-mediated immunity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6818243" cy="4351338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dirty="0" smtClean="0"/>
              <a:t>Immune response that </a:t>
            </a:r>
            <a:r>
              <a:rPr lang="en-US" b="1" u="sng" dirty="0" smtClean="0">
                <a:solidFill>
                  <a:schemeClr val="accent4">
                    <a:lumMod val="75000"/>
                  </a:schemeClr>
                </a:solidFill>
              </a:rPr>
              <a:t>does not involve antibodies</a:t>
            </a:r>
            <a:r>
              <a:rPr lang="en-US" dirty="0" smtClean="0"/>
              <a:t>, but rather the cells act as the killers themselves.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 smtClean="0"/>
              <a:t>Protects the body by: 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dirty="0" smtClean="0"/>
              <a:t>Activating antigen-specific </a:t>
            </a:r>
            <a:r>
              <a:rPr lang="en-US" u="sng" dirty="0" smtClean="0">
                <a:solidFill>
                  <a:schemeClr val="accent4">
                    <a:lumMod val="75000"/>
                  </a:schemeClr>
                </a:solidFill>
              </a:rPr>
              <a:t>T-cells</a:t>
            </a:r>
            <a:r>
              <a:rPr lang="en-US" dirty="0" smtClean="0"/>
              <a:t> that destroy infected cells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dirty="0" smtClean="0"/>
              <a:t>Activating </a:t>
            </a:r>
            <a:r>
              <a:rPr lang="en-US" u="sng" dirty="0" smtClean="0">
                <a:solidFill>
                  <a:schemeClr val="accent4">
                    <a:lumMod val="75000"/>
                  </a:schemeClr>
                </a:solidFill>
              </a:rPr>
              <a:t>macrophages</a:t>
            </a:r>
            <a:r>
              <a:rPr lang="en-US" dirty="0" smtClean="0"/>
              <a:t> that destroy intracellular pathogens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dirty="0" smtClean="0"/>
              <a:t>Activating </a:t>
            </a:r>
            <a:r>
              <a:rPr lang="en-US" u="sng" dirty="0" smtClean="0">
                <a:solidFill>
                  <a:schemeClr val="accent4">
                    <a:lumMod val="75000"/>
                  </a:schemeClr>
                </a:solidFill>
              </a:rPr>
              <a:t>NK (natural killer) </a:t>
            </a:r>
            <a:r>
              <a:rPr lang="en-US" dirty="0" smtClean="0"/>
              <a:t>cells that release a protein that kills the target cells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02996" y="1690688"/>
            <a:ext cx="4369904" cy="32774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7402996" y="4970080"/>
            <a:ext cx="43913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dirty="0"/>
              <a:t>https://www.slideteam.net/media/catalog/product/cache/1/image/9df78eab33525d08d6e5fb8d27136e95/0/9/0914_cell_mediated_immunity_medical_images_for_powerpoint_Slide01.jpg</a:t>
            </a:r>
          </a:p>
        </p:txBody>
      </p:sp>
    </p:spTree>
    <p:extLst>
      <p:ext uri="{BB962C8B-B14F-4D97-AF65-F5344CB8AC3E}">
        <p14:creationId xmlns:p14="http://schemas.microsoft.com/office/powerpoint/2010/main" val="2850738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3303" y="602387"/>
            <a:ext cx="2888975" cy="1084401"/>
          </a:xfrm>
        </p:spPr>
        <p:txBody>
          <a:bodyPr>
            <a:normAutofit/>
          </a:bodyPr>
          <a:lstStyle/>
          <a:p>
            <a:r>
              <a:rPr lang="en-US" b="1" u="sng" dirty="0" smtClean="0">
                <a:latin typeface="Castellar" panose="020A0402060406010301" pitchFamily="18" charset="0"/>
              </a:rPr>
              <a:t>Review</a:t>
            </a:r>
            <a:r>
              <a:rPr lang="en-US" sz="3600" b="1" u="sng" dirty="0" smtClean="0">
                <a:latin typeface="Castellar" panose="020A0402060406010301" pitchFamily="18" charset="0"/>
              </a:rPr>
              <a:t> </a:t>
            </a:r>
            <a:endParaRPr lang="en-US" sz="3600" b="1" u="sng" dirty="0">
              <a:latin typeface="Castellar" panose="020A0402060406010301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62907" y="1394700"/>
            <a:ext cx="6666186" cy="465630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dirty="0" smtClean="0">
                <a:latin typeface="Bell MT" panose="02020503060305020303" pitchFamily="18" charset="0"/>
              </a:rPr>
              <a:t>Match the cells in blood to their function.  </a:t>
            </a:r>
            <a:endParaRPr lang="en-US" dirty="0">
              <a:latin typeface="Bell MT" panose="02020503060305020303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18896" y="1860330"/>
            <a:ext cx="9354207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Bell MT" panose="02020503060305020303" pitchFamily="18" charset="0"/>
              </a:rPr>
              <a:t>a. Neutrophils                                                              ____ attack internal parasites </a:t>
            </a:r>
          </a:p>
          <a:p>
            <a:endParaRPr lang="en-US" dirty="0" smtClean="0">
              <a:latin typeface="Bell MT" panose="02020503060305020303" pitchFamily="18" charset="0"/>
            </a:endParaRPr>
          </a:p>
          <a:p>
            <a:endParaRPr lang="en-US" dirty="0" smtClean="0">
              <a:latin typeface="Bell MT" panose="02020503060305020303" pitchFamily="18" charset="0"/>
            </a:endParaRPr>
          </a:p>
          <a:p>
            <a:r>
              <a:rPr lang="en-US" dirty="0" smtClean="0">
                <a:latin typeface="Bell MT" panose="02020503060305020303" pitchFamily="18" charset="0"/>
              </a:rPr>
              <a:t>b. Monocyte                                                                 ____ blood clotting </a:t>
            </a:r>
          </a:p>
          <a:p>
            <a:endParaRPr lang="en-US" dirty="0" smtClean="0">
              <a:latin typeface="Bell MT" panose="02020503060305020303" pitchFamily="18" charset="0"/>
            </a:endParaRPr>
          </a:p>
          <a:p>
            <a:endParaRPr lang="en-US" dirty="0" smtClean="0">
              <a:latin typeface="Bell MT" panose="02020503060305020303" pitchFamily="18" charset="0"/>
            </a:endParaRPr>
          </a:p>
          <a:p>
            <a:r>
              <a:rPr lang="en-US" dirty="0" smtClean="0">
                <a:latin typeface="Bell MT" panose="02020503060305020303" pitchFamily="18" charset="0"/>
              </a:rPr>
              <a:t>c. Eosinophils                                                               ____ engulf </a:t>
            </a:r>
            <a:r>
              <a:rPr lang="en-US" dirty="0">
                <a:latin typeface="Bell MT" panose="02020503060305020303" pitchFamily="18" charset="0"/>
              </a:rPr>
              <a:t>and digest cellular debris </a:t>
            </a:r>
            <a:r>
              <a:rPr lang="en-US" dirty="0" smtClean="0">
                <a:latin typeface="Bell MT" panose="02020503060305020303" pitchFamily="18" charset="0"/>
              </a:rPr>
              <a:t>and </a:t>
            </a:r>
          </a:p>
          <a:p>
            <a:r>
              <a:rPr lang="en-US" dirty="0" smtClean="0">
                <a:latin typeface="Bell MT" panose="02020503060305020303" pitchFamily="18" charset="0"/>
              </a:rPr>
              <a:t>						microbes </a:t>
            </a:r>
            <a:r>
              <a:rPr lang="en-US" dirty="0">
                <a:latin typeface="Bell MT" panose="02020503060305020303" pitchFamily="18" charset="0"/>
              </a:rPr>
              <a:t>in body tissues</a:t>
            </a:r>
          </a:p>
          <a:p>
            <a:endParaRPr lang="en-US" dirty="0" smtClean="0">
              <a:latin typeface="Bell MT" panose="02020503060305020303" pitchFamily="18" charset="0"/>
            </a:endParaRPr>
          </a:p>
          <a:p>
            <a:r>
              <a:rPr lang="en-US" dirty="0" smtClean="0">
                <a:latin typeface="Bell MT" panose="02020503060305020303" pitchFamily="18" charset="0"/>
              </a:rPr>
              <a:t>d. Macrophages                                                            ____ first responders, phagocytize bacteria</a:t>
            </a:r>
          </a:p>
          <a:p>
            <a:r>
              <a:rPr lang="en-US" dirty="0">
                <a:latin typeface="Bell MT" panose="02020503060305020303" pitchFamily="18" charset="0"/>
              </a:rPr>
              <a:t>	</a:t>
            </a:r>
            <a:endParaRPr lang="en-US" dirty="0" smtClean="0">
              <a:latin typeface="Bell MT" panose="02020503060305020303" pitchFamily="18" charset="0"/>
            </a:endParaRPr>
          </a:p>
          <a:p>
            <a:r>
              <a:rPr lang="en-US" dirty="0" smtClean="0">
                <a:latin typeface="Bell MT" panose="02020503060305020303" pitchFamily="18" charset="0"/>
              </a:rPr>
              <a:t>								</a:t>
            </a:r>
          </a:p>
          <a:p>
            <a:r>
              <a:rPr lang="en-US" dirty="0" smtClean="0">
                <a:latin typeface="Bell MT" panose="02020503060305020303" pitchFamily="18" charset="0"/>
              </a:rPr>
              <a:t>e. Platelets			</a:t>
            </a:r>
            <a:r>
              <a:rPr lang="en-US" dirty="0">
                <a:latin typeface="Bell MT" panose="02020503060305020303" pitchFamily="18" charset="0"/>
              </a:rPr>
              <a:t>	</a:t>
            </a:r>
            <a:r>
              <a:rPr lang="en-US" dirty="0" smtClean="0">
                <a:latin typeface="Bell MT" panose="02020503060305020303" pitchFamily="18" charset="0"/>
              </a:rPr>
              <a:t>      ____  turn into macrophages</a:t>
            </a:r>
            <a:endParaRPr lang="en-US" dirty="0">
              <a:latin typeface="Bell MT" panose="020205030603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4690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79404" y="686870"/>
            <a:ext cx="3833191" cy="915436"/>
          </a:xfrm>
        </p:spPr>
        <p:txBody>
          <a:bodyPr>
            <a:noAutofit/>
          </a:bodyPr>
          <a:lstStyle/>
          <a:p>
            <a:r>
              <a:rPr lang="en-US" sz="4000" b="1" u="sng" dirty="0">
                <a:latin typeface="Castellar" panose="020A0402060406010301" pitchFamily="18" charset="0"/>
              </a:rPr>
              <a:t>Questions?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920330" y="1602306"/>
            <a:ext cx="4351338" cy="435133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51570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2588" y="861265"/>
            <a:ext cx="8946823" cy="779847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latin typeface="Castellar" panose="020A0402060406010301" pitchFamily="18" charset="0"/>
              </a:rPr>
              <a:t>How the Body Fights Back </a:t>
            </a:r>
            <a:endParaRPr lang="en-US" b="1" dirty="0">
              <a:latin typeface="Castellar" panose="020A0402060406010301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55423"/>
            <a:ext cx="10515600" cy="4760366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>
                <a:latin typeface="Castellar" panose="020A0402060406010301" pitchFamily="18" charset="0"/>
              </a:rPr>
              <a:t>Two Ways</a:t>
            </a:r>
          </a:p>
          <a:p>
            <a:pPr marL="0" indent="0">
              <a:buNone/>
            </a:pPr>
            <a:r>
              <a:rPr lang="en-US" sz="1800" b="1" u="sng" dirty="0" smtClean="0">
                <a:latin typeface="Castellar" panose="020A0402060406010301" pitchFamily="18" charset="0"/>
              </a:rPr>
              <a:t>Two immune mechanisms: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 smtClean="0">
                <a:latin typeface="Bell MT" panose="02020503060305020303" pitchFamily="18" charset="0"/>
              </a:rPr>
              <a:t>Cell mediated immunity: cell activates itself to defend against the attack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 smtClean="0">
                <a:latin typeface="Bell MT" panose="02020503060305020303" pitchFamily="18" charset="0"/>
              </a:rPr>
              <a:t>Humoral immunity: cell produces antibodies carried in blood to combat the intrusion</a:t>
            </a:r>
          </a:p>
          <a:p>
            <a:pPr marL="0" indent="0">
              <a:buNone/>
            </a:pPr>
            <a:endParaRPr lang="en-US" sz="1800" b="1" u="sng" dirty="0" smtClean="0">
              <a:latin typeface="Castellar" panose="020A0402060406010301" pitchFamily="18" charset="0"/>
            </a:endParaRPr>
          </a:p>
          <a:p>
            <a:pPr marL="0" indent="0">
              <a:buNone/>
            </a:pPr>
            <a:r>
              <a:rPr lang="en-US" sz="1800" b="1" u="sng" dirty="0" smtClean="0">
                <a:latin typeface="Castellar" panose="020A0402060406010301" pitchFamily="18" charset="0"/>
              </a:rPr>
              <a:t>Surface barriers: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 smtClean="0">
                <a:latin typeface="Bell MT" panose="02020503060305020303" pitchFamily="18" charset="0"/>
              </a:rPr>
              <a:t>Keep intruders out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 smtClean="0">
                <a:latin typeface="Bell MT" panose="02020503060305020303" pitchFamily="18" charset="0"/>
              </a:rPr>
              <a:t>Prevent entry of antigens inside our body 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 smtClean="0">
                <a:latin typeface="Bell MT" panose="02020503060305020303" pitchFamily="18" charset="0"/>
              </a:rPr>
              <a:t>Skin, mucosa</a:t>
            </a:r>
          </a:p>
        </p:txBody>
      </p:sp>
    </p:spTree>
    <p:extLst>
      <p:ext uri="{BB962C8B-B14F-4D97-AF65-F5344CB8AC3E}">
        <p14:creationId xmlns:p14="http://schemas.microsoft.com/office/powerpoint/2010/main" val="247487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43619" y="720929"/>
            <a:ext cx="4704761" cy="1021385"/>
          </a:xfrm>
        </p:spPr>
        <p:txBody>
          <a:bodyPr>
            <a:normAutofit/>
          </a:bodyPr>
          <a:lstStyle/>
          <a:p>
            <a:pPr algn="ctr"/>
            <a:r>
              <a:rPr lang="en-US" sz="5400" b="1" u="sng" dirty="0" smtClean="0">
                <a:latin typeface="Castellar" panose="020A0402060406010301" pitchFamily="18" charset="0"/>
              </a:rPr>
              <a:t>Antigens</a:t>
            </a:r>
            <a:endParaRPr lang="en-US" sz="6000" b="1" u="sng" dirty="0">
              <a:latin typeface="Castellar" panose="020A0402060406010301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45996"/>
            <a:ext cx="10515600" cy="463096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200" dirty="0" smtClean="0">
                <a:latin typeface="Castellar" panose="020A0402060406010301" pitchFamily="18" charset="0"/>
              </a:rPr>
              <a:t>Enemy invading into the body</a:t>
            </a:r>
          </a:p>
          <a:p>
            <a:pPr marL="0" indent="0" algn="ctr">
              <a:buNone/>
            </a:pPr>
            <a:r>
              <a:rPr lang="en-US" sz="1600" dirty="0" smtClean="0">
                <a:latin typeface="Castellar" panose="020A0402060406010301" pitchFamily="18" charset="0"/>
              </a:rPr>
              <a:t>Usually a bacteria or virus </a:t>
            </a:r>
            <a:endParaRPr lang="en-US" sz="1600" dirty="0">
              <a:latin typeface="Castellar" panose="020A0402060406010301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90664" y="2351117"/>
            <a:ext cx="3449387" cy="23411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994" y="2321240"/>
            <a:ext cx="3335625" cy="21054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TextBox 6"/>
          <p:cNvSpPr txBox="1"/>
          <p:nvPr/>
        </p:nvSpPr>
        <p:spPr>
          <a:xfrm>
            <a:off x="1051774" y="4426708"/>
            <a:ext cx="20241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/>
              <a:t>http://il2.picdn.net/shutterstock/videos/12617774/thumb/1.jpg</a:t>
            </a:r>
            <a:endParaRPr lang="en-US" sz="1000" dirty="0"/>
          </a:p>
        </p:txBody>
      </p:sp>
      <p:sp>
        <p:nvSpPr>
          <p:cNvPr id="8" name="TextBox 7"/>
          <p:cNvSpPr txBox="1"/>
          <p:nvPr/>
        </p:nvSpPr>
        <p:spPr>
          <a:xfrm>
            <a:off x="8736159" y="4692255"/>
            <a:ext cx="26176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/>
              <a:t>https://abcnews.go.com/images/US/GTY_escherichia_coli_bacteria_jt_151102.jpg</a:t>
            </a:r>
            <a:endParaRPr lang="en-US" sz="10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07055" y="2463243"/>
            <a:ext cx="3020172" cy="36646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98929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68237" y="736497"/>
            <a:ext cx="5855526" cy="861129"/>
          </a:xfrm>
        </p:spPr>
        <p:txBody>
          <a:bodyPr>
            <a:normAutofit fontScale="90000"/>
          </a:bodyPr>
          <a:lstStyle/>
          <a:p>
            <a:r>
              <a:rPr lang="en-US" sz="5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stellar" panose="020A0402060406010301" pitchFamily="18" charset="0"/>
              </a:rPr>
              <a:t>The Warriors</a:t>
            </a:r>
            <a:endParaRPr lang="en-US" sz="54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stellar" panose="020A0402060406010301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63347" y="1403016"/>
            <a:ext cx="6405534" cy="2057923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>
                <a:latin typeface="Castellar" panose="020A0402060406010301" pitchFamily="18" charset="0"/>
                <a:cs typeface="Arial" panose="020B0604020202020204" pitchFamily="34" charset="0"/>
              </a:rPr>
              <a:t>Three Defense Systems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8254" t="2730" r="15076" b="4105"/>
          <a:stretch/>
        </p:blipFill>
        <p:spPr>
          <a:xfrm>
            <a:off x="4240661" y="1865083"/>
            <a:ext cx="2985527" cy="36278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l="2653" t="2018" r="2087"/>
          <a:stretch/>
        </p:blipFill>
        <p:spPr>
          <a:xfrm>
            <a:off x="486971" y="2141372"/>
            <a:ext cx="3085788" cy="221722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440713" y="4363735"/>
            <a:ext cx="3325910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u="sng" dirty="0"/>
              <a:t>m</a:t>
            </a:r>
            <a:r>
              <a:rPr lang="en-US" sz="1000" b="1" u="sng" dirty="0" smtClean="0"/>
              <a:t>acrophage cells</a:t>
            </a:r>
          </a:p>
          <a:p>
            <a:pPr algn="ctr"/>
            <a:r>
              <a:rPr lang="en-US" sz="900" dirty="0" smtClean="0"/>
              <a:t>http://new.bloodline.net/image-atlas/0148020-Macrophage-plasma-cells-multiple-myeloma.jpg</a:t>
            </a:r>
            <a:endParaRPr lang="en-US" sz="900" dirty="0"/>
          </a:p>
        </p:txBody>
      </p:sp>
      <p:sp>
        <p:nvSpPr>
          <p:cNvPr id="9" name="TextBox 8"/>
          <p:cNvSpPr txBox="1"/>
          <p:nvPr/>
        </p:nvSpPr>
        <p:spPr>
          <a:xfrm>
            <a:off x="8297830" y="4500000"/>
            <a:ext cx="27420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u="sng" dirty="0" smtClean="0"/>
              <a:t>T-cells and B-cells</a:t>
            </a:r>
          </a:p>
          <a:p>
            <a:pPr algn="ctr"/>
            <a:r>
              <a:rPr lang="en-US" sz="900" dirty="0" smtClean="0"/>
              <a:t>https://askabiologist.asu.edu/sites/default/files/assets/activities/body_depot/bcell_maturation-7.2017b.jpg</a:t>
            </a:r>
            <a:endParaRPr lang="en-US" sz="900" dirty="0"/>
          </a:p>
        </p:txBody>
      </p:sp>
      <p:sp>
        <p:nvSpPr>
          <p:cNvPr id="10" name="TextBox 9"/>
          <p:cNvSpPr txBox="1"/>
          <p:nvPr/>
        </p:nvSpPr>
        <p:spPr>
          <a:xfrm>
            <a:off x="1032702" y="1772040"/>
            <a:ext cx="21419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astellar" panose="020A0402060406010301" pitchFamily="18" charset="0"/>
              </a:rPr>
              <a:t>MACROPHAGES</a:t>
            </a:r>
            <a:endParaRPr lang="en-US" dirty="0">
              <a:latin typeface="Castellar" panose="020A0402060406010301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241213" y="1772040"/>
            <a:ext cx="28552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astellar" panose="020A0402060406010301" pitchFamily="18" charset="0"/>
              </a:rPr>
              <a:t>T cells and B cells</a:t>
            </a:r>
            <a:endParaRPr lang="en-US" dirty="0">
              <a:latin typeface="Castellar" panose="020A0402060406010301" pitchFamily="18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52377" y="2141373"/>
            <a:ext cx="3432944" cy="234578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5352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7116" y="836678"/>
            <a:ext cx="8843128" cy="729154"/>
          </a:xfrm>
        </p:spPr>
        <p:txBody>
          <a:bodyPr>
            <a:normAutofit/>
          </a:bodyPr>
          <a:lstStyle/>
          <a:p>
            <a:r>
              <a:rPr lang="en-US" sz="3600" dirty="0" smtClean="0">
                <a:latin typeface="Castellar" panose="020A0402060406010301" pitchFamily="18" charset="0"/>
              </a:rPr>
              <a:t>The Warriors – </a:t>
            </a:r>
            <a:r>
              <a:rPr lang="en-US" sz="3600" b="1" dirty="0" smtClean="0">
                <a:latin typeface="Castellar" panose="020A0402060406010301" pitchFamily="18" charset="0"/>
              </a:rPr>
              <a:t>Macrophages </a:t>
            </a:r>
            <a:endParaRPr lang="en-US" sz="3600" b="1" dirty="0">
              <a:latin typeface="Castellar" panose="020A0402060406010301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17715"/>
            <a:ext cx="8843128" cy="4659248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400" dirty="0" smtClean="0">
                <a:latin typeface="Bell MT" panose="02020503060305020303" pitchFamily="18" charset="0"/>
              </a:rPr>
              <a:t>Body’s Radar – Defense cells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 smtClean="0">
                <a:latin typeface="Bell MT" panose="02020503060305020303" pitchFamily="18" charset="0"/>
              </a:rPr>
              <a:t>Detects and engulfs antigens within the body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 smtClean="0">
                <a:latin typeface="Bell MT" panose="02020503060305020303" pitchFamily="18" charset="0"/>
              </a:rPr>
              <a:t>Typically found within the liver, spleen, and connective tissue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8990" y="1201255"/>
            <a:ext cx="2438400" cy="24384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76400" y="3077276"/>
            <a:ext cx="4366727" cy="291115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3596398" y="6046158"/>
            <a:ext cx="355738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latin typeface="Bell MT" panose="02020503060305020303" pitchFamily="18" charset="0"/>
              </a:rPr>
              <a:t>https://cdn.britannica.com/89/20889-004-16A42D5A.jpg</a:t>
            </a:r>
            <a:endParaRPr lang="en-US" sz="1100" dirty="0">
              <a:latin typeface="Bell MT" panose="020205030603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676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7232" y="707530"/>
            <a:ext cx="7561082" cy="874115"/>
          </a:xfrm>
        </p:spPr>
        <p:txBody>
          <a:bodyPr>
            <a:normAutofit/>
          </a:bodyPr>
          <a:lstStyle/>
          <a:p>
            <a:r>
              <a:rPr lang="en-US" sz="4000" dirty="0" smtClean="0">
                <a:latin typeface="Castellar" panose="020A0402060406010301" pitchFamily="18" charset="0"/>
              </a:rPr>
              <a:t>The Warriors – </a:t>
            </a:r>
            <a:r>
              <a:rPr lang="en-US" sz="4000" b="1" dirty="0" smtClean="0">
                <a:latin typeface="Castellar" panose="020A0402060406010301" pitchFamily="18" charset="0"/>
              </a:rPr>
              <a:t>T-cells </a:t>
            </a:r>
            <a:endParaRPr lang="en-US" sz="4000" b="1" dirty="0">
              <a:latin typeface="Castellar" panose="020A0402060406010301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9876" y="1581646"/>
            <a:ext cx="10693924" cy="4595318"/>
          </a:xfrm>
        </p:spPr>
        <p:txBody>
          <a:bodyPr>
            <a:normAutofit/>
          </a:bodyPr>
          <a:lstStyle/>
          <a:p>
            <a:pPr lvl="5">
              <a:buFont typeface="Wingdings" panose="05000000000000000000" pitchFamily="2" charset="2"/>
              <a:buChar char="Ø"/>
            </a:pPr>
            <a:r>
              <a:rPr lang="en-US" sz="2400" dirty="0">
                <a:latin typeface="Bell MT" panose="02020503060305020303" pitchFamily="18" charset="0"/>
              </a:rPr>
              <a:t>Communication Link</a:t>
            </a:r>
          </a:p>
          <a:p>
            <a:pPr lvl="5">
              <a:buFont typeface="Wingdings" panose="05000000000000000000" pitchFamily="2" charset="2"/>
              <a:buChar char="Ø"/>
            </a:pPr>
            <a:r>
              <a:rPr lang="en-US" sz="2400" dirty="0">
                <a:latin typeface="Bell MT" panose="02020503060305020303" pitchFamily="18" charset="0"/>
              </a:rPr>
              <a:t>Link between the body’s macrophages and </a:t>
            </a:r>
            <a:r>
              <a:rPr lang="en-US" sz="2400" dirty="0" smtClean="0">
                <a:latin typeface="Bell MT" panose="02020503060305020303" pitchFamily="18" charset="0"/>
              </a:rPr>
              <a:t>B-cells</a:t>
            </a:r>
          </a:p>
          <a:p>
            <a:pPr lvl="5">
              <a:buFont typeface="Wingdings" panose="05000000000000000000" pitchFamily="2" charset="2"/>
              <a:buChar char="Ø"/>
            </a:pPr>
            <a:r>
              <a:rPr lang="en-US" sz="2400" dirty="0" smtClean="0">
                <a:latin typeface="Bell MT" panose="02020503060305020303" pitchFamily="18" charset="0"/>
              </a:rPr>
              <a:t>Sends messages to activate macrophages and B-cells </a:t>
            </a:r>
          </a:p>
          <a:p>
            <a:pPr lvl="5">
              <a:buFont typeface="Wingdings" panose="05000000000000000000" pitchFamily="2" charset="2"/>
              <a:buChar char="Ø"/>
            </a:pPr>
            <a:r>
              <a:rPr lang="en-US" sz="2400" dirty="0" smtClean="0">
                <a:latin typeface="Bell MT" panose="02020503060305020303" pitchFamily="18" charset="0"/>
              </a:rPr>
              <a:t>TWO TYPES: helper T-cells and killer T-cells</a:t>
            </a:r>
            <a:endParaRPr lang="en-US" sz="2400" dirty="0">
              <a:latin typeface="Bell MT" panose="02020503060305020303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25718" t="-275" r="24544" b="1899"/>
          <a:stretch/>
        </p:blipFill>
        <p:spPr>
          <a:xfrm>
            <a:off x="4571676" y="3274476"/>
            <a:ext cx="2800086" cy="276914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/>
          <a:srcRect l="24015" t="1425" r="16001" b="1496"/>
          <a:stretch/>
        </p:blipFill>
        <p:spPr>
          <a:xfrm>
            <a:off x="734249" y="1581645"/>
            <a:ext cx="1838226" cy="249810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5011918" y="6058970"/>
            <a:ext cx="2168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/>
              <a:t>https://media.celgene.com/content/uploads/healthy-human-t-cell.jpg</a:t>
            </a:r>
          </a:p>
        </p:txBody>
      </p:sp>
    </p:spTree>
    <p:extLst>
      <p:ext uri="{BB962C8B-B14F-4D97-AF65-F5344CB8AC3E}">
        <p14:creationId xmlns:p14="http://schemas.microsoft.com/office/powerpoint/2010/main" val="1950395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5079" y="1021057"/>
            <a:ext cx="10964160" cy="804568"/>
          </a:xfrm>
        </p:spPr>
        <p:txBody>
          <a:bodyPr>
            <a:normAutofit/>
          </a:bodyPr>
          <a:lstStyle/>
          <a:p>
            <a:r>
              <a:rPr lang="en-US" sz="3800" dirty="0" smtClean="0">
                <a:latin typeface="Castellar" panose="020A0402060406010301" pitchFamily="18" charset="0"/>
              </a:rPr>
              <a:t>T-Cells </a:t>
            </a:r>
            <a:r>
              <a:rPr lang="en-US" sz="3800" dirty="0">
                <a:latin typeface="Castellar" panose="020A0402060406010301" pitchFamily="18" charset="0"/>
              </a:rPr>
              <a:t>– </a:t>
            </a:r>
            <a:r>
              <a:rPr lang="en-US" sz="3800" b="1" dirty="0">
                <a:latin typeface="Castellar" panose="020A0402060406010301" pitchFamily="18" charset="0"/>
              </a:rPr>
              <a:t>Killer and Helper </a:t>
            </a:r>
            <a:r>
              <a:rPr lang="en-US" sz="3800" b="1" dirty="0" smtClean="0">
                <a:latin typeface="Castellar" panose="020A0402060406010301" pitchFamily="18" charset="0"/>
              </a:rPr>
              <a:t>T-Cells</a:t>
            </a:r>
            <a:endParaRPr lang="en-US" sz="3800" b="1" dirty="0">
              <a:latin typeface="Castellar" panose="020A0402060406010301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243931" cy="4351338"/>
          </a:xfrm>
        </p:spPr>
        <p:txBody>
          <a:bodyPr/>
          <a:lstStyle/>
          <a:p>
            <a:pPr marL="2286000" lvl="5" indent="0">
              <a:buNone/>
            </a:pPr>
            <a:r>
              <a:rPr lang="en-US" sz="2800" dirty="0" smtClean="0">
                <a:latin typeface="Bell MT" panose="02020503060305020303" pitchFamily="18" charset="0"/>
              </a:rPr>
              <a:t>Killer T-Cells</a:t>
            </a:r>
          </a:p>
          <a:p>
            <a:pPr lvl="6">
              <a:buFont typeface="Wingdings" panose="05000000000000000000" pitchFamily="2" charset="2"/>
              <a:buChar char="Ø"/>
            </a:pPr>
            <a:r>
              <a:rPr lang="en-US" sz="2400" dirty="0" smtClean="0">
                <a:latin typeface="Bell MT" panose="02020503060305020303" pitchFamily="18" charset="0"/>
              </a:rPr>
              <a:t>Job: locate and kill infected cells</a:t>
            </a:r>
          </a:p>
          <a:p>
            <a:pPr marL="0" indent="0">
              <a:buNone/>
            </a:pPr>
            <a:endParaRPr lang="en-US" dirty="0">
              <a:latin typeface="Bell MT" panose="02020503060305020303" pitchFamily="18" charset="0"/>
            </a:endParaRPr>
          </a:p>
          <a:p>
            <a:pPr marL="0" indent="0">
              <a:buNone/>
            </a:pPr>
            <a:r>
              <a:rPr lang="en-US" dirty="0" smtClean="0">
                <a:latin typeface="Bell MT" panose="02020503060305020303" pitchFamily="18" charset="0"/>
              </a:rPr>
              <a:t>		     Helper T-Cells</a:t>
            </a:r>
          </a:p>
          <a:p>
            <a:pPr lvl="6">
              <a:buFont typeface="Wingdings" panose="05000000000000000000" pitchFamily="2" charset="2"/>
              <a:buChar char="Ø"/>
            </a:pPr>
            <a:r>
              <a:rPr lang="en-US" sz="2400" dirty="0" smtClean="0">
                <a:latin typeface="Bell MT" panose="02020503060305020303" pitchFamily="18" charset="0"/>
              </a:rPr>
              <a:t>Job: send chemical messages to B-cells and killer T-cells for instructions to defend against antigens</a:t>
            </a:r>
            <a:endParaRPr lang="en-US" sz="2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5079" y="1940983"/>
            <a:ext cx="2123661" cy="175495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837721" y="3710488"/>
            <a:ext cx="18983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dirty="0"/>
              <a:t>https://thecommonconstitutionalist.files.wordpress.com/2013/01/killer-t-cell.jpg</a:t>
            </a:r>
          </a:p>
        </p:txBody>
      </p:sp>
    </p:spTree>
    <p:extLst>
      <p:ext uri="{BB962C8B-B14F-4D97-AF65-F5344CB8AC3E}">
        <p14:creationId xmlns:p14="http://schemas.microsoft.com/office/powerpoint/2010/main" val="3845380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1014</TotalTime>
  <Words>955</Words>
  <Application>Microsoft Office PowerPoint</Application>
  <PresentationFormat>Widescreen</PresentationFormat>
  <Paragraphs>176</Paragraphs>
  <Slides>32</Slides>
  <Notes>2</Notes>
  <HiddenSlides>0</HiddenSlides>
  <MMClips>4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9" baseType="lpstr">
      <vt:lpstr>Arial</vt:lpstr>
      <vt:lpstr>Bell MT</vt:lpstr>
      <vt:lpstr>Calibri</vt:lpstr>
      <vt:lpstr>Calibri Light</vt:lpstr>
      <vt:lpstr>Castellar</vt:lpstr>
      <vt:lpstr>Wingdings</vt:lpstr>
      <vt:lpstr>Office Theme</vt:lpstr>
      <vt:lpstr>Immunity </vt:lpstr>
      <vt:lpstr>Objective </vt:lpstr>
      <vt:lpstr>The War Against Infection</vt:lpstr>
      <vt:lpstr>How the Body Fights Back </vt:lpstr>
      <vt:lpstr>Antigens</vt:lpstr>
      <vt:lpstr>The Warriors</vt:lpstr>
      <vt:lpstr>The Warriors – Macrophages </vt:lpstr>
      <vt:lpstr>The Warriors – T-cells </vt:lpstr>
      <vt:lpstr>T-Cells – Killer and Helper T-Cells</vt:lpstr>
      <vt:lpstr>The Warriors – B-Cells</vt:lpstr>
      <vt:lpstr>Antibodies</vt:lpstr>
      <vt:lpstr>Role of Antibodies</vt:lpstr>
      <vt:lpstr>The Warriors – Memory Cells</vt:lpstr>
      <vt:lpstr>The Immune System Video</vt:lpstr>
      <vt:lpstr>Review</vt:lpstr>
      <vt:lpstr>Surface Barriers or Mucosal Immunity</vt:lpstr>
      <vt:lpstr>Analogy</vt:lpstr>
      <vt:lpstr>The Cells in Blood</vt:lpstr>
      <vt:lpstr>Blood pt. 1</vt:lpstr>
      <vt:lpstr>Blood pt. 2</vt:lpstr>
      <vt:lpstr>Neutrophils</vt:lpstr>
      <vt:lpstr>Monocytes and Eosinophils</vt:lpstr>
      <vt:lpstr>Macrophages</vt:lpstr>
      <vt:lpstr>Microphages Engulfing Bacteria</vt:lpstr>
      <vt:lpstr> Platelets</vt:lpstr>
      <vt:lpstr>Leukocytosis</vt:lpstr>
      <vt:lpstr>Leukopenia</vt:lpstr>
      <vt:lpstr>HIV (Human Immunodeficiency Virus)</vt:lpstr>
      <vt:lpstr>AIDS (Acquired Immunodeficiency Syndrome</vt:lpstr>
      <vt:lpstr>Cell-mediated immunity</vt:lpstr>
      <vt:lpstr>Review </vt:lpstr>
      <vt:lpstr>Questions?</vt:lpstr>
    </vt:vector>
  </TitlesOfParts>
  <Company>Texas A&amp;M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Immunity</dc:title>
  <dc:creator>Lab, L Johnson's</dc:creator>
  <cp:lastModifiedBy>Lab, L Johnson's</cp:lastModifiedBy>
  <cp:revision>72</cp:revision>
  <dcterms:created xsi:type="dcterms:W3CDTF">2018-09-27T15:52:46Z</dcterms:created>
  <dcterms:modified xsi:type="dcterms:W3CDTF">2018-11-30T14:44:23Z</dcterms:modified>
</cp:coreProperties>
</file>