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94217" autoAdjust="0"/>
  </p:normalViewPr>
  <p:slideViewPr>
    <p:cSldViewPr snapToGrid="0">
      <p:cViewPr>
        <p:scale>
          <a:sx n="84" d="100"/>
          <a:sy n="84" d="100"/>
        </p:scale>
        <p:origin x="918" y="5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E3B67B-729F-4B2A-93FC-E4D51DC5E08B}" type="datetimeFigureOut">
              <a:rPr lang="en-US" smtClean="0"/>
              <a:t>6/7/2019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DDE9B1-B3F4-4F4B-B4CF-F56798AF3FC2}" type="slidenum">
              <a:rPr lang="en-US" smtClean="0"/>
              <a:t>‹#›</a:t>
            </a:fld>
            <a:endParaRPr lang="en-US"/>
          </a:p>
        </p:txBody>
      </p:sp>
    </p:spTree>
    <p:extLst>
      <p:ext uri="{BB962C8B-B14F-4D97-AF65-F5344CB8AC3E}">
        <p14:creationId xmlns:p14="http://schemas.microsoft.com/office/powerpoint/2010/main" val="1408341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Answers</a:t>
            </a:r>
            <a:r>
              <a:rPr lang="en-US" baseline="0" dirty="0" smtClean="0"/>
              <a:t> will vary:</a:t>
            </a:r>
          </a:p>
          <a:p>
            <a:pPr marL="228600" indent="-228600">
              <a:buAutoNum type="arabicPeriod"/>
            </a:pPr>
            <a:r>
              <a:rPr lang="en-US" baseline="0" dirty="0" smtClean="0"/>
              <a:t>The common cold, flu, stomach virus, strep throat, bronchitis, ear infection, chicken pox….</a:t>
            </a:r>
          </a:p>
          <a:p>
            <a:pPr marL="228600" indent="-228600">
              <a:buAutoNum type="arabicPeriod"/>
            </a:pPr>
            <a:r>
              <a:rPr lang="en-US" baseline="0" dirty="0" smtClean="0"/>
              <a:t>AIDS, pneumonia, H1N1 virus, yellow fever, malaria….</a:t>
            </a:r>
          </a:p>
          <a:p>
            <a:pPr marL="228600" indent="-228600">
              <a:buAutoNum type="arabicPeriod"/>
            </a:pPr>
            <a:r>
              <a:rPr lang="en-US" baseline="0" dirty="0" smtClean="0"/>
              <a:t>Ebola, </a:t>
            </a:r>
            <a:r>
              <a:rPr lang="en-US" baseline="0" dirty="0" err="1" smtClean="0"/>
              <a:t>Zika</a:t>
            </a:r>
            <a:r>
              <a:rPr lang="en-US" baseline="0" dirty="0" smtClean="0"/>
              <a:t> , measles</a:t>
            </a:r>
          </a:p>
        </p:txBody>
      </p:sp>
      <p:sp>
        <p:nvSpPr>
          <p:cNvPr id="4" name="Slide Number Placeholder 3"/>
          <p:cNvSpPr>
            <a:spLocks noGrp="1"/>
          </p:cNvSpPr>
          <p:nvPr>
            <p:ph type="sldNum" sz="quarter" idx="10"/>
          </p:nvPr>
        </p:nvSpPr>
        <p:spPr/>
        <p:txBody>
          <a:bodyPr/>
          <a:lstStyle/>
          <a:p>
            <a:fld id="{61DDE9B1-B3F4-4F4B-B4CF-F56798AF3FC2}" type="slidenum">
              <a:rPr lang="en-US" smtClean="0"/>
              <a:t>2</a:t>
            </a:fld>
            <a:endParaRPr lang="en-US"/>
          </a:p>
        </p:txBody>
      </p:sp>
    </p:spTree>
    <p:extLst>
      <p:ext uri="{BB962C8B-B14F-4D97-AF65-F5344CB8AC3E}">
        <p14:creationId xmlns:p14="http://schemas.microsoft.com/office/powerpoint/2010/main" val="279674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Tx/>
              <a:buAutoNum type="arabicPeriod"/>
            </a:pPr>
            <a:r>
              <a:rPr lang="en-US" altLang="en-US" dirty="0" smtClean="0"/>
              <a:t>Growth becomes  stationary because the population saturates its environment. Nutrient supply, water, build-up of wastes, etc. limit  multiplication</a:t>
            </a:r>
          </a:p>
          <a:p>
            <a:pPr marL="228600" indent="-228600">
              <a:buFontTx/>
              <a:buAutoNum type="arabicPeriod"/>
            </a:pPr>
            <a:r>
              <a:rPr lang="en-US" altLang="en-US" dirty="0" smtClean="0"/>
              <a:t>As their environment deteriorates, many of the individuals don’t have enough nutrients or water to stay alive. Also, they may be killed by build-up of toxic wastes. Finally, there may be an issue of “metabolic aging,”  which hasn’t been studied very much.</a:t>
            </a:r>
          </a:p>
          <a:p>
            <a:pPr marL="228600" indent="-228600">
              <a:buFontTx/>
              <a:buAutoNum type="arabicPeriod"/>
            </a:pPr>
            <a:r>
              <a:rPr lang="en-US" altLang="en-US" dirty="0" smtClean="0"/>
              <a:t>For an animated tutorial go to :</a:t>
            </a:r>
          </a:p>
          <a:p>
            <a:pPr marL="228600" indent="-228600"/>
            <a:r>
              <a:rPr lang="en-US" altLang="en-US" dirty="0" smtClean="0"/>
              <a:t>http://www.cellsalive.com/ecoli.htm</a:t>
            </a:r>
          </a:p>
          <a:p>
            <a:endParaRPr lang="en-US" dirty="0"/>
          </a:p>
        </p:txBody>
      </p:sp>
      <p:sp>
        <p:nvSpPr>
          <p:cNvPr id="4" name="Slide Number Placeholder 3"/>
          <p:cNvSpPr>
            <a:spLocks noGrp="1"/>
          </p:cNvSpPr>
          <p:nvPr>
            <p:ph type="sldNum" sz="quarter" idx="10"/>
          </p:nvPr>
        </p:nvSpPr>
        <p:spPr/>
        <p:txBody>
          <a:bodyPr/>
          <a:lstStyle/>
          <a:p>
            <a:fld id="{61DDE9B1-B3F4-4F4B-B4CF-F56798AF3FC2}" type="slidenum">
              <a:rPr lang="en-US" smtClean="0"/>
              <a:t>9</a:t>
            </a:fld>
            <a:endParaRPr lang="en-US"/>
          </a:p>
        </p:txBody>
      </p:sp>
    </p:spTree>
    <p:extLst>
      <p:ext uri="{BB962C8B-B14F-4D97-AF65-F5344CB8AC3E}">
        <p14:creationId xmlns:p14="http://schemas.microsoft.com/office/powerpoint/2010/main" val="2310872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smtClean="0"/>
              <a:t>There is some controversy at this time on the classification of Prion and Viruses.  Although they are infectious agents, they are technically not considered to be living (more discussion on this later in the presentation).  Scientists disagree on whether to classify them as microbe even though they are frequently included in microbiology texts.  This is an excellent opportunity to encourage a discussion about classification of organisms.</a:t>
            </a:r>
          </a:p>
          <a:p>
            <a:endParaRPr lang="en-US" dirty="0"/>
          </a:p>
        </p:txBody>
      </p:sp>
      <p:sp>
        <p:nvSpPr>
          <p:cNvPr id="4" name="Slide Number Placeholder 3"/>
          <p:cNvSpPr>
            <a:spLocks noGrp="1"/>
          </p:cNvSpPr>
          <p:nvPr>
            <p:ph type="sldNum" sz="quarter" idx="10"/>
          </p:nvPr>
        </p:nvSpPr>
        <p:spPr/>
        <p:txBody>
          <a:bodyPr/>
          <a:lstStyle/>
          <a:p>
            <a:fld id="{61DDE9B1-B3F4-4F4B-B4CF-F56798AF3FC2}" type="slidenum">
              <a:rPr lang="en-US" smtClean="0"/>
              <a:t>10</a:t>
            </a:fld>
            <a:endParaRPr lang="en-US"/>
          </a:p>
        </p:txBody>
      </p:sp>
    </p:spTree>
    <p:extLst>
      <p:ext uri="{BB962C8B-B14F-4D97-AF65-F5344CB8AC3E}">
        <p14:creationId xmlns:p14="http://schemas.microsoft.com/office/powerpoint/2010/main" val="4173744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It is useful in a class discussion to compare microbes with </a:t>
            </a:r>
            <a:r>
              <a:rPr lang="en-US" altLang="en-US" i="1" dirty="0" smtClean="0"/>
              <a:t>cells</a:t>
            </a:r>
            <a:r>
              <a:rPr lang="en-US" altLang="en-US" dirty="0" smtClean="0"/>
              <a:t> in multicellular organisms.  See “Cells Are Us” in the Web curriculum at peer.tamu.edu</a:t>
            </a:r>
          </a:p>
          <a:p>
            <a:pPr eaLnBrk="1" hangingPunct="1"/>
            <a:endParaRPr lang="en-US" altLang="en-US" dirty="0" smtClean="0"/>
          </a:p>
          <a:p>
            <a:pPr eaLnBrk="1" hangingPunct="1"/>
            <a:r>
              <a:rPr lang="en-US" altLang="en-US" dirty="0" smtClean="0"/>
              <a:t>An exercise: ask students how many kinds of bacteria can they name (anthrax, brucellosis, tetanus, </a:t>
            </a:r>
            <a:r>
              <a:rPr lang="en-US" altLang="en-US" dirty="0" err="1" smtClean="0"/>
              <a:t>diphteria</a:t>
            </a:r>
            <a:r>
              <a:rPr lang="en-US" altLang="en-US" dirty="0" smtClean="0"/>
              <a:t>, E. coli, salmonella, and a few others are among those that many students should have heard about).</a:t>
            </a:r>
          </a:p>
          <a:p>
            <a:endParaRPr lang="en-US" dirty="0"/>
          </a:p>
        </p:txBody>
      </p:sp>
      <p:sp>
        <p:nvSpPr>
          <p:cNvPr id="4" name="Slide Number Placeholder 3"/>
          <p:cNvSpPr>
            <a:spLocks noGrp="1"/>
          </p:cNvSpPr>
          <p:nvPr>
            <p:ph type="sldNum" sz="quarter" idx="10"/>
          </p:nvPr>
        </p:nvSpPr>
        <p:spPr/>
        <p:txBody>
          <a:bodyPr/>
          <a:lstStyle/>
          <a:p>
            <a:fld id="{61DDE9B1-B3F4-4F4B-B4CF-F56798AF3FC2}" type="slidenum">
              <a:rPr lang="en-US" smtClean="0"/>
              <a:t>12</a:t>
            </a:fld>
            <a:endParaRPr lang="en-US"/>
          </a:p>
        </p:txBody>
      </p:sp>
    </p:spTree>
    <p:extLst>
      <p:ext uri="{BB962C8B-B14F-4D97-AF65-F5344CB8AC3E}">
        <p14:creationId xmlns:p14="http://schemas.microsoft.com/office/powerpoint/2010/main" val="3550128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smtClean="0"/>
              <a:t>Fish and Whales use protozoa as food, making them an important part of the marine food web.</a:t>
            </a:r>
          </a:p>
          <a:p>
            <a:pPr eaLnBrk="1" hangingPunct="1"/>
            <a:r>
              <a:rPr lang="en-US" altLang="en-US" dirty="0" smtClean="0"/>
              <a:t>Giardia (pictured) is a common cause of food poisoning.</a:t>
            </a:r>
          </a:p>
          <a:p>
            <a:endParaRPr lang="en-US" dirty="0"/>
          </a:p>
        </p:txBody>
      </p:sp>
      <p:sp>
        <p:nvSpPr>
          <p:cNvPr id="4" name="Slide Number Placeholder 3"/>
          <p:cNvSpPr>
            <a:spLocks noGrp="1"/>
          </p:cNvSpPr>
          <p:nvPr>
            <p:ph type="sldNum" sz="quarter" idx="10"/>
          </p:nvPr>
        </p:nvSpPr>
        <p:spPr/>
        <p:txBody>
          <a:bodyPr/>
          <a:lstStyle/>
          <a:p>
            <a:fld id="{61DDE9B1-B3F4-4F4B-B4CF-F56798AF3FC2}" type="slidenum">
              <a:rPr lang="en-US" smtClean="0"/>
              <a:t>16</a:t>
            </a:fld>
            <a:endParaRPr lang="en-US"/>
          </a:p>
        </p:txBody>
      </p:sp>
    </p:spTree>
    <p:extLst>
      <p:ext uri="{BB962C8B-B14F-4D97-AF65-F5344CB8AC3E}">
        <p14:creationId xmlns:p14="http://schemas.microsoft.com/office/powerpoint/2010/main" val="1901456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F830B0E6-E594-4E42-8678-321583ACAC75}" type="datetimeFigureOut">
              <a:rPr lang="en-US" smtClean="0"/>
              <a:t>6/7/2019</a:t>
            </a:fld>
            <a:endParaRPr lang="en-US"/>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2586422D-3540-4C9C-B199-9C422A6587DC}"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14818260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30B0E6-E594-4E42-8678-321583ACAC7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146803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30B0E6-E594-4E42-8678-321583ACAC7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41933910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830B0E6-E594-4E42-8678-321583ACAC7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2270446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n-US" smtClean="0"/>
              <a:t>Click to edit Master title style</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830B0E6-E594-4E42-8678-321583ACAC75}" type="datetimeFigureOut">
              <a:rPr lang="en-US" smtClean="0"/>
              <a:t>6/7/2019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86422D-3540-4C9C-B199-9C422A6587DC}" type="slidenum">
              <a:rPr lang="en-US" smtClean="0"/>
              <a:t>‹#›</a:t>
            </a:fld>
            <a:endParaRPr lang="en-US"/>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2585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830B0E6-E594-4E42-8678-321583ACAC7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148238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n-US" smtClean="0"/>
              <a:t>Edit Master text styles</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830B0E6-E594-4E42-8678-321583ACAC75}" type="datetimeFigureOut">
              <a:rPr lang="en-US" smtClean="0"/>
              <a:t>6/7/2019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1149082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830B0E6-E594-4E42-8678-321583ACAC75}" type="datetimeFigureOut">
              <a:rPr lang="en-US" smtClean="0"/>
              <a:t>6/7/2019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320819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30B0E6-E594-4E42-8678-321583ACAC75}" type="datetimeFigureOut">
              <a:rPr lang="en-US" smtClean="0"/>
              <a:t>6/7/2019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3087487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n-US" smtClean="0"/>
              <a:t>Click to edit Master title style</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830B0E6-E594-4E42-8678-321583ACAC7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3841382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830B0E6-E594-4E42-8678-321583ACAC75}" type="datetimeFigureOut">
              <a:rPr lang="en-US" smtClean="0"/>
              <a:t>6/7/2019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86422D-3540-4C9C-B199-9C422A6587DC}" type="slidenum">
              <a:rPr lang="en-US" smtClean="0"/>
              <a:t>‹#›</a:t>
            </a:fld>
            <a:endParaRPr lang="en-US"/>
          </a:p>
        </p:txBody>
      </p:sp>
    </p:spTree>
    <p:extLst>
      <p:ext uri="{BB962C8B-B14F-4D97-AF65-F5344CB8AC3E}">
        <p14:creationId xmlns:p14="http://schemas.microsoft.com/office/powerpoint/2010/main" val="570586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F830B0E6-E594-4E42-8678-321583ACAC75}" type="datetimeFigureOut">
              <a:rPr lang="en-US" smtClean="0"/>
              <a:t>6/7/2019</a:t>
            </a:fld>
            <a:endParaRPr lang="en-US"/>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2586422D-3540-4C9C-B199-9C422A6587DC}" type="slidenum">
              <a:rPr lang="en-US" smtClean="0"/>
              <a:t>‹#›</a:t>
            </a:fld>
            <a:endParaRPr lang="en-US"/>
          </a:p>
        </p:txBody>
      </p:sp>
    </p:spTree>
    <p:extLst>
      <p:ext uri="{BB962C8B-B14F-4D97-AF65-F5344CB8AC3E}">
        <p14:creationId xmlns:p14="http://schemas.microsoft.com/office/powerpoint/2010/main" val="3675058636"/>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_Vj0cIgwpQI"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61288" y="2306531"/>
            <a:ext cx="4636008" cy="1463040"/>
          </a:xfrm>
        </p:spPr>
        <p:txBody>
          <a:bodyPr>
            <a:normAutofit fontScale="90000"/>
          </a:bodyPr>
          <a:lstStyle/>
          <a:p>
            <a:pPr algn="ctr"/>
            <a:r>
              <a:rPr lang="en-US" dirty="0" smtClean="0">
                <a:ln>
                  <a:solidFill>
                    <a:srgbClr val="FFFF00"/>
                  </a:solidFill>
                </a:ln>
                <a:solidFill>
                  <a:schemeClr val="bg2">
                    <a:lumMod val="50000"/>
                  </a:schemeClr>
                </a:solidFill>
              </a:rPr>
              <a:t>Infectious Diseases</a:t>
            </a:r>
            <a:endParaRPr lang="en-US" dirty="0">
              <a:ln>
                <a:solidFill>
                  <a:srgbClr val="FFFF00"/>
                </a:solidFill>
              </a:ln>
              <a:solidFill>
                <a:schemeClr val="bg2">
                  <a:lumMod val="50000"/>
                </a:schemeClr>
              </a:solidFill>
            </a:endParaRPr>
          </a:p>
        </p:txBody>
      </p:sp>
      <p:sp>
        <p:nvSpPr>
          <p:cNvPr id="3" name="Subtitle 2"/>
          <p:cNvSpPr>
            <a:spLocks noGrp="1"/>
          </p:cNvSpPr>
          <p:nvPr>
            <p:ph type="subTitle" idx="1"/>
          </p:nvPr>
        </p:nvSpPr>
        <p:spPr>
          <a:xfrm>
            <a:off x="1234440" y="4082795"/>
            <a:ext cx="4562856" cy="640080"/>
          </a:xfrm>
        </p:spPr>
        <p:txBody>
          <a:bodyPr>
            <a:normAutofit fontScale="92500" lnSpcReduction="10000"/>
          </a:bodyPr>
          <a:lstStyle/>
          <a:p>
            <a:pPr algn="ctr"/>
            <a:r>
              <a:rPr lang="en-US" dirty="0" smtClean="0"/>
              <a:t>PEER Program at Texas A&amp;M University</a:t>
            </a:r>
            <a:endParaRPr lang="en-US" dirty="0"/>
          </a:p>
        </p:txBody>
      </p:sp>
      <p:pic>
        <p:nvPicPr>
          <p:cNvPr id="4" name="Picture 3"/>
          <p:cNvPicPr>
            <a:picLocks noChangeAspect="1"/>
          </p:cNvPicPr>
          <p:nvPr/>
        </p:nvPicPr>
        <p:blipFill>
          <a:blip r:embed="rId2"/>
          <a:stretch>
            <a:fillRect/>
          </a:stretch>
        </p:blipFill>
        <p:spPr>
          <a:xfrm rot="16200000">
            <a:off x="5632704" y="2231992"/>
            <a:ext cx="4288538" cy="24123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rotWithShape="1">
          <a:blip r:embed="rId3"/>
          <a:srcRect r="38922"/>
          <a:stretch/>
        </p:blipFill>
        <p:spPr>
          <a:xfrm>
            <a:off x="9345168" y="1305290"/>
            <a:ext cx="2250378" cy="17327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rotWithShape="1">
          <a:blip r:embed="rId4"/>
          <a:srcRect l="40861"/>
          <a:stretch/>
        </p:blipFill>
        <p:spPr>
          <a:xfrm rot="16200000">
            <a:off x="9290780" y="3277647"/>
            <a:ext cx="2359154" cy="22503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041163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0231" y="259158"/>
            <a:ext cx="7287768" cy="822642"/>
          </a:xfrm>
        </p:spPr>
        <p:txBody>
          <a:bodyPr/>
          <a:lstStyle/>
          <a:p>
            <a:r>
              <a:rPr lang="en-US" dirty="0" smtClean="0"/>
              <a:t>Common Types of Microbes</a:t>
            </a:r>
            <a:endParaRPr lang="en-US" dirty="0"/>
          </a:p>
        </p:txBody>
      </p:sp>
      <p:pic>
        <p:nvPicPr>
          <p:cNvPr id="4" name="Picture 3"/>
          <p:cNvPicPr>
            <a:picLocks noChangeAspect="1"/>
          </p:cNvPicPr>
          <p:nvPr/>
        </p:nvPicPr>
        <p:blipFill>
          <a:blip r:embed="rId3"/>
          <a:stretch>
            <a:fillRect/>
          </a:stretch>
        </p:blipFill>
        <p:spPr>
          <a:xfrm>
            <a:off x="851670" y="1343227"/>
            <a:ext cx="2691630" cy="20802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666273" y="3457771"/>
            <a:ext cx="1154483" cy="369332"/>
          </a:xfrm>
          <a:prstGeom prst="rect">
            <a:avLst/>
          </a:prstGeom>
          <a:noFill/>
        </p:spPr>
        <p:txBody>
          <a:bodyPr wrap="none" rtlCol="0">
            <a:spAutoFit/>
          </a:bodyPr>
          <a:lstStyle/>
          <a:p>
            <a:r>
              <a:rPr lang="en-US" dirty="0" smtClean="0"/>
              <a:t>Bacteria </a:t>
            </a:r>
            <a:endParaRPr lang="en-US" dirty="0"/>
          </a:p>
        </p:txBody>
      </p:sp>
      <p:pic>
        <p:nvPicPr>
          <p:cNvPr id="6" name="Picture 5"/>
          <p:cNvPicPr>
            <a:picLocks noChangeAspect="1"/>
          </p:cNvPicPr>
          <p:nvPr/>
        </p:nvPicPr>
        <p:blipFill>
          <a:blip r:embed="rId4"/>
          <a:stretch>
            <a:fillRect/>
          </a:stretch>
        </p:blipFill>
        <p:spPr>
          <a:xfrm>
            <a:off x="6731266" y="3982419"/>
            <a:ext cx="3281634" cy="2169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Box 6"/>
          <p:cNvSpPr txBox="1"/>
          <p:nvPr/>
        </p:nvSpPr>
        <p:spPr>
          <a:xfrm>
            <a:off x="7896833" y="6193164"/>
            <a:ext cx="1112805" cy="369332"/>
          </a:xfrm>
          <a:prstGeom prst="rect">
            <a:avLst/>
          </a:prstGeom>
          <a:noFill/>
        </p:spPr>
        <p:txBody>
          <a:bodyPr wrap="none" rtlCol="0">
            <a:spAutoFit/>
          </a:bodyPr>
          <a:lstStyle/>
          <a:p>
            <a:r>
              <a:rPr lang="en-US" dirty="0" smtClean="0"/>
              <a:t>Viruses*</a:t>
            </a:r>
            <a:endParaRPr lang="en-US" dirty="0"/>
          </a:p>
        </p:txBody>
      </p:sp>
      <p:pic>
        <p:nvPicPr>
          <p:cNvPr id="8" name="Picture 7"/>
          <p:cNvPicPr>
            <a:picLocks noChangeAspect="1"/>
          </p:cNvPicPr>
          <p:nvPr/>
        </p:nvPicPr>
        <p:blipFill>
          <a:blip r:embed="rId5"/>
          <a:stretch>
            <a:fillRect/>
          </a:stretch>
        </p:blipFill>
        <p:spPr>
          <a:xfrm>
            <a:off x="1356980" y="3982420"/>
            <a:ext cx="4703537" cy="2169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8"/>
          <p:cNvSpPr txBox="1"/>
          <p:nvPr/>
        </p:nvSpPr>
        <p:spPr>
          <a:xfrm>
            <a:off x="3268563" y="6206270"/>
            <a:ext cx="880369" cy="369332"/>
          </a:xfrm>
          <a:prstGeom prst="rect">
            <a:avLst/>
          </a:prstGeom>
          <a:noFill/>
        </p:spPr>
        <p:txBody>
          <a:bodyPr wrap="none" rtlCol="0">
            <a:spAutoFit/>
          </a:bodyPr>
          <a:lstStyle/>
          <a:p>
            <a:r>
              <a:rPr lang="en-US" dirty="0" smtClean="0"/>
              <a:t>Fungi </a:t>
            </a:r>
            <a:endParaRPr lang="en-US" dirty="0"/>
          </a:p>
        </p:txBody>
      </p:sp>
      <p:pic>
        <p:nvPicPr>
          <p:cNvPr id="10" name="Picture 9"/>
          <p:cNvPicPr>
            <a:picLocks noChangeAspect="1"/>
          </p:cNvPicPr>
          <p:nvPr/>
        </p:nvPicPr>
        <p:blipFill>
          <a:blip r:embed="rId6"/>
          <a:stretch>
            <a:fillRect/>
          </a:stretch>
        </p:blipFill>
        <p:spPr>
          <a:xfrm>
            <a:off x="4133417" y="1336819"/>
            <a:ext cx="2086661" cy="20866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4817559" y="3448727"/>
            <a:ext cx="885179" cy="369332"/>
          </a:xfrm>
          <a:prstGeom prst="rect">
            <a:avLst/>
          </a:prstGeom>
          <a:noFill/>
        </p:spPr>
        <p:txBody>
          <a:bodyPr wrap="none" rtlCol="0">
            <a:spAutoFit/>
          </a:bodyPr>
          <a:lstStyle/>
          <a:p>
            <a:r>
              <a:rPr lang="en-US" dirty="0" smtClean="0"/>
              <a:t>Prion*</a:t>
            </a:r>
            <a:endParaRPr lang="en-US" dirty="0"/>
          </a:p>
        </p:txBody>
      </p:sp>
      <p:pic>
        <p:nvPicPr>
          <p:cNvPr id="12" name="Picture 11"/>
          <p:cNvPicPr>
            <a:picLocks noChangeAspect="1"/>
          </p:cNvPicPr>
          <p:nvPr/>
        </p:nvPicPr>
        <p:blipFill>
          <a:blip r:embed="rId7"/>
          <a:stretch>
            <a:fillRect/>
          </a:stretch>
        </p:blipFill>
        <p:spPr>
          <a:xfrm>
            <a:off x="6810195" y="1348793"/>
            <a:ext cx="3627514" cy="20746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3" name="TextBox 12"/>
          <p:cNvSpPr txBox="1"/>
          <p:nvPr/>
        </p:nvSpPr>
        <p:spPr>
          <a:xfrm>
            <a:off x="8216881" y="3423480"/>
            <a:ext cx="1180131" cy="369332"/>
          </a:xfrm>
          <a:prstGeom prst="rect">
            <a:avLst/>
          </a:prstGeom>
          <a:noFill/>
        </p:spPr>
        <p:txBody>
          <a:bodyPr wrap="none" rtlCol="0">
            <a:spAutoFit/>
          </a:bodyPr>
          <a:lstStyle/>
          <a:p>
            <a:r>
              <a:rPr lang="en-US" dirty="0" smtClean="0"/>
              <a:t>Protozoa </a:t>
            </a:r>
            <a:endParaRPr lang="en-US" dirty="0"/>
          </a:p>
        </p:txBody>
      </p:sp>
    </p:spTree>
    <p:extLst>
      <p:ext uri="{BB962C8B-B14F-4D97-AF65-F5344CB8AC3E}">
        <p14:creationId xmlns:p14="http://schemas.microsoft.com/office/powerpoint/2010/main" val="34648621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Microbes and Disease</a:t>
            </a:r>
            <a:endParaRPr lang="en-US" dirty="0"/>
          </a:p>
        </p:txBody>
      </p:sp>
      <p:sp>
        <p:nvSpPr>
          <p:cNvPr id="3" name="Content Placeholder 2"/>
          <p:cNvSpPr>
            <a:spLocks noGrp="1"/>
          </p:cNvSpPr>
          <p:nvPr>
            <p:ph idx="1"/>
          </p:nvPr>
        </p:nvSpPr>
        <p:spPr>
          <a:xfrm>
            <a:off x="1261872" y="1828800"/>
            <a:ext cx="4544568" cy="4351337"/>
          </a:xfrm>
        </p:spPr>
        <p:txBody>
          <a:bodyPr/>
          <a:lstStyle/>
          <a:p>
            <a:pPr>
              <a:buFont typeface="Wingdings" panose="05000000000000000000" pitchFamily="2" charset="2"/>
              <a:buChar char="v"/>
            </a:pPr>
            <a:r>
              <a:rPr lang="en-US" sz="2400" dirty="0" smtClean="0"/>
              <a:t> </a:t>
            </a:r>
            <a:r>
              <a:rPr lang="en-US" sz="3200" dirty="0" smtClean="0"/>
              <a:t>Some microbes cause disease and some don’t.</a:t>
            </a:r>
          </a:p>
          <a:p>
            <a:pPr>
              <a:buFont typeface="Wingdings" panose="05000000000000000000" pitchFamily="2" charset="2"/>
              <a:buChar char="v"/>
            </a:pPr>
            <a:r>
              <a:rPr lang="en-US" sz="3200" dirty="0"/>
              <a:t> </a:t>
            </a:r>
            <a:r>
              <a:rPr lang="en-US" sz="3200" dirty="0" smtClean="0"/>
              <a:t>Microbes that cause disease are called infectious agents, we commonly call them “germs” or “bugs”. </a:t>
            </a:r>
          </a:p>
          <a:p>
            <a:pPr marL="0" indent="0">
              <a:buNone/>
            </a:pP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11112" y="1919921"/>
            <a:ext cx="3470148" cy="35918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6740271" y="5595362"/>
            <a:ext cx="3211830" cy="584775"/>
          </a:xfrm>
          <a:prstGeom prst="rect">
            <a:avLst/>
          </a:prstGeom>
          <a:noFill/>
        </p:spPr>
        <p:txBody>
          <a:bodyPr wrap="square" rtlCol="0">
            <a:spAutoFit/>
          </a:bodyPr>
          <a:lstStyle/>
          <a:p>
            <a:pPr algn="ctr"/>
            <a:r>
              <a:rPr lang="en-US" sz="1600" dirty="0" smtClean="0"/>
              <a:t>Infectious agents are microbes that can cause disease</a:t>
            </a:r>
            <a:endParaRPr lang="en-US" sz="1600" dirty="0"/>
          </a:p>
        </p:txBody>
      </p:sp>
      <p:sp>
        <p:nvSpPr>
          <p:cNvPr id="7" name="TextBox 6"/>
          <p:cNvSpPr txBox="1"/>
          <p:nvPr/>
        </p:nvSpPr>
        <p:spPr>
          <a:xfrm>
            <a:off x="0" y="6519446"/>
            <a:ext cx="3640740" cy="338554"/>
          </a:xfrm>
          <a:prstGeom prst="rect">
            <a:avLst/>
          </a:prstGeom>
          <a:noFill/>
        </p:spPr>
        <p:txBody>
          <a:bodyPr wrap="none" rtlCol="0">
            <a:spAutoFit/>
          </a:bodyPr>
          <a:lstStyle/>
          <a:p>
            <a:r>
              <a:rPr lang="en-US" sz="1600" dirty="0" smtClean="0"/>
              <a:t>Let’s go over the types of microbes…</a:t>
            </a:r>
            <a:endParaRPr lang="en-US" sz="1600" dirty="0"/>
          </a:p>
        </p:txBody>
      </p:sp>
    </p:spTree>
    <p:extLst>
      <p:ext uri="{BB962C8B-B14F-4D97-AF65-F5344CB8AC3E}">
        <p14:creationId xmlns:p14="http://schemas.microsoft.com/office/powerpoint/2010/main" val="15673148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Bacteria</a:t>
            </a:r>
            <a:endParaRPr lang="en-US" dirty="0"/>
          </a:p>
        </p:txBody>
      </p:sp>
      <p:sp>
        <p:nvSpPr>
          <p:cNvPr id="3" name="Content Placeholder 2"/>
          <p:cNvSpPr>
            <a:spLocks noGrp="1"/>
          </p:cNvSpPr>
          <p:nvPr>
            <p:ph idx="1"/>
          </p:nvPr>
        </p:nvSpPr>
        <p:spPr>
          <a:xfrm>
            <a:off x="1261872" y="1828800"/>
            <a:ext cx="5904738" cy="4351337"/>
          </a:xfrm>
        </p:spPr>
        <p:txBody>
          <a:bodyPr/>
          <a:lstStyle/>
          <a:p>
            <a:pPr>
              <a:buFont typeface="Wingdings" panose="05000000000000000000" pitchFamily="2" charset="2"/>
              <a:buChar char="v"/>
            </a:pPr>
            <a:r>
              <a:rPr lang="en-US" dirty="0" smtClean="0"/>
              <a:t> Bacteria are </a:t>
            </a:r>
            <a:r>
              <a:rPr lang="en-US" b="1" u="sng" dirty="0" smtClean="0"/>
              <a:t>unicellular </a:t>
            </a:r>
            <a:r>
              <a:rPr lang="en-US" dirty="0" smtClean="0"/>
              <a:t>(one-celled) and </a:t>
            </a:r>
            <a:r>
              <a:rPr lang="en-US" b="1" u="sng" dirty="0" smtClean="0"/>
              <a:t>prokaryotic</a:t>
            </a:r>
            <a:r>
              <a:rPr lang="en-US" dirty="0" smtClean="0"/>
              <a:t> (the don’t have a nucleus). </a:t>
            </a:r>
          </a:p>
          <a:p>
            <a:pPr>
              <a:buFont typeface="Wingdings" panose="05000000000000000000" pitchFamily="2" charset="2"/>
              <a:buChar char="v"/>
            </a:pPr>
            <a:r>
              <a:rPr lang="en-US" dirty="0"/>
              <a:t> </a:t>
            </a:r>
            <a:r>
              <a:rPr lang="en-US" dirty="0" smtClean="0"/>
              <a:t>Bacteria are </a:t>
            </a:r>
            <a:r>
              <a:rPr lang="en-US" b="1" u="sng" dirty="0" smtClean="0"/>
              <a:t>heterotrophic</a:t>
            </a:r>
            <a:r>
              <a:rPr lang="en-US" dirty="0" smtClean="0"/>
              <a:t> (they must consume substances to get energy to survive). </a:t>
            </a:r>
          </a:p>
          <a:p>
            <a:pPr>
              <a:buFont typeface="Wingdings" panose="05000000000000000000" pitchFamily="2" charset="2"/>
              <a:buChar char="v"/>
            </a:pPr>
            <a:r>
              <a:rPr lang="en-US" dirty="0"/>
              <a:t> </a:t>
            </a:r>
            <a:r>
              <a:rPr lang="en-US" dirty="0" smtClean="0"/>
              <a:t>They are in the </a:t>
            </a:r>
            <a:r>
              <a:rPr lang="en-US" b="1" u="sng" dirty="0" smtClean="0"/>
              <a:t>Domain Eubacteria </a:t>
            </a:r>
            <a:r>
              <a:rPr lang="en-US" dirty="0" smtClean="0"/>
              <a:t>and the </a:t>
            </a:r>
            <a:r>
              <a:rPr lang="en-US" b="1" u="sng" dirty="0" smtClean="0"/>
              <a:t>Kingdom Eubacteria. </a:t>
            </a:r>
          </a:p>
          <a:p>
            <a:pPr>
              <a:buFont typeface="Wingdings" panose="05000000000000000000" pitchFamily="2" charset="2"/>
              <a:buChar char="v"/>
            </a:pPr>
            <a:r>
              <a:rPr lang="en-US" dirty="0"/>
              <a:t> </a:t>
            </a:r>
            <a:r>
              <a:rPr lang="en-US" dirty="0" smtClean="0"/>
              <a:t>There are countless numbers of bacteria on the Earth, but less than 1% of them cause disease in humans.</a:t>
            </a:r>
          </a:p>
          <a:p>
            <a:pPr>
              <a:buFont typeface="Wingdings" panose="05000000000000000000" pitchFamily="2" charset="2"/>
              <a:buChar char="v"/>
            </a:pPr>
            <a:r>
              <a:rPr lang="en-US" dirty="0"/>
              <a:t> </a:t>
            </a:r>
            <a:r>
              <a:rPr lang="en-US" dirty="0" smtClean="0"/>
              <a:t>Bacteria can live in a vast range of places, but need energy sources to thrive. </a:t>
            </a:r>
            <a:endParaRPr lang="en-US" dirty="0"/>
          </a:p>
        </p:txBody>
      </p:sp>
      <p:pic>
        <p:nvPicPr>
          <p:cNvPr id="5" name="Picture 4"/>
          <p:cNvPicPr>
            <a:picLocks noChangeAspect="1"/>
          </p:cNvPicPr>
          <p:nvPr/>
        </p:nvPicPr>
        <p:blipFill>
          <a:blip r:embed="rId3"/>
          <a:stretch>
            <a:fillRect/>
          </a:stretch>
        </p:blipFill>
        <p:spPr>
          <a:xfrm rot="5400000">
            <a:off x="6607414" y="1762997"/>
            <a:ext cx="4608352" cy="3139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7387590" y="5751352"/>
            <a:ext cx="3093720" cy="646331"/>
          </a:xfrm>
          <a:prstGeom prst="rect">
            <a:avLst/>
          </a:prstGeom>
          <a:noFill/>
        </p:spPr>
        <p:txBody>
          <a:bodyPr wrap="square" rtlCol="0">
            <a:spAutoFit/>
          </a:bodyPr>
          <a:lstStyle/>
          <a:p>
            <a:pPr algn="ctr"/>
            <a:r>
              <a:rPr lang="en-US" dirty="0" smtClean="0"/>
              <a:t>Bacteria can look like spheres, rods, or spirals. </a:t>
            </a:r>
            <a:endParaRPr lang="en-US" dirty="0"/>
          </a:p>
        </p:txBody>
      </p:sp>
    </p:spTree>
    <p:extLst>
      <p:ext uri="{BB962C8B-B14F-4D97-AF65-F5344CB8AC3E}">
        <p14:creationId xmlns:p14="http://schemas.microsoft.com/office/powerpoint/2010/main" val="26259516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Prions</a:t>
            </a:r>
            <a:endParaRPr lang="en-US" dirty="0"/>
          </a:p>
        </p:txBody>
      </p:sp>
      <p:sp>
        <p:nvSpPr>
          <p:cNvPr id="3" name="Content Placeholder 2"/>
          <p:cNvSpPr>
            <a:spLocks noGrp="1"/>
          </p:cNvSpPr>
          <p:nvPr>
            <p:ph idx="1"/>
          </p:nvPr>
        </p:nvSpPr>
        <p:spPr>
          <a:xfrm>
            <a:off x="1261872" y="1828800"/>
            <a:ext cx="5721858" cy="4351337"/>
          </a:xfrm>
        </p:spPr>
        <p:txBody>
          <a:bodyPr>
            <a:noAutofit/>
          </a:bodyPr>
          <a:lstStyle/>
          <a:p>
            <a:pPr>
              <a:buFont typeface="Wingdings" panose="05000000000000000000" pitchFamily="2" charset="2"/>
              <a:buChar char="v"/>
            </a:pPr>
            <a:r>
              <a:rPr lang="en-US" sz="2000" dirty="0" smtClean="0"/>
              <a:t> A </a:t>
            </a:r>
            <a:r>
              <a:rPr lang="en-US" sz="2000" b="1" dirty="0" smtClean="0"/>
              <a:t>prion</a:t>
            </a:r>
            <a:r>
              <a:rPr lang="en-US" sz="2000" dirty="0" smtClean="0"/>
              <a:t> is an infectious </a:t>
            </a:r>
            <a:r>
              <a:rPr lang="en-US" sz="2000" b="1" dirty="0" smtClean="0"/>
              <a:t>particle</a:t>
            </a:r>
            <a:r>
              <a:rPr lang="en-US" sz="2000" dirty="0" smtClean="0"/>
              <a:t> (</a:t>
            </a:r>
            <a:r>
              <a:rPr lang="en-US" sz="2000" u="sng" dirty="0" smtClean="0"/>
              <a:t>not a cell</a:t>
            </a:r>
            <a:r>
              <a:rPr lang="en-US" sz="2000" dirty="0" smtClean="0"/>
              <a:t>) made from an abnormally folded protein found on the surfaces of nerve cells. They are not classified into a Domain or Kingdom of living organisms. There is controversy over whether to classify them as microbes, but they are infectiou</a:t>
            </a:r>
            <a:r>
              <a:rPr lang="en-US" sz="2000" dirty="0" smtClean="0"/>
              <a:t>s agents. </a:t>
            </a:r>
          </a:p>
          <a:p>
            <a:pPr>
              <a:buFont typeface="Wingdings" panose="05000000000000000000" pitchFamily="2" charset="2"/>
              <a:buChar char="v"/>
            </a:pPr>
            <a:r>
              <a:rPr lang="en-US" sz="2000" dirty="0"/>
              <a:t> </a:t>
            </a:r>
            <a:r>
              <a:rPr lang="en-US" sz="2000" dirty="0" smtClean="0"/>
              <a:t>Prions are highly resistant to heat, radiation, and disinfectants. </a:t>
            </a:r>
          </a:p>
          <a:p>
            <a:pPr>
              <a:buFont typeface="Wingdings" panose="05000000000000000000" pitchFamily="2" charset="2"/>
              <a:buChar char="v"/>
            </a:pPr>
            <a:r>
              <a:rPr lang="en-US" sz="2000" dirty="0"/>
              <a:t> </a:t>
            </a:r>
            <a:r>
              <a:rPr lang="en-US" sz="2000" dirty="0" smtClean="0"/>
              <a:t>The best known prion forms holes in brain tissue, making the brain look like Swiss cheese. The prion causes </a:t>
            </a:r>
            <a:r>
              <a:rPr lang="en-US" sz="2000" b="1" dirty="0" smtClean="0"/>
              <a:t>mad-cow disease</a:t>
            </a:r>
            <a:r>
              <a:rPr lang="en-US" sz="2000" dirty="0" smtClean="0"/>
              <a:t>, and may cause some forms of </a:t>
            </a:r>
            <a:r>
              <a:rPr lang="en-US" sz="2000" b="1" dirty="0" smtClean="0"/>
              <a:t>Alzheimer’s Disease. </a:t>
            </a:r>
            <a:endParaRPr lang="en-US" sz="2000" b="1" dirty="0"/>
          </a:p>
        </p:txBody>
      </p:sp>
      <p:pic>
        <p:nvPicPr>
          <p:cNvPr id="4" name="Picture 7" descr="http://www.alz.org/brain/images/09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0966" y="3159124"/>
            <a:ext cx="2928937" cy="30210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http://www.bio.davidson.edu/Courses/Molbio/MolStudents/spring2005/Winter/1QLXx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2428" y="365760"/>
            <a:ext cx="2406015" cy="24060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70394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2" y="388620"/>
            <a:ext cx="9692640" cy="799782"/>
          </a:xfrm>
        </p:spPr>
        <p:txBody>
          <a:bodyPr/>
          <a:lstStyle/>
          <a:p>
            <a:r>
              <a:rPr lang="en-US" dirty="0" smtClean="0"/>
              <a:t>Viruses</a:t>
            </a:r>
            <a:endParaRPr lang="en-US" dirty="0"/>
          </a:p>
        </p:txBody>
      </p:sp>
      <p:sp>
        <p:nvSpPr>
          <p:cNvPr id="3" name="Content Placeholder 2"/>
          <p:cNvSpPr>
            <a:spLocks noGrp="1"/>
          </p:cNvSpPr>
          <p:nvPr>
            <p:ph idx="1"/>
          </p:nvPr>
        </p:nvSpPr>
        <p:spPr>
          <a:xfrm>
            <a:off x="1261872" y="1337310"/>
            <a:ext cx="9413748" cy="4351337"/>
          </a:xfrm>
        </p:spPr>
        <p:txBody>
          <a:bodyPr/>
          <a:lstStyle/>
          <a:p>
            <a:pPr>
              <a:buFont typeface="Wingdings" panose="05000000000000000000" pitchFamily="2" charset="2"/>
              <a:buChar char="v"/>
            </a:pPr>
            <a:r>
              <a:rPr lang="en-US" dirty="0" smtClean="0"/>
              <a:t> A virus is a microbe that consists of a piece of genetic material (RNA) housed within </a:t>
            </a:r>
            <a:r>
              <a:rPr lang="en-US" dirty="0" smtClean="0"/>
              <a:t>a protective coat. Viruses are not made of cells. They are not classified into a Domain or Kingdom of living organisms. </a:t>
            </a:r>
          </a:p>
          <a:p>
            <a:pPr>
              <a:buFont typeface="Wingdings" panose="05000000000000000000" pitchFamily="2" charset="2"/>
              <a:buChar char="v"/>
            </a:pPr>
            <a:r>
              <a:rPr lang="en-US" dirty="0"/>
              <a:t> </a:t>
            </a:r>
            <a:r>
              <a:rPr lang="en-US" dirty="0" smtClean="0"/>
              <a:t>The virus reproduces by hijacking the cell of another organism (host) and getting the host cell to reproduce more viruses. </a:t>
            </a:r>
          </a:p>
          <a:p>
            <a:pPr>
              <a:buFont typeface="Wingdings" panose="05000000000000000000" pitchFamily="2" charset="2"/>
              <a:buChar char="v"/>
            </a:pPr>
            <a:r>
              <a:rPr lang="en-US" dirty="0"/>
              <a:t> </a:t>
            </a:r>
            <a:r>
              <a:rPr lang="en-US" dirty="0" smtClean="0"/>
              <a:t>Most viruses cause disease and are specific as to which type of cell they will attack. </a:t>
            </a:r>
            <a:endParaRPr lang="en-US" dirty="0"/>
          </a:p>
        </p:txBody>
      </p:sp>
      <p:pic>
        <p:nvPicPr>
          <p:cNvPr id="4" name="Picture 10" descr="http://www.abc.net.au/health/library/img/flu_virus_diag.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532" y="3680460"/>
            <a:ext cx="2642955" cy="26403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rotWithShape="1">
          <a:blip r:embed="rId3"/>
          <a:srcRect l="28405" t="11960" r="25623" b="7309"/>
          <a:stretch/>
        </p:blipFill>
        <p:spPr>
          <a:xfrm>
            <a:off x="8221638" y="3680460"/>
            <a:ext cx="2748349" cy="26403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p:cNvPicPr>
            <a:picLocks noChangeAspect="1"/>
          </p:cNvPicPr>
          <p:nvPr/>
        </p:nvPicPr>
        <p:blipFill>
          <a:blip r:embed="rId4"/>
          <a:stretch>
            <a:fillRect/>
          </a:stretch>
        </p:blipFill>
        <p:spPr>
          <a:xfrm>
            <a:off x="4261541" y="3760813"/>
            <a:ext cx="3579439" cy="246712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466356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3232" y="377190"/>
            <a:ext cx="9692640" cy="1325562"/>
          </a:xfrm>
        </p:spPr>
        <p:txBody>
          <a:bodyPr/>
          <a:lstStyle/>
          <a:p>
            <a:pPr algn="ctr"/>
            <a:r>
              <a:rPr lang="en-US" b="1" u="sng" dirty="0" smtClean="0"/>
              <a:t>Discussion Question</a:t>
            </a:r>
            <a:endParaRPr lang="en-US" b="1" u="sng" dirty="0"/>
          </a:p>
        </p:txBody>
      </p:sp>
      <p:sp>
        <p:nvSpPr>
          <p:cNvPr id="3" name="Content Placeholder 2"/>
          <p:cNvSpPr>
            <a:spLocks noGrp="1"/>
          </p:cNvSpPr>
          <p:nvPr>
            <p:ph idx="1"/>
          </p:nvPr>
        </p:nvSpPr>
        <p:spPr/>
        <p:txBody>
          <a:bodyPr>
            <a:normAutofit/>
          </a:bodyPr>
          <a:lstStyle/>
          <a:p>
            <a:pPr marL="0" indent="0" algn="ctr">
              <a:buNone/>
            </a:pPr>
            <a:r>
              <a:rPr lang="en-US" sz="4800" dirty="0" smtClean="0"/>
              <a:t>What is the </a:t>
            </a:r>
            <a:r>
              <a:rPr lang="en-US" sz="4800" dirty="0" smtClean="0"/>
              <a:t>difference between living and non-living?</a:t>
            </a:r>
            <a:endParaRPr lang="en-US" sz="4800" dirty="0"/>
          </a:p>
        </p:txBody>
      </p:sp>
    </p:spTree>
    <p:extLst>
      <p:ext uri="{BB962C8B-B14F-4D97-AF65-F5344CB8AC3E}">
        <p14:creationId xmlns:p14="http://schemas.microsoft.com/office/powerpoint/2010/main" val="3113580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8897" y="754380"/>
            <a:ext cx="3207258" cy="788352"/>
          </a:xfrm>
        </p:spPr>
        <p:txBody>
          <a:bodyPr/>
          <a:lstStyle/>
          <a:p>
            <a:pPr algn="ctr"/>
            <a:r>
              <a:rPr lang="en-US" dirty="0" smtClean="0"/>
              <a:t>Protozoa</a:t>
            </a:r>
            <a:endParaRPr lang="en-US" dirty="0"/>
          </a:p>
        </p:txBody>
      </p:sp>
      <p:sp>
        <p:nvSpPr>
          <p:cNvPr id="3" name="Content Placeholder 2"/>
          <p:cNvSpPr>
            <a:spLocks noGrp="1"/>
          </p:cNvSpPr>
          <p:nvPr>
            <p:ph idx="1"/>
          </p:nvPr>
        </p:nvSpPr>
        <p:spPr>
          <a:xfrm>
            <a:off x="1261872" y="1828800"/>
            <a:ext cx="5901309" cy="4351337"/>
          </a:xfrm>
        </p:spPr>
        <p:txBody>
          <a:bodyPr/>
          <a:lstStyle/>
          <a:p>
            <a:pPr>
              <a:buFont typeface="Wingdings" panose="05000000000000000000" pitchFamily="2" charset="2"/>
              <a:buChar char="v"/>
            </a:pPr>
            <a:r>
              <a:rPr lang="en-US" dirty="0" smtClean="0"/>
              <a:t> Protozoa are </a:t>
            </a:r>
            <a:r>
              <a:rPr lang="en-US" b="1" u="sng" dirty="0" smtClean="0"/>
              <a:t>unicellular</a:t>
            </a:r>
            <a:r>
              <a:rPr lang="en-US" dirty="0" smtClean="0"/>
              <a:t> (one-celled) </a:t>
            </a:r>
            <a:r>
              <a:rPr lang="en-US" b="1" u="sng" dirty="0" smtClean="0"/>
              <a:t>eukaryotic </a:t>
            </a:r>
            <a:r>
              <a:rPr lang="en-US" dirty="0" smtClean="0"/>
              <a:t>(have a nucleus) microbes that can be parasites or predators of other microbes.</a:t>
            </a:r>
          </a:p>
          <a:p>
            <a:pPr>
              <a:buFont typeface="Wingdings" panose="05000000000000000000" pitchFamily="2" charset="2"/>
              <a:buChar char="v"/>
            </a:pPr>
            <a:r>
              <a:rPr lang="en-US" dirty="0"/>
              <a:t> </a:t>
            </a:r>
            <a:r>
              <a:rPr lang="en-US" dirty="0" smtClean="0"/>
              <a:t>Most need a moist environment to live. They are </a:t>
            </a:r>
            <a:r>
              <a:rPr lang="en-US" b="1" u="sng" dirty="0" smtClean="0"/>
              <a:t>heterotrophic</a:t>
            </a:r>
            <a:r>
              <a:rPr lang="en-US" dirty="0" smtClean="0"/>
              <a:t> (they must consume substances to get energy to survive).</a:t>
            </a:r>
          </a:p>
          <a:p>
            <a:pPr>
              <a:buFont typeface="Wingdings" panose="05000000000000000000" pitchFamily="2" charset="2"/>
              <a:buChar char="v"/>
            </a:pPr>
            <a:r>
              <a:rPr lang="en-US" dirty="0"/>
              <a:t> </a:t>
            </a:r>
            <a:r>
              <a:rPr lang="en-US" dirty="0" smtClean="0"/>
              <a:t>They are in the </a:t>
            </a:r>
            <a:r>
              <a:rPr lang="en-US" b="1" u="sng" dirty="0" smtClean="0"/>
              <a:t>Domain Eukaryota </a:t>
            </a:r>
            <a:r>
              <a:rPr lang="en-US" dirty="0" smtClean="0"/>
              <a:t>and </a:t>
            </a:r>
            <a:r>
              <a:rPr lang="en-US" b="1" u="sng" dirty="0" smtClean="0"/>
              <a:t>Kingdom Protista</a:t>
            </a:r>
            <a:r>
              <a:rPr lang="en-US" dirty="0" smtClean="0"/>
              <a:t>. </a:t>
            </a:r>
          </a:p>
          <a:p>
            <a:pPr>
              <a:buFont typeface="Wingdings" panose="05000000000000000000" pitchFamily="2" charset="2"/>
              <a:buChar char="v"/>
            </a:pPr>
            <a:r>
              <a:rPr lang="en-US" dirty="0"/>
              <a:t> </a:t>
            </a:r>
            <a:r>
              <a:rPr lang="en-US" dirty="0" smtClean="0"/>
              <a:t>Usually cause disease in humans.</a:t>
            </a:r>
          </a:p>
          <a:p>
            <a:pPr>
              <a:buFont typeface="Wingdings" panose="05000000000000000000" pitchFamily="2" charset="2"/>
              <a:buChar char="v"/>
            </a:pPr>
            <a:r>
              <a:rPr lang="en-US" dirty="0" smtClean="0"/>
              <a:t> Protozoa can be helpful to other animals. </a:t>
            </a:r>
          </a:p>
        </p:txBody>
      </p:sp>
      <p:pic>
        <p:nvPicPr>
          <p:cNvPr id="4" name="Picture 8" descr="http://www.health-spy.com/protozo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8665" y="1828800"/>
            <a:ext cx="2798826" cy="3497580"/>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8572814" y="5473949"/>
            <a:ext cx="1000595" cy="369332"/>
          </a:xfrm>
          <a:prstGeom prst="rect">
            <a:avLst/>
          </a:prstGeom>
          <a:noFill/>
        </p:spPr>
        <p:txBody>
          <a:bodyPr wrap="none" rtlCol="0">
            <a:spAutoFit/>
          </a:bodyPr>
          <a:lstStyle/>
          <a:p>
            <a:r>
              <a:rPr lang="en-US" dirty="0" smtClean="0"/>
              <a:t>Giardia</a:t>
            </a:r>
            <a:endParaRPr lang="en-US" dirty="0"/>
          </a:p>
        </p:txBody>
      </p:sp>
      <p:sp>
        <p:nvSpPr>
          <p:cNvPr id="6" name="TextBox 5"/>
          <p:cNvSpPr txBox="1"/>
          <p:nvPr/>
        </p:nvSpPr>
        <p:spPr>
          <a:xfrm>
            <a:off x="7598665" y="1404232"/>
            <a:ext cx="2948895" cy="276999"/>
          </a:xfrm>
          <a:prstGeom prst="rect">
            <a:avLst/>
          </a:prstGeom>
          <a:noFill/>
        </p:spPr>
        <p:txBody>
          <a:bodyPr wrap="square" rtlCol="0">
            <a:spAutoFit/>
          </a:bodyPr>
          <a:lstStyle/>
          <a:p>
            <a:pPr algn="ctr"/>
            <a:r>
              <a:rPr lang="en-US" sz="1200" dirty="0" smtClean="0"/>
              <a:t>Protozoa found in human stool sample</a:t>
            </a:r>
            <a:endParaRPr lang="en-US" sz="1200" dirty="0"/>
          </a:p>
        </p:txBody>
      </p:sp>
    </p:spTree>
    <p:extLst>
      <p:ext uri="{BB962C8B-B14F-4D97-AF65-F5344CB8AC3E}">
        <p14:creationId xmlns:p14="http://schemas.microsoft.com/office/powerpoint/2010/main" val="9206590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84848" y="880110"/>
            <a:ext cx="2018538" cy="925512"/>
          </a:xfrm>
        </p:spPr>
        <p:txBody>
          <a:bodyPr/>
          <a:lstStyle/>
          <a:p>
            <a:r>
              <a:rPr lang="en-US" dirty="0" smtClean="0"/>
              <a:t>Fungi</a:t>
            </a:r>
            <a:endParaRPr lang="en-US" dirty="0"/>
          </a:p>
        </p:txBody>
      </p:sp>
      <p:sp>
        <p:nvSpPr>
          <p:cNvPr id="3" name="Content Placeholder 2"/>
          <p:cNvSpPr>
            <a:spLocks noGrp="1"/>
          </p:cNvSpPr>
          <p:nvPr>
            <p:ph idx="1"/>
          </p:nvPr>
        </p:nvSpPr>
        <p:spPr>
          <a:xfrm>
            <a:off x="5221224" y="1977390"/>
            <a:ext cx="5145786" cy="4351337"/>
          </a:xfrm>
        </p:spPr>
        <p:txBody>
          <a:bodyPr/>
          <a:lstStyle/>
          <a:p>
            <a:pPr>
              <a:buFont typeface="Wingdings" panose="05000000000000000000" pitchFamily="2" charset="2"/>
              <a:buChar char="v"/>
            </a:pPr>
            <a:r>
              <a:rPr lang="en-US" dirty="0" smtClean="0"/>
              <a:t> A </a:t>
            </a:r>
            <a:r>
              <a:rPr lang="en-US" b="1" u="sng" dirty="0" smtClean="0"/>
              <a:t>multi-cellular</a:t>
            </a:r>
            <a:r>
              <a:rPr lang="en-US" dirty="0" smtClean="0"/>
              <a:t> (many-celled) </a:t>
            </a:r>
            <a:r>
              <a:rPr lang="en-US" b="1" u="sng" dirty="0" smtClean="0"/>
              <a:t>eukaryote</a:t>
            </a:r>
            <a:r>
              <a:rPr lang="en-US" dirty="0" smtClean="0"/>
              <a:t> (has a nucleus in cells) microbe that is much larger than the other microbes. </a:t>
            </a:r>
          </a:p>
          <a:p>
            <a:pPr>
              <a:buFont typeface="Wingdings" panose="05000000000000000000" pitchFamily="2" charset="2"/>
              <a:buChar char="v"/>
            </a:pPr>
            <a:r>
              <a:rPr lang="en-US" dirty="0"/>
              <a:t> </a:t>
            </a:r>
            <a:r>
              <a:rPr lang="en-US" dirty="0" smtClean="0"/>
              <a:t>They are </a:t>
            </a:r>
            <a:r>
              <a:rPr lang="en-US" b="1" u="sng" dirty="0" smtClean="0"/>
              <a:t>heterotrophic</a:t>
            </a:r>
            <a:r>
              <a:rPr lang="en-US" b="1" dirty="0" smtClean="0"/>
              <a:t> </a:t>
            </a:r>
            <a:r>
              <a:rPr lang="en-US" dirty="0" smtClean="0"/>
              <a:t>(they must consume substances to get energy to survive). </a:t>
            </a:r>
          </a:p>
          <a:p>
            <a:pPr>
              <a:buFont typeface="Wingdings" panose="05000000000000000000" pitchFamily="2" charset="2"/>
              <a:buChar char="v"/>
            </a:pPr>
            <a:r>
              <a:rPr lang="en-US" dirty="0"/>
              <a:t> </a:t>
            </a:r>
            <a:r>
              <a:rPr lang="en-US" dirty="0" smtClean="0"/>
              <a:t>They belong to the </a:t>
            </a:r>
            <a:r>
              <a:rPr lang="en-US" b="1" u="sng" dirty="0" smtClean="0"/>
              <a:t>Domain Eukarya </a:t>
            </a:r>
            <a:r>
              <a:rPr lang="en-US" dirty="0" smtClean="0"/>
              <a:t>and </a:t>
            </a:r>
            <a:r>
              <a:rPr lang="en-US" b="1" u="sng" dirty="0" smtClean="0"/>
              <a:t>Kingdom Fungi</a:t>
            </a:r>
            <a:r>
              <a:rPr lang="en-US" dirty="0" smtClean="0"/>
              <a:t>. </a:t>
            </a:r>
          </a:p>
          <a:p>
            <a:pPr>
              <a:buFont typeface="Wingdings" panose="05000000000000000000" pitchFamily="2" charset="2"/>
              <a:buChar char="v"/>
            </a:pPr>
            <a:r>
              <a:rPr lang="en-US" dirty="0"/>
              <a:t> </a:t>
            </a:r>
            <a:r>
              <a:rPr lang="en-US" dirty="0" smtClean="0"/>
              <a:t>Only about ½ of all fungi cause disease in humans. </a:t>
            </a:r>
          </a:p>
          <a:p>
            <a:pPr>
              <a:buFont typeface="Wingdings" panose="05000000000000000000" pitchFamily="2" charset="2"/>
              <a:buChar char="v"/>
            </a:pPr>
            <a:r>
              <a:rPr lang="en-US" dirty="0"/>
              <a:t> </a:t>
            </a:r>
            <a:r>
              <a:rPr lang="en-US" dirty="0" smtClean="0"/>
              <a:t>Yeast is a fungus that is used to make bread and cheese for us! </a:t>
            </a:r>
            <a:endParaRPr lang="en-US" dirty="0"/>
          </a:p>
        </p:txBody>
      </p:sp>
      <p:pic>
        <p:nvPicPr>
          <p:cNvPr id="4" name="Picture 6" descr="40709243BlueCheese.jpg blue cheese image by jkum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9627" y="1094423"/>
            <a:ext cx="2765511" cy="22431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731972" y="3601402"/>
            <a:ext cx="3900820" cy="21697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54260006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Knowledge Check</a:t>
            </a:r>
            <a:endParaRPr lang="en-US" dirty="0"/>
          </a:p>
        </p:txBody>
      </p:sp>
      <p:sp>
        <p:nvSpPr>
          <p:cNvPr id="3" name="Content Placeholder 2"/>
          <p:cNvSpPr>
            <a:spLocks noGrp="1"/>
          </p:cNvSpPr>
          <p:nvPr>
            <p:ph idx="1"/>
          </p:nvPr>
        </p:nvSpPr>
        <p:spPr/>
        <p:txBody>
          <a:bodyPr>
            <a:normAutofit fontScale="85000" lnSpcReduction="20000"/>
          </a:bodyPr>
          <a:lstStyle/>
          <a:p>
            <a:pPr>
              <a:buFont typeface="Wingdings" panose="05000000000000000000" pitchFamily="2" charset="2"/>
              <a:buChar char="v"/>
            </a:pPr>
            <a:r>
              <a:rPr lang="en-US" sz="3200" dirty="0" smtClean="0"/>
              <a:t> What is a microbe? </a:t>
            </a:r>
          </a:p>
          <a:p>
            <a:pPr marL="0" indent="0">
              <a:buNone/>
            </a:pPr>
            <a:r>
              <a:rPr lang="en-US" sz="2000" dirty="0" smtClean="0"/>
              <a:t>	A microscopic organism</a:t>
            </a:r>
          </a:p>
          <a:p>
            <a:pPr>
              <a:buFont typeface="Wingdings" panose="05000000000000000000" pitchFamily="2" charset="2"/>
              <a:buChar char="v"/>
            </a:pPr>
            <a:r>
              <a:rPr lang="en-US" sz="3200" dirty="0" smtClean="0"/>
              <a:t> Name five kinds of microbes. </a:t>
            </a:r>
          </a:p>
          <a:p>
            <a:pPr marL="0" indent="0">
              <a:buNone/>
            </a:pPr>
            <a:r>
              <a:rPr lang="en-US" sz="2000" dirty="0" smtClean="0"/>
              <a:t>	Bacteria, viruses, fungi, protozoa, prions.</a:t>
            </a:r>
          </a:p>
          <a:p>
            <a:pPr>
              <a:buFont typeface="Wingdings" panose="05000000000000000000" pitchFamily="2" charset="2"/>
              <a:buChar char="v"/>
            </a:pPr>
            <a:r>
              <a:rPr lang="en-US" sz="3200" dirty="0"/>
              <a:t> </a:t>
            </a:r>
            <a:r>
              <a:rPr lang="en-US" sz="3200" dirty="0" smtClean="0"/>
              <a:t>How are these five kinds of microbes alike? </a:t>
            </a:r>
          </a:p>
          <a:p>
            <a:pPr marL="0" indent="0">
              <a:buNone/>
            </a:pPr>
            <a:r>
              <a:rPr lang="en-US" sz="2000" dirty="0" smtClean="0"/>
              <a:t>	They all have the ability to cause infectious diseases. They are very tiny, 	microscopic.</a:t>
            </a:r>
          </a:p>
          <a:p>
            <a:pPr>
              <a:buFont typeface="Wingdings" panose="05000000000000000000" pitchFamily="2" charset="2"/>
              <a:buChar char="v"/>
            </a:pPr>
            <a:r>
              <a:rPr lang="en-US" sz="3200" dirty="0"/>
              <a:t> </a:t>
            </a:r>
            <a:r>
              <a:rPr lang="en-US" sz="3200" dirty="0" smtClean="0"/>
              <a:t>How are these five kinds of microbes different? </a:t>
            </a:r>
          </a:p>
          <a:p>
            <a:pPr marL="0" indent="0">
              <a:buNone/>
            </a:pPr>
            <a:r>
              <a:rPr lang="en-US" sz="3200" dirty="0"/>
              <a:t>	</a:t>
            </a:r>
            <a:r>
              <a:rPr lang="en-US" sz="2200" dirty="0" smtClean="0"/>
              <a:t>Some are made of cells, some are not. Some have a nucleus, some 	do not. They belong to different Domains and Kingdoms. They 	cause disease in different ways. </a:t>
            </a:r>
            <a:endParaRPr lang="en-US" sz="2200" dirty="0" smtClean="0"/>
          </a:p>
        </p:txBody>
      </p:sp>
    </p:spTree>
    <p:extLst>
      <p:ext uri="{BB962C8B-B14F-4D97-AF65-F5344CB8AC3E}">
        <p14:creationId xmlns:p14="http://schemas.microsoft.com/office/powerpoint/2010/main" val="4149712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 calcmode="lin" valueType="num">
                                      <p:cBhvr additive="base">
                                        <p:cTn id="2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1872" y="925830"/>
            <a:ext cx="8842248" cy="765492"/>
          </a:xfrm>
        </p:spPr>
        <p:txBody>
          <a:bodyPr>
            <a:normAutofit/>
          </a:bodyPr>
          <a:lstStyle/>
          <a:p>
            <a:r>
              <a:rPr lang="en-US" sz="3600" dirty="0" smtClean="0"/>
              <a:t>How Can an Infectious Agent Attack Me?</a:t>
            </a:r>
            <a:endParaRPr lang="en-US" sz="3600" dirty="0"/>
          </a:p>
        </p:txBody>
      </p:sp>
      <p:sp>
        <p:nvSpPr>
          <p:cNvPr id="3" name="Content Placeholder 2"/>
          <p:cNvSpPr>
            <a:spLocks noGrp="1"/>
          </p:cNvSpPr>
          <p:nvPr>
            <p:ph idx="1"/>
          </p:nvPr>
        </p:nvSpPr>
        <p:spPr>
          <a:xfrm>
            <a:off x="1136142" y="1828799"/>
            <a:ext cx="5241798" cy="4351337"/>
          </a:xfrm>
        </p:spPr>
        <p:txBody>
          <a:bodyPr>
            <a:normAutofit fontScale="92500"/>
          </a:bodyPr>
          <a:lstStyle/>
          <a:p>
            <a:pPr>
              <a:buFont typeface="Wingdings" panose="05000000000000000000" pitchFamily="2" charset="2"/>
              <a:buChar char="v"/>
            </a:pPr>
            <a:r>
              <a:rPr lang="en-US" sz="3200" dirty="0" smtClean="0"/>
              <a:t> Infectious agents can enter through air, food, water, sexual interactions, skin contact, blood transfusions, etc. </a:t>
            </a:r>
          </a:p>
          <a:p>
            <a:pPr>
              <a:buFont typeface="Wingdings" panose="05000000000000000000" pitchFamily="2" charset="2"/>
              <a:buChar char="v"/>
            </a:pPr>
            <a:r>
              <a:rPr lang="en-US" sz="3200" dirty="0"/>
              <a:t> </a:t>
            </a:r>
            <a:r>
              <a:rPr lang="en-US" sz="3200" dirty="0" smtClean="0"/>
              <a:t>The body’s reaction to an infection can vary from a mild discomfort to death. </a:t>
            </a:r>
            <a:endParaRPr lang="en-US" sz="3200" dirty="0"/>
          </a:p>
        </p:txBody>
      </p:sp>
      <p:pic>
        <p:nvPicPr>
          <p:cNvPr id="7" name="Picture 6"/>
          <p:cNvPicPr>
            <a:picLocks noChangeAspect="1"/>
          </p:cNvPicPr>
          <p:nvPr/>
        </p:nvPicPr>
        <p:blipFill>
          <a:blip r:embed="rId2"/>
          <a:stretch>
            <a:fillRect/>
          </a:stretch>
        </p:blipFill>
        <p:spPr>
          <a:xfrm>
            <a:off x="6489382" y="2288063"/>
            <a:ext cx="4258231" cy="28155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814433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it:</a:t>
            </a:r>
            <a:endParaRPr lang="en-US" dirty="0"/>
          </a:p>
        </p:txBody>
      </p:sp>
      <p:sp>
        <p:nvSpPr>
          <p:cNvPr id="3" name="Content Placeholder 2"/>
          <p:cNvSpPr>
            <a:spLocks noGrp="1"/>
          </p:cNvSpPr>
          <p:nvPr>
            <p:ph idx="1"/>
          </p:nvPr>
        </p:nvSpPr>
        <p:spPr>
          <a:xfrm>
            <a:off x="1261872" y="1837944"/>
            <a:ext cx="8595360" cy="4351337"/>
          </a:xfrm>
        </p:spPr>
        <p:txBody>
          <a:bodyPr>
            <a:normAutofit/>
          </a:bodyPr>
          <a:lstStyle/>
          <a:p>
            <a:pPr>
              <a:buFont typeface="Wingdings" panose="05000000000000000000" pitchFamily="2" charset="2"/>
              <a:buChar char="v"/>
            </a:pPr>
            <a:r>
              <a:rPr lang="en-US" dirty="0" smtClean="0"/>
              <a:t> </a:t>
            </a:r>
            <a:r>
              <a:rPr lang="en-US" sz="2000" dirty="0" smtClean="0"/>
              <a:t>What infectious disease have you had?</a:t>
            </a:r>
          </a:p>
          <a:p>
            <a:pPr>
              <a:buFont typeface="Wingdings" panose="05000000000000000000" pitchFamily="2" charset="2"/>
              <a:buChar char="v"/>
            </a:pPr>
            <a:endParaRPr lang="en-US" sz="2000" dirty="0"/>
          </a:p>
          <a:p>
            <a:pPr marL="0" indent="0">
              <a:buNone/>
            </a:pPr>
            <a:endParaRPr lang="en-US" sz="2000" dirty="0" smtClean="0"/>
          </a:p>
          <a:p>
            <a:pPr>
              <a:buFont typeface="Wingdings" panose="05000000000000000000" pitchFamily="2" charset="2"/>
              <a:buChar char="v"/>
            </a:pPr>
            <a:r>
              <a:rPr lang="en-US" sz="2000" dirty="0"/>
              <a:t> </a:t>
            </a:r>
            <a:r>
              <a:rPr lang="en-US" sz="2000" dirty="0" smtClean="0"/>
              <a:t>Can you name an infectious disease that causes people to die?</a:t>
            </a:r>
          </a:p>
          <a:p>
            <a:pPr>
              <a:buFont typeface="Wingdings" panose="05000000000000000000" pitchFamily="2" charset="2"/>
              <a:buChar char="v"/>
            </a:pPr>
            <a:endParaRPr lang="en-US" sz="2000" dirty="0"/>
          </a:p>
          <a:p>
            <a:pPr marL="0" indent="0">
              <a:buNone/>
            </a:pPr>
            <a:endParaRPr lang="en-US" sz="2000" dirty="0" smtClean="0"/>
          </a:p>
          <a:p>
            <a:pPr>
              <a:buFont typeface="Wingdings" panose="05000000000000000000" pitchFamily="2" charset="2"/>
              <a:buChar char="v"/>
            </a:pPr>
            <a:r>
              <a:rPr lang="en-US" sz="2000" dirty="0"/>
              <a:t> </a:t>
            </a:r>
            <a:r>
              <a:rPr lang="en-US" sz="2000" dirty="0" smtClean="0"/>
              <a:t>What is an infectious disease that has been in the news recently?</a:t>
            </a:r>
            <a:endParaRPr lang="en-US" sz="2000" dirty="0"/>
          </a:p>
        </p:txBody>
      </p:sp>
    </p:spTree>
    <p:extLst>
      <p:ext uri="{BB962C8B-B14F-4D97-AF65-F5344CB8AC3E}">
        <p14:creationId xmlns:p14="http://schemas.microsoft.com/office/powerpoint/2010/main" val="21140349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790257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260706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895966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183280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5659179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766074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9217380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847662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31990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77841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Epidemiology</a:t>
            </a:r>
            <a:endParaRPr lang="en-US" dirty="0"/>
          </a:p>
        </p:txBody>
      </p:sp>
      <p:sp>
        <p:nvSpPr>
          <p:cNvPr id="3" name="Content Placeholder 2"/>
          <p:cNvSpPr>
            <a:spLocks noGrp="1"/>
          </p:cNvSpPr>
          <p:nvPr>
            <p:ph idx="1"/>
          </p:nvPr>
        </p:nvSpPr>
        <p:spPr>
          <a:xfrm>
            <a:off x="1261872" y="1828800"/>
            <a:ext cx="5779008" cy="4351337"/>
          </a:xfrm>
        </p:spPr>
        <p:txBody>
          <a:bodyPr>
            <a:normAutofit/>
          </a:bodyPr>
          <a:lstStyle/>
          <a:p>
            <a:pPr>
              <a:buFont typeface="Wingdings" panose="05000000000000000000" pitchFamily="2" charset="2"/>
              <a:buChar char="v"/>
            </a:pPr>
            <a:r>
              <a:rPr lang="en-US" sz="2800" dirty="0" smtClean="0"/>
              <a:t> The branch of medical science dealing with the transmission and control of disease. </a:t>
            </a:r>
          </a:p>
          <a:p>
            <a:pPr>
              <a:buFont typeface="Wingdings" panose="05000000000000000000" pitchFamily="2" charset="2"/>
              <a:buChar char="v"/>
            </a:pPr>
            <a:r>
              <a:rPr lang="en-US" sz="2800" dirty="0"/>
              <a:t> </a:t>
            </a:r>
            <a:r>
              <a:rPr lang="en-US" sz="2800" dirty="0" smtClean="0"/>
              <a:t>There are human physicians that study epidemiology and also veterinarians that study animal epidemiology.</a:t>
            </a:r>
            <a:endParaRPr lang="en-US" sz="2800" dirty="0"/>
          </a:p>
        </p:txBody>
      </p:sp>
      <p:pic>
        <p:nvPicPr>
          <p:cNvPr id="4" name="Picture 3"/>
          <p:cNvPicPr>
            <a:picLocks noChangeAspect="1"/>
          </p:cNvPicPr>
          <p:nvPr/>
        </p:nvPicPr>
        <p:blipFill>
          <a:blip r:embed="rId2"/>
          <a:stretch>
            <a:fillRect/>
          </a:stretch>
        </p:blipFill>
        <p:spPr>
          <a:xfrm>
            <a:off x="7040879" y="927169"/>
            <a:ext cx="3632631" cy="24060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p:cNvPicPr>
            <a:picLocks noChangeAspect="1"/>
          </p:cNvPicPr>
          <p:nvPr/>
        </p:nvPicPr>
        <p:blipFill>
          <a:blip r:embed="rId3"/>
          <a:stretch>
            <a:fillRect/>
          </a:stretch>
        </p:blipFill>
        <p:spPr>
          <a:xfrm>
            <a:off x="7040878" y="3705129"/>
            <a:ext cx="3632631" cy="24750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TextBox 5"/>
          <p:cNvSpPr txBox="1"/>
          <p:nvPr/>
        </p:nvSpPr>
        <p:spPr>
          <a:xfrm>
            <a:off x="7040878" y="3333197"/>
            <a:ext cx="3632631" cy="200055"/>
          </a:xfrm>
          <a:prstGeom prst="rect">
            <a:avLst/>
          </a:prstGeom>
          <a:noFill/>
        </p:spPr>
        <p:txBody>
          <a:bodyPr wrap="square" rtlCol="0">
            <a:spAutoFit/>
          </a:bodyPr>
          <a:lstStyle/>
          <a:p>
            <a:pPr algn="ctr"/>
            <a:r>
              <a:rPr lang="en-US" sz="700" dirty="0"/>
              <a:t>https://www.worldanimalprotection.org/news/qa-disaster-response-vet-juan-carlos</a:t>
            </a:r>
          </a:p>
        </p:txBody>
      </p:sp>
    </p:spTree>
    <p:extLst>
      <p:ext uri="{BB962C8B-B14F-4D97-AF65-F5344CB8AC3E}">
        <p14:creationId xmlns:p14="http://schemas.microsoft.com/office/powerpoint/2010/main" val="18920332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847962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2026016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2819220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9074924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40833587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30567300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618" y="352540"/>
            <a:ext cx="9721945" cy="832006"/>
          </a:xfrm>
        </p:spPr>
        <p:txBody>
          <a:bodyPr>
            <a:normAutofit/>
          </a:bodyPr>
          <a:lstStyle/>
          <a:p>
            <a:r>
              <a:rPr lang="en-US" sz="3600" dirty="0" smtClean="0"/>
              <a:t>Infectious Diseases are Caused by Microbes</a:t>
            </a:r>
            <a:endParaRPr lang="en-US" sz="3600" dirty="0"/>
          </a:p>
        </p:txBody>
      </p:sp>
      <p:pic>
        <p:nvPicPr>
          <p:cNvPr id="4" name="Picture 5" descr="http://blogs.browardpalmbeach.com/shortorder/FoodPoisoningMicrobes.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16200000">
            <a:off x="1570343" y="1616030"/>
            <a:ext cx="2873525"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2843" y="2098550"/>
            <a:ext cx="2595562" cy="38909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6" name="Oval Callout 5"/>
          <p:cNvSpPr/>
          <p:nvPr/>
        </p:nvSpPr>
        <p:spPr>
          <a:xfrm rot="1682719">
            <a:off x="8869127" y="2410679"/>
            <a:ext cx="2154411" cy="1540685"/>
          </a:xfrm>
          <a:prstGeom prst="wedgeEllipseCallou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rot="1909866">
            <a:off x="9033272" y="2974629"/>
            <a:ext cx="1911101" cy="338554"/>
          </a:xfrm>
          <a:prstGeom prst="rect">
            <a:avLst/>
          </a:prstGeom>
          <a:noFill/>
        </p:spPr>
        <p:txBody>
          <a:bodyPr wrap="none" rtlCol="0">
            <a:spAutoFit/>
          </a:bodyPr>
          <a:lstStyle/>
          <a:p>
            <a:r>
              <a:rPr lang="en-US" sz="1600" dirty="0" smtClean="0"/>
              <a:t>What’s a microbe?</a:t>
            </a:r>
            <a:endParaRPr lang="en-US" sz="1600" dirty="0"/>
          </a:p>
        </p:txBody>
      </p:sp>
    </p:spTree>
    <p:extLst>
      <p:ext uri="{BB962C8B-B14F-4D97-AF65-F5344CB8AC3E}">
        <p14:creationId xmlns:p14="http://schemas.microsoft.com/office/powerpoint/2010/main" val="1183754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5771" y="264405"/>
            <a:ext cx="9692640" cy="832006"/>
          </a:xfrm>
        </p:spPr>
        <p:txBody>
          <a:bodyPr/>
          <a:lstStyle/>
          <a:p>
            <a:r>
              <a:rPr lang="en-US" dirty="0" smtClean="0"/>
              <a:t>What are microbes? </a:t>
            </a:r>
            <a:endParaRPr lang="en-US" dirty="0"/>
          </a:p>
        </p:txBody>
      </p:sp>
      <p:pic>
        <p:nvPicPr>
          <p:cNvPr id="4" name="_Vj0cIgwpQI"/>
          <p:cNvPicPr>
            <a:picLocks noGrp="1" noRot="1" noChangeAspect="1"/>
          </p:cNvPicPr>
          <p:nvPr>
            <p:ph idx="1"/>
            <a:videoFile r:link="rId1"/>
          </p:nvPr>
        </p:nvPicPr>
        <p:blipFill>
          <a:blip r:embed="rId3"/>
          <a:stretch>
            <a:fillRect/>
          </a:stretch>
        </p:blipFill>
        <p:spPr>
          <a:xfrm>
            <a:off x="1195771" y="1288973"/>
            <a:ext cx="9080898" cy="51080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124935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microbe?</a:t>
            </a:r>
            <a:endParaRPr lang="en-US" dirty="0"/>
          </a:p>
        </p:txBody>
      </p:sp>
      <p:sp>
        <p:nvSpPr>
          <p:cNvPr id="3" name="Content Placeholder 2"/>
          <p:cNvSpPr>
            <a:spLocks noGrp="1"/>
          </p:cNvSpPr>
          <p:nvPr>
            <p:ph idx="1"/>
          </p:nvPr>
        </p:nvSpPr>
        <p:spPr>
          <a:xfrm>
            <a:off x="1261872" y="1828800"/>
            <a:ext cx="6736374" cy="4351337"/>
          </a:xfrm>
        </p:spPr>
        <p:txBody>
          <a:bodyPr>
            <a:normAutofit lnSpcReduction="10000"/>
          </a:bodyPr>
          <a:lstStyle/>
          <a:p>
            <a:pPr>
              <a:buFont typeface="Wingdings" panose="05000000000000000000" pitchFamily="2" charset="2"/>
              <a:buChar char="v"/>
            </a:pPr>
            <a:r>
              <a:rPr lang="en-US" sz="2400" dirty="0" smtClean="0"/>
              <a:t> Microbes are microscopic organisms that can exist anywhere. Different microbes have different habitat preferences, ranging from extreme heat to extreme cold. </a:t>
            </a:r>
          </a:p>
          <a:p>
            <a:pPr>
              <a:buFont typeface="Wingdings" panose="05000000000000000000" pitchFamily="2" charset="2"/>
              <a:buChar char="v"/>
            </a:pPr>
            <a:r>
              <a:rPr lang="en-US" sz="2400" dirty="0"/>
              <a:t> </a:t>
            </a:r>
            <a:r>
              <a:rPr lang="en-US" sz="2400" dirty="0" smtClean="0"/>
              <a:t>Some microbes need oxygen and some do not.</a:t>
            </a:r>
          </a:p>
          <a:p>
            <a:pPr>
              <a:buFont typeface="Wingdings" panose="05000000000000000000" pitchFamily="2" charset="2"/>
              <a:buChar char="v"/>
            </a:pPr>
            <a:r>
              <a:rPr lang="en-US" sz="2400" dirty="0"/>
              <a:t> </a:t>
            </a:r>
            <a:r>
              <a:rPr lang="en-US" sz="2400" dirty="0" smtClean="0"/>
              <a:t>Most microbes can survive in a large variety of habitats, but they can only thrive in a few habitats. </a:t>
            </a:r>
          </a:p>
          <a:p>
            <a:pPr>
              <a:buFont typeface="Wingdings" panose="05000000000000000000" pitchFamily="2" charset="2"/>
              <a:buChar char="v"/>
            </a:pPr>
            <a:r>
              <a:rPr lang="en-US" sz="2400" dirty="0"/>
              <a:t> </a:t>
            </a:r>
            <a:r>
              <a:rPr lang="en-US" sz="2400" dirty="0" smtClean="0"/>
              <a:t>We even have microbes in our bodies – some help us out and some hurt us. </a:t>
            </a:r>
            <a:endParaRPr lang="en-US" sz="2400" dirty="0"/>
          </a:p>
        </p:txBody>
      </p:sp>
      <p:pic>
        <p:nvPicPr>
          <p:cNvPr id="4" name="Picture 3"/>
          <p:cNvPicPr>
            <a:picLocks noChangeAspect="1"/>
          </p:cNvPicPr>
          <p:nvPr/>
        </p:nvPicPr>
        <p:blipFill>
          <a:blip r:embed="rId2"/>
          <a:stretch>
            <a:fillRect/>
          </a:stretch>
        </p:blipFill>
        <p:spPr>
          <a:xfrm>
            <a:off x="7981118" y="1377814"/>
            <a:ext cx="2973394" cy="44600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7820793" y="5918527"/>
            <a:ext cx="3294043" cy="523220"/>
          </a:xfrm>
          <a:prstGeom prst="rect">
            <a:avLst/>
          </a:prstGeom>
          <a:noFill/>
        </p:spPr>
        <p:txBody>
          <a:bodyPr wrap="square" rtlCol="0">
            <a:spAutoFit/>
          </a:bodyPr>
          <a:lstStyle/>
          <a:p>
            <a:pPr algn="ctr"/>
            <a:r>
              <a:rPr lang="en-US" sz="1400" dirty="0" smtClean="0"/>
              <a:t>You have to have a microscope to see microbes!!</a:t>
            </a:r>
            <a:endParaRPr lang="en-US" sz="1400" dirty="0"/>
          </a:p>
        </p:txBody>
      </p:sp>
    </p:spTree>
    <p:extLst>
      <p:ext uri="{BB962C8B-B14F-4D97-AF65-F5344CB8AC3E}">
        <p14:creationId xmlns:p14="http://schemas.microsoft.com/office/powerpoint/2010/main" val="25362555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4128" y="365760"/>
            <a:ext cx="9692640" cy="1325562"/>
          </a:xfrm>
        </p:spPr>
        <p:txBody>
          <a:bodyPr/>
          <a:lstStyle/>
          <a:p>
            <a:pPr algn="ctr"/>
            <a:r>
              <a:rPr lang="en-US" dirty="0" smtClean="0"/>
              <a:t>Microbes Can Multiply Fast!</a:t>
            </a:r>
            <a:endParaRPr lang="en-US" dirty="0"/>
          </a:p>
        </p:txBody>
      </p:sp>
      <p:sp>
        <p:nvSpPr>
          <p:cNvPr id="3" name="Content Placeholder 2"/>
          <p:cNvSpPr>
            <a:spLocks noGrp="1"/>
          </p:cNvSpPr>
          <p:nvPr>
            <p:ph idx="1"/>
          </p:nvPr>
        </p:nvSpPr>
        <p:spPr>
          <a:xfrm>
            <a:off x="1572768" y="6035041"/>
            <a:ext cx="8595360" cy="731520"/>
          </a:xfrm>
        </p:spPr>
        <p:txBody>
          <a:bodyPr>
            <a:normAutofit/>
          </a:bodyPr>
          <a:lstStyle/>
          <a:p>
            <a:pPr marL="0" indent="0" algn="ctr">
              <a:buNone/>
            </a:pPr>
            <a:r>
              <a:rPr lang="en-US" sz="2000" dirty="0" smtClean="0"/>
              <a:t>Typi</a:t>
            </a:r>
            <a:r>
              <a:rPr lang="en-US" sz="2000" dirty="0" smtClean="0"/>
              <a:t>cal growth curve of an undisturbed population of microbes at normal temperatures (about 40 – 100 degrees F) </a:t>
            </a:r>
            <a:endParaRPr lang="en-US" sz="2000" dirty="0"/>
          </a:p>
        </p:txBody>
      </p:sp>
      <p:pic>
        <p:nvPicPr>
          <p:cNvPr id="4" name="Picture 5" descr="MicroGro"/>
          <p:cNvPicPr>
            <a:picLocks noChangeAspect="1" noChangeArrowheads="1"/>
          </p:cNvPicPr>
          <p:nvPr/>
        </p:nvPicPr>
        <p:blipFill rotWithShape="1">
          <a:blip r:embed="rId2">
            <a:extLst>
              <a:ext uri="{28A0092B-C50C-407E-A947-70E740481C1C}">
                <a14:useLocalDpi xmlns:a14="http://schemas.microsoft.com/office/drawing/2010/main" val="0"/>
              </a:ext>
            </a:extLst>
          </a:blip>
          <a:srcRect b="10745"/>
          <a:stretch/>
        </p:blipFill>
        <p:spPr bwMode="auto">
          <a:xfrm>
            <a:off x="2921667" y="1782762"/>
            <a:ext cx="5897562" cy="3968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34381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Biotic and Abiotic Factors in the Environment:</a:t>
            </a:r>
            <a:endParaRPr lang="en-US" dirty="0"/>
          </a:p>
        </p:txBody>
      </p:sp>
      <p:sp>
        <p:nvSpPr>
          <p:cNvPr id="3" name="Content Placeholder 2"/>
          <p:cNvSpPr>
            <a:spLocks noGrp="1"/>
          </p:cNvSpPr>
          <p:nvPr>
            <p:ph idx="1"/>
          </p:nvPr>
        </p:nvSpPr>
        <p:spPr>
          <a:xfrm>
            <a:off x="2391156" y="1828800"/>
            <a:ext cx="7434072" cy="4351337"/>
          </a:xfrm>
        </p:spPr>
        <p:txBody>
          <a:bodyPr/>
          <a:lstStyle/>
          <a:p>
            <a:pPr algn="ctr">
              <a:buFont typeface="Wingdings" panose="05000000000000000000" pitchFamily="2" charset="2"/>
              <a:buChar char="v"/>
            </a:pPr>
            <a:r>
              <a:rPr lang="en-US" dirty="0" smtClean="0"/>
              <a:t> </a:t>
            </a:r>
            <a:r>
              <a:rPr lang="en-US" sz="2400" dirty="0" smtClean="0"/>
              <a:t>Microbes require several </a:t>
            </a:r>
            <a:r>
              <a:rPr lang="en-US" sz="2400" b="1" u="sng" dirty="0" smtClean="0"/>
              <a:t>biotic</a:t>
            </a:r>
            <a:r>
              <a:rPr lang="en-US" sz="2400" dirty="0" smtClean="0"/>
              <a:t> (living) and </a:t>
            </a:r>
            <a:r>
              <a:rPr lang="en-US" sz="2400" b="1" u="sng" dirty="0" smtClean="0"/>
              <a:t>abiotic</a:t>
            </a:r>
            <a:r>
              <a:rPr lang="en-US" sz="2400" dirty="0" smtClean="0"/>
              <a:t> (non-living) factors to be present in the environment to be able to survive. </a:t>
            </a:r>
          </a:p>
          <a:p>
            <a:pPr algn="ctr">
              <a:buFont typeface="Wingdings" panose="05000000000000000000" pitchFamily="2" charset="2"/>
              <a:buChar char="v"/>
            </a:pPr>
            <a:r>
              <a:rPr lang="en-US" sz="2400" dirty="0"/>
              <a:t> C</a:t>
            </a:r>
            <a:r>
              <a:rPr lang="en-US" sz="2400" dirty="0" smtClean="0"/>
              <a:t>an you name one </a:t>
            </a:r>
            <a:r>
              <a:rPr lang="en-US" sz="2400" b="1" u="sng" dirty="0" smtClean="0"/>
              <a:t>biotic</a:t>
            </a:r>
            <a:r>
              <a:rPr lang="en-US" sz="2400" dirty="0" smtClean="0"/>
              <a:t> factor bacteria require?</a:t>
            </a:r>
          </a:p>
          <a:p>
            <a:pPr algn="ctr">
              <a:buFont typeface="Wingdings" panose="05000000000000000000" pitchFamily="2" charset="2"/>
              <a:buChar char="v"/>
            </a:pPr>
            <a:r>
              <a:rPr lang="en-US" sz="2400" dirty="0" smtClean="0"/>
              <a:t> Can you name two </a:t>
            </a:r>
            <a:r>
              <a:rPr lang="en-US" sz="2400" b="1" u="sng" dirty="0" smtClean="0"/>
              <a:t>abiotic</a:t>
            </a:r>
            <a:r>
              <a:rPr lang="en-US" sz="2400" dirty="0" smtClean="0"/>
              <a:t> factors bacteria require? </a:t>
            </a:r>
            <a:endParaRPr lang="en-US" sz="2400" dirty="0"/>
          </a:p>
        </p:txBody>
      </p:sp>
      <p:pic>
        <p:nvPicPr>
          <p:cNvPr id="4" name="Picture 3"/>
          <p:cNvPicPr>
            <a:picLocks noChangeAspect="1"/>
          </p:cNvPicPr>
          <p:nvPr/>
        </p:nvPicPr>
        <p:blipFill>
          <a:blip r:embed="rId2"/>
          <a:stretch>
            <a:fillRect/>
          </a:stretch>
        </p:blipFill>
        <p:spPr>
          <a:xfrm rot="20652282">
            <a:off x="249707" y="3658520"/>
            <a:ext cx="2130235" cy="2130235"/>
          </a:xfrm>
          <a:prstGeom prst="rect">
            <a:avLst/>
          </a:prstGeom>
        </p:spPr>
      </p:pic>
      <p:pic>
        <p:nvPicPr>
          <p:cNvPr id="5" name="Picture 4"/>
          <p:cNvPicPr>
            <a:picLocks noChangeAspect="1"/>
          </p:cNvPicPr>
          <p:nvPr/>
        </p:nvPicPr>
        <p:blipFill>
          <a:blip r:embed="rId3"/>
          <a:stretch>
            <a:fillRect/>
          </a:stretch>
        </p:blipFill>
        <p:spPr>
          <a:xfrm>
            <a:off x="3612325" y="4723638"/>
            <a:ext cx="1796034" cy="1796034"/>
          </a:xfrm>
          <a:prstGeom prst="rect">
            <a:avLst/>
          </a:prstGeom>
        </p:spPr>
      </p:pic>
      <p:pic>
        <p:nvPicPr>
          <p:cNvPr id="6" name="Picture 5"/>
          <p:cNvPicPr>
            <a:picLocks noChangeAspect="1"/>
          </p:cNvPicPr>
          <p:nvPr/>
        </p:nvPicPr>
        <p:blipFill rotWithShape="1">
          <a:blip r:embed="rId4"/>
          <a:srcRect t="8967" b="7686"/>
          <a:stretch/>
        </p:blipFill>
        <p:spPr>
          <a:xfrm>
            <a:off x="8929633" y="4610862"/>
            <a:ext cx="1791190" cy="1908810"/>
          </a:xfrm>
          <a:prstGeom prst="rect">
            <a:avLst/>
          </a:prstGeom>
        </p:spPr>
      </p:pic>
    </p:spTree>
    <p:extLst>
      <p:ext uri="{BB962C8B-B14F-4D97-AF65-F5344CB8AC3E}">
        <p14:creationId xmlns:p14="http://schemas.microsoft.com/office/powerpoint/2010/main" val="1831428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4662" y="708660"/>
            <a:ext cx="4201668" cy="5471477"/>
          </a:xfrm>
        </p:spPr>
        <p:txBody>
          <a:bodyPr/>
          <a:lstStyle/>
          <a:p>
            <a:pPr marL="0" indent="0">
              <a:buNone/>
            </a:pPr>
            <a:r>
              <a:rPr lang="en-US" sz="3600" dirty="0" smtClean="0"/>
              <a:t>Using what you know about biotic and abiotic factors, </a:t>
            </a:r>
          </a:p>
          <a:p>
            <a:pPr marL="0" indent="0">
              <a:buNone/>
            </a:pPr>
            <a:endParaRPr lang="en-US" sz="2800" dirty="0" smtClean="0"/>
          </a:p>
          <a:p>
            <a:pPr marL="0" indent="0">
              <a:buNone/>
            </a:pPr>
            <a:r>
              <a:rPr lang="en-US" sz="2800" dirty="0" smtClean="0"/>
              <a:t>Can you explain: </a:t>
            </a:r>
            <a:r>
              <a:rPr lang="en-US" sz="1400" dirty="0" smtClean="0"/>
              <a:t> </a:t>
            </a:r>
          </a:p>
          <a:p>
            <a:pPr marL="0" indent="0">
              <a:buNone/>
            </a:pPr>
            <a:endParaRPr lang="en-US" sz="1200" dirty="0" smtClean="0"/>
          </a:p>
          <a:p>
            <a:pPr lvl="1">
              <a:buFont typeface="Wingdings" panose="05000000000000000000" pitchFamily="2" charset="2"/>
              <a:buChar char="q"/>
            </a:pPr>
            <a:r>
              <a:rPr lang="en-US" sz="2000" dirty="0" smtClean="0"/>
              <a:t>Why growth becomes stationary?</a:t>
            </a:r>
          </a:p>
          <a:p>
            <a:pPr lvl="1">
              <a:buFont typeface="Wingdings" panose="05000000000000000000" pitchFamily="2" charset="2"/>
              <a:buChar char="q"/>
            </a:pPr>
            <a:r>
              <a:rPr lang="en-US" sz="2000" dirty="0" smtClean="0"/>
              <a:t>Why the microbes eventually </a:t>
            </a:r>
            <a:r>
              <a:rPr lang="en-US" sz="2000" dirty="0" smtClean="0"/>
              <a:t>die? </a:t>
            </a:r>
            <a:endParaRPr lang="en-US" sz="2000" dirty="0"/>
          </a:p>
        </p:txBody>
      </p:sp>
      <p:pic>
        <p:nvPicPr>
          <p:cNvPr id="4" name="Picture 5" descr="MicroGro"/>
          <p:cNvPicPr>
            <a:picLocks noChangeAspect="1" noChangeArrowheads="1"/>
          </p:cNvPicPr>
          <p:nvPr/>
        </p:nvPicPr>
        <p:blipFill rotWithShape="1">
          <a:blip r:embed="rId3">
            <a:extLst>
              <a:ext uri="{28A0092B-C50C-407E-A947-70E740481C1C}">
                <a14:useLocalDpi xmlns:a14="http://schemas.microsoft.com/office/drawing/2010/main" val="0"/>
              </a:ext>
            </a:extLst>
          </a:blip>
          <a:srcRect b="10547"/>
          <a:stretch/>
        </p:blipFill>
        <p:spPr bwMode="auto">
          <a:xfrm>
            <a:off x="4926330" y="971551"/>
            <a:ext cx="5897563" cy="39776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3458123"/>
      </p:ext>
    </p:extLst>
  </p:cSld>
  <p:clrMapOvr>
    <a:masterClrMapping/>
  </p:clrMapOvr>
  <p:timing>
    <p:tnLst>
      <p:par>
        <p:cTn id="1" dur="indefinite" restart="never" nodeType="tmRoot"/>
      </p:par>
    </p:tnLst>
  </p:timing>
</p:sld>
</file>

<file path=ppt/theme/theme1.xml><?xml version="1.0" encoding="utf-8"?>
<a:theme xmlns:a="http://schemas.openxmlformats.org/drawingml/2006/main" name="View">
  <a:themeElements>
    <a:clrScheme name="Custom 7">
      <a:dk1>
        <a:srgbClr val="242852"/>
      </a:dk1>
      <a:lt1>
        <a:sysClr val="window" lastClr="FFFFFF"/>
      </a:lt1>
      <a:dk2>
        <a:srgbClr val="242852"/>
      </a:dk2>
      <a:lt2>
        <a:srgbClr val="ACCBF9"/>
      </a:lt2>
      <a:accent1>
        <a:srgbClr val="417B84"/>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TM03457515[[fn=View]]</Template>
  <TotalTime>192</TotalTime>
  <Words>1166</Words>
  <Application>Microsoft Office PowerPoint</Application>
  <PresentationFormat>Widescreen</PresentationFormat>
  <Paragraphs>108</Paragraphs>
  <Slides>35</Slides>
  <Notes>5</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Century Schoolbook</vt:lpstr>
      <vt:lpstr>Wingdings</vt:lpstr>
      <vt:lpstr>Wingdings 2</vt:lpstr>
      <vt:lpstr>View</vt:lpstr>
      <vt:lpstr>Infectious Diseases</vt:lpstr>
      <vt:lpstr>Think about it:</vt:lpstr>
      <vt:lpstr>Epidemiology</vt:lpstr>
      <vt:lpstr>Infectious Diseases are Caused by Microbes</vt:lpstr>
      <vt:lpstr>What are microbes? </vt:lpstr>
      <vt:lpstr>What is a microbe?</vt:lpstr>
      <vt:lpstr>Microbes Can Multiply Fast!</vt:lpstr>
      <vt:lpstr>Biotic and Abiotic Factors in the Environment:</vt:lpstr>
      <vt:lpstr>PowerPoint Presentation</vt:lpstr>
      <vt:lpstr>Common Types of Microbes</vt:lpstr>
      <vt:lpstr>Microbes and Disease</vt:lpstr>
      <vt:lpstr>Bacteria</vt:lpstr>
      <vt:lpstr>Prions</vt:lpstr>
      <vt:lpstr>Viruses</vt:lpstr>
      <vt:lpstr>Discussion Question</vt:lpstr>
      <vt:lpstr>Protozoa</vt:lpstr>
      <vt:lpstr>Fungi</vt:lpstr>
      <vt:lpstr>Knowledge Check</vt:lpstr>
      <vt:lpstr>How Can an Infectious Agent Attack 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Texas A&amp;M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Infectious Diseases</dc:title>
  <dc:creator>Lab, L Johnson's</dc:creator>
  <cp:lastModifiedBy>Lab, L Johnson's</cp:lastModifiedBy>
  <cp:revision>20</cp:revision>
  <dcterms:created xsi:type="dcterms:W3CDTF">2019-06-05T17:57:56Z</dcterms:created>
  <dcterms:modified xsi:type="dcterms:W3CDTF">2019-06-07T15:42:10Z</dcterms:modified>
</cp:coreProperties>
</file>