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2" r:id="rId1"/>
  </p:sldMasterIdLst>
  <p:notesMasterIdLst>
    <p:notesMasterId r:id="rId3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1" r:id="rId36"/>
    <p:sldId id="290" r:id="rId3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25" autoAdjust="0"/>
    <p:restoredTop sz="94660"/>
  </p:normalViewPr>
  <p:slideViewPr>
    <p:cSldViewPr snapToGrid="0">
      <p:cViewPr varScale="1">
        <p:scale>
          <a:sx n="105" d="100"/>
          <a:sy n="105" d="100"/>
        </p:scale>
        <p:origin x="120"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16EDAFA-13DF-4BA7-9792-78EBE6018689}" type="datetimeFigureOut">
              <a:rPr lang="en-US" smtClean="0"/>
              <a:t>12/18/2018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4B6D8A-BFF5-4F86-B5DE-9FD0925710A2}" type="slidenum">
              <a:rPr lang="en-US" smtClean="0"/>
              <a:t>‹#›</a:t>
            </a:fld>
            <a:endParaRPr lang="en-US"/>
          </a:p>
        </p:txBody>
      </p:sp>
    </p:spTree>
    <p:extLst>
      <p:ext uri="{BB962C8B-B14F-4D97-AF65-F5344CB8AC3E}">
        <p14:creationId xmlns:p14="http://schemas.microsoft.com/office/powerpoint/2010/main" val="228236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Please notice on many slides there will be additional teacher information in the notes section. </a:t>
            </a:r>
          </a:p>
        </p:txBody>
      </p:sp>
      <p:sp>
        <p:nvSpPr>
          <p:cNvPr id="4" name="Slide Number Placeholder 3"/>
          <p:cNvSpPr>
            <a:spLocks noGrp="1"/>
          </p:cNvSpPr>
          <p:nvPr>
            <p:ph type="sldNum" sz="quarter" idx="10"/>
          </p:nvPr>
        </p:nvSpPr>
        <p:spPr/>
        <p:txBody>
          <a:bodyPr/>
          <a:lstStyle/>
          <a:p>
            <a:fld id="{CD4B6D8A-BFF5-4F86-B5DE-9FD0925710A2}" type="slidenum">
              <a:rPr lang="en-US" smtClean="0"/>
              <a:t>1</a:t>
            </a:fld>
            <a:endParaRPr lang="en-US"/>
          </a:p>
        </p:txBody>
      </p:sp>
    </p:spTree>
    <p:extLst>
      <p:ext uri="{BB962C8B-B14F-4D97-AF65-F5344CB8AC3E}">
        <p14:creationId xmlns:p14="http://schemas.microsoft.com/office/powerpoint/2010/main" val="10480835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Tick shown on lower left, tapeworm top middle, and roundworm on the far right.</a:t>
            </a:r>
          </a:p>
        </p:txBody>
      </p:sp>
      <p:sp>
        <p:nvSpPr>
          <p:cNvPr id="4" name="Slide Number Placeholder 3"/>
          <p:cNvSpPr>
            <a:spLocks noGrp="1"/>
          </p:cNvSpPr>
          <p:nvPr>
            <p:ph type="sldNum" sz="quarter" idx="10"/>
          </p:nvPr>
        </p:nvSpPr>
        <p:spPr/>
        <p:txBody>
          <a:bodyPr/>
          <a:lstStyle/>
          <a:p>
            <a:fld id="{CD4B6D8A-BFF5-4F86-B5DE-9FD0925710A2}" type="slidenum">
              <a:rPr lang="en-US" smtClean="0"/>
              <a:t>11</a:t>
            </a:fld>
            <a:endParaRPr lang="en-US"/>
          </a:p>
        </p:txBody>
      </p:sp>
    </p:spTree>
    <p:extLst>
      <p:ext uri="{BB962C8B-B14F-4D97-AF65-F5344CB8AC3E}">
        <p14:creationId xmlns:p14="http://schemas.microsoft.com/office/powerpoint/2010/main" val="38072855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Evolutionary adaptations!  Sounds like a big statement, take this time to ask students what this means.  They have had exposure to adaptations, so they should be able to generate thoughts as to why this also applies to parasites and their hosts.  Why would each need to change?  Prompt students to think about how environmental factors may change and therefore so do the species living within them in order to survive.  Medications for parasite treatment may also cause the parasite to change and mutate over time, becoming more resistant to the current medications.</a:t>
            </a:r>
          </a:p>
        </p:txBody>
      </p:sp>
      <p:sp>
        <p:nvSpPr>
          <p:cNvPr id="4" name="Slide Number Placeholder 3"/>
          <p:cNvSpPr>
            <a:spLocks noGrp="1"/>
          </p:cNvSpPr>
          <p:nvPr>
            <p:ph type="sldNum" sz="quarter" idx="10"/>
          </p:nvPr>
        </p:nvSpPr>
        <p:spPr/>
        <p:txBody>
          <a:bodyPr/>
          <a:lstStyle/>
          <a:p>
            <a:fld id="{CD4B6D8A-BFF5-4F86-B5DE-9FD0925710A2}" type="slidenum">
              <a:rPr lang="en-US" smtClean="0"/>
              <a:t>12</a:t>
            </a:fld>
            <a:endParaRPr lang="en-US"/>
          </a:p>
        </p:txBody>
      </p:sp>
    </p:spTree>
    <p:extLst>
      <p:ext uri="{BB962C8B-B14F-4D97-AF65-F5344CB8AC3E}">
        <p14:creationId xmlns:p14="http://schemas.microsoft.com/office/powerpoint/2010/main" val="11039170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Allow students time to discuss or ask questions about niche and understand it completely before moving on.</a:t>
            </a:r>
          </a:p>
          <a:p>
            <a:endParaRPr lang="en-US" dirty="0" smtClean="0"/>
          </a:p>
          <a:p>
            <a:r>
              <a:rPr lang="en-US" dirty="0" smtClean="0"/>
              <a:t>Have students explain or discuss the Niche of the three pictures on slide.  Use terms like heterotroph, autotroph, predator, prey, consumer, producer…</a:t>
            </a:r>
          </a:p>
          <a:p>
            <a:endParaRPr lang="en-US" dirty="0" smtClean="0"/>
          </a:p>
          <a:p>
            <a:r>
              <a:rPr lang="en-US" dirty="0" smtClean="0"/>
              <a:t>Go to this link for more detailed information on niche: http://peer.tamu.edu/curriculum_modules/Ecosystems/module_1/whyitmatters2.htm </a:t>
            </a:r>
          </a:p>
        </p:txBody>
      </p:sp>
      <p:sp>
        <p:nvSpPr>
          <p:cNvPr id="4" name="Slide Number Placeholder 3"/>
          <p:cNvSpPr>
            <a:spLocks noGrp="1"/>
          </p:cNvSpPr>
          <p:nvPr>
            <p:ph type="sldNum" sz="quarter" idx="10"/>
          </p:nvPr>
        </p:nvSpPr>
        <p:spPr/>
        <p:txBody>
          <a:bodyPr/>
          <a:lstStyle/>
          <a:p>
            <a:fld id="{CD4B6D8A-BFF5-4F86-B5DE-9FD0925710A2}" type="slidenum">
              <a:rPr lang="en-US" smtClean="0"/>
              <a:t>13</a:t>
            </a:fld>
            <a:endParaRPr lang="en-US"/>
          </a:p>
        </p:txBody>
      </p:sp>
    </p:spTree>
    <p:extLst>
      <p:ext uri="{BB962C8B-B14F-4D97-AF65-F5344CB8AC3E}">
        <p14:creationId xmlns:p14="http://schemas.microsoft.com/office/powerpoint/2010/main" val="15372096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Where would the tick live on the deer?  What would it do to survive?  Let students discuss this and this will help them see that the parasite finds a niche for itself on/in the animal to ensure its survival.</a:t>
            </a:r>
            <a:endParaRPr lang="en-US" dirty="0"/>
          </a:p>
        </p:txBody>
      </p:sp>
      <p:sp>
        <p:nvSpPr>
          <p:cNvPr id="4" name="Slide Number Placeholder 3"/>
          <p:cNvSpPr>
            <a:spLocks noGrp="1"/>
          </p:cNvSpPr>
          <p:nvPr>
            <p:ph type="sldNum" sz="quarter" idx="10"/>
          </p:nvPr>
        </p:nvSpPr>
        <p:spPr/>
        <p:txBody>
          <a:bodyPr/>
          <a:lstStyle/>
          <a:p>
            <a:fld id="{CD4B6D8A-BFF5-4F86-B5DE-9FD0925710A2}" type="slidenum">
              <a:rPr lang="en-US" smtClean="0"/>
              <a:t>14</a:t>
            </a:fld>
            <a:endParaRPr lang="en-US"/>
          </a:p>
        </p:txBody>
      </p:sp>
    </p:spTree>
    <p:extLst>
      <p:ext uri="{BB962C8B-B14F-4D97-AF65-F5344CB8AC3E}">
        <p14:creationId xmlns:p14="http://schemas.microsoft.com/office/powerpoint/2010/main" val="21414751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Roundworms – dogs, cats, sheep, cows, humans! Basically almost all mammals can get some type of roundworm!</a:t>
            </a:r>
          </a:p>
          <a:p>
            <a:r>
              <a:rPr lang="en-US" dirty="0" smtClean="0"/>
              <a:t>Tapeworms – basically all mammals again</a:t>
            </a:r>
          </a:p>
          <a:p>
            <a:r>
              <a:rPr lang="en-US" dirty="0" smtClean="0"/>
              <a:t>Hook worms – all mammals </a:t>
            </a:r>
          </a:p>
          <a:p>
            <a:r>
              <a:rPr lang="en-US" dirty="0" smtClean="0"/>
              <a:t>Heartworms – dogs, cats</a:t>
            </a:r>
          </a:p>
          <a:p>
            <a:r>
              <a:rPr lang="en-US" dirty="0" smtClean="0"/>
              <a:t>Dysentery carrying amoeba – most commonly contracted by people eating contaminated food and drinks by poor hygiene. (people not washing hands after going number 2!!)</a:t>
            </a:r>
          </a:p>
          <a:p>
            <a:r>
              <a:rPr lang="en-US" dirty="0" smtClean="0"/>
              <a:t>Flies – all mammals, and many other kinds of animals</a:t>
            </a:r>
          </a:p>
          <a:p>
            <a:r>
              <a:rPr lang="en-US" dirty="0" smtClean="0"/>
              <a:t>Fleas - all mammals and many other animals</a:t>
            </a:r>
          </a:p>
          <a:p>
            <a:r>
              <a:rPr lang="en-US" dirty="0" smtClean="0"/>
              <a:t>Bugs, lice, mites, ticks – all animals</a:t>
            </a:r>
          </a:p>
        </p:txBody>
      </p:sp>
      <p:sp>
        <p:nvSpPr>
          <p:cNvPr id="4" name="Slide Number Placeholder 3"/>
          <p:cNvSpPr>
            <a:spLocks noGrp="1"/>
          </p:cNvSpPr>
          <p:nvPr>
            <p:ph type="sldNum" sz="quarter" idx="10"/>
          </p:nvPr>
        </p:nvSpPr>
        <p:spPr/>
        <p:txBody>
          <a:bodyPr/>
          <a:lstStyle/>
          <a:p>
            <a:fld id="{CD4B6D8A-BFF5-4F86-B5DE-9FD0925710A2}" type="slidenum">
              <a:rPr lang="en-US" smtClean="0"/>
              <a:t>15</a:t>
            </a:fld>
            <a:endParaRPr lang="en-US"/>
          </a:p>
        </p:txBody>
      </p:sp>
    </p:spTree>
    <p:extLst>
      <p:ext uri="{BB962C8B-B14F-4D97-AF65-F5344CB8AC3E}">
        <p14:creationId xmlns:p14="http://schemas.microsoft.com/office/powerpoint/2010/main" val="9548456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 as a class discussion question: What do you think the effects of over-grazing might be? What do you think the effects of leaving a pasture idle for a long time might be? </a:t>
            </a:r>
          </a:p>
          <a:p>
            <a:r>
              <a:rPr lang="en-US" dirty="0" smtClean="0"/>
              <a:t>Ans.: More exposure to parasite eggs and greater degree of infestation. Depending on the species of parasite, you might break the life cycle, because the  eggs or larvae would die. They can't survive indefinitely outside a host and at some point they must invade the primary host in order to sustain the cycle."</a:t>
            </a:r>
          </a:p>
        </p:txBody>
      </p:sp>
      <p:sp>
        <p:nvSpPr>
          <p:cNvPr id="4" name="Slide Number Placeholder 3"/>
          <p:cNvSpPr>
            <a:spLocks noGrp="1"/>
          </p:cNvSpPr>
          <p:nvPr>
            <p:ph type="sldNum" sz="quarter" idx="10"/>
          </p:nvPr>
        </p:nvSpPr>
        <p:spPr/>
        <p:txBody>
          <a:bodyPr/>
          <a:lstStyle/>
          <a:p>
            <a:fld id="{CD4B6D8A-BFF5-4F86-B5DE-9FD0925710A2}" type="slidenum">
              <a:rPr lang="en-US" smtClean="0"/>
              <a:t>17</a:t>
            </a:fld>
            <a:endParaRPr lang="en-US"/>
          </a:p>
        </p:txBody>
      </p:sp>
    </p:spTree>
    <p:extLst>
      <p:ext uri="{BB962C8B-B14F-4D97-AF65-F5344CB8AC3E}">
        <p14:creationId xmlns:p14="http://schemas.microsoft.com/office/powerpoint/2010/main" val="11989307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Intermediate Hosts are very common and essential to the survival and spread of the parasite.  They allow the parasite to travel further in environment and be in the environment with less chance of dying before it reaches a new host.  It will not reproduce on the intermediate host, it is a step used by the parasite to ensure survival until a new host is found. </a:t>
            </a:r>
          </a:p>
          <a:p>
            <a:endParaRPr lang="en-US" dirty="0" smtClean="0"/>
          </a:p>
          <a:p>
            <a:r>
              <a:rPr lang="en-US" dirty="0" smtClean="0"/>
              <a:t>Example of Intermediate hosts and their response to parasite: </a:t>
            </a:r>
          </a:p>
          <a:p>
            <a:r>
              <a:rPr lang="en-US" dirty="0" smtClean="0"/>
              <a:t>Rats, infected with the intermediate stages of a tapeworm called </a:t>
            </a:r>
            <a:r>
              <a:rPr lang="en-US" dirty="0" err="1" smtClean="0"/>
              <a:t>Spirometra</a:t>
            </a:r>
            <a:r>
              <a:rPr lang="en-US" dirty="0" smtClean="0"/>
              <a:t> grow larger than uninfected rats. The tapeworm larva produces an analogue of vertebrate growth hormone-is the growth boost harming the host or is it good for the host? Similarly many </a:t>
            </a:r>
            <a:r>
              <a:rPr lang="en-US" dirty="0" err="1" smtClean="0"/>
              <a:t>molluscs</a:t>
            </a:r>
            <a:r>
              <a:rPr lang="en-US" dirty="0" smtClean="0"/>
              <a:t>, when infected with the intermediate stages of Digenetic flukes develop thicker, heavier shells, which could be deemed an advantage. On closer investigation some of the classic examples of mutualism seem more like an armed standoff than mutual benefit. Given the right conditions many organisms which </a:t>
            </a:r>
            <a:r>
              <a:rPr lang="en-US" dirty="0" err="1" smtClean="0"/>
              <a:t>harbour</a:t>
            </a:r>
            <a:r>
              <a:rPr lang="en-US" dirty="0" smtClean="0"/>
              <a:t> symbiotic algae - like for example green hydra will digest the algae and carry on quite happily. Many trees have associated with their roots fungal mycorrhiza. The fungi get organic nutrients from the plant via the phloem, and in nutrient poor soil the trees seem to benefit by increased nutrient uptake, particularly phosphate by the fungus. But if soil nutrient levels are good it appears much more like a parasitic invasion by the fungus with the tree attempting to wall off infected cells. Depending on external conditions, the association switches between mutualism and parasitism.</a:t>
            </a:r>
          </a:p>
          <a:p>
            <a:r>
              <a:rPr lang="en-US" dirty="0" smtClean="0"/>
              <a:t>http://www.aber.ac.uk/~mpgwww/Edu/Para_ism/PaIsmTxt.html </a:t>
            </a:r>
          </a:p>
        </p:txBody>
      </p:sp>
      <p:sp>
        <p:nvSpPr>
          <p:cNvPr id="4" name="Slide Number Placeholder 3"/>
          <p:cNvSpPr>
            <a:spLocks noGrp="1"/>
          </p:cNvSpPr>
          <p:nvPr>
            <p:ph type="sldNum" sz="quarter" idx="10"/>
          </p:nvPr>
        </p:nvSpPr>
        <p:spPr/>
        <p:txBody>
          <a:bodyPr/>
          <a:lstStyle/>
          <a:p>
            <a:fld id="{CD4B6D8A-BFF5-4F86-B5DE-9FD0925710A2}" type="slidenum">
              <a:rPr lang="en-US" smtClean="0"/>
              <a:t>25</a:t>
            </a:fld>
            <a:endParaRPr lang="en-US"/>
          </a:p>
        </p:txBody>
      </p:sp>
    </p:spTree>
    <p:extLst>
      <p:ext uri="{BB962C8B-B14F-4D97-AF65-F5344CB8AC3E}">
        <p14:creationId xmlns:p14="http://schemas.microsoft.com/office/powerpoint/2010/main" val="2276694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 students why they think it is useful to know the life cycle of a given parasite species.  Knowing the life cycle and all the different stages and where the parasite likes to go in the host allows for better treatment and prevention methods.  The medications are made to treat the parasite based on where it is in its life cycle.</a:t>
            </a:r>
          </a:p>
          <a:p>
            <a:r>
              <a:rPr lang="en-US" dirty="0" smtClean="0"/>
              <a:t>Next slide will discuss further!</a:t>
            </a:r>
          </a:p>
        </p:txBody>
      </p:sp>
      <p:sp>
        <p:nvSpPr>
          <p:cNvPr id="4" name="Slide Number Placeholder 3"/>
          <p:cNvSpPr>
            <a:spLocks noGrp="1"/>
          </p:cNvSpPr>
          <p:nvPr>
            <p:ph type="sldNum" sz="quarter" idx="10"/>
          </p:nvPr>
        </p:nvSpPr>
        <p:spPr/>
        <p:txBody>
          <a:bodyPr/>
          <a:lstStyle/>
          <a:p>
            <a:fld id="{CD4B6D8A-BFF5-4F86-B5DE-9FD0925710A2}" type="slidenum">
              <a:rPr lang="en-US" smtClean="0"/>
              <a:t>27</a:t>
            </a:fld>
            <a:endParaRPr lang="en-US"/>
          </a:p>
        </p:txBody>
      </p:sp>
    </p:spTree>
    <p:extLst>
      <p:ext uri="{BB962C8B-B14F-4D97-AF65-F5344CB8AC3E}">
        <p14:creationId xmlns:p14="http://schemas.microsoft.com/office/powerpoint/2010/main" val="22414834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Answer: When you lived in the womb of your mother. </a:t>
            </a:r>
            <a:endParaRPr lang="en-US" dirty="0"/>
          </a:p>
        </p:txBody>
      </p:sp>
      <p:sp>
        <p:nvSpPr>
          <p:cNvPr id="4" name="Slide Number Placeholder 3"/>
          <p:cNvSpPr>
            <a:spLocks noGrp="1"/>
          </p:cNvSpPr>
          <p:nvPr>
            <p:ph type="sldNum" sz="quarter" idx="10"/>
          </p:nvPr>
        </p:nvSpPr>
        <p:spPr/>
        <p:txBody>
          <a:bodyPr/>
          <a:lstStyle/>
          <a:p>
            <a:fld id="{CD4B6D8A-BFF5-4F86-B5DE-9FD0925710A2}" type="slidenum">
              <a:rPr lang="en-US" smtClean="0"/>
              <a:t>28</a:t>
            </a:fld>
            <a:endParaRPr lang="en-US"/>
          </a:p>
        </p:txBody>
      </p:sp>
    </p:spTree>
    <p:extLst>
      <p:ext uri="{BB962C8B-B14F-4D97-AF65-F5344CB8AC3E}">
        <p14:creationId xmlns:p14="http://schemas.microsoft.com/office/powerpoint/2010/main" val="22676180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D4B6D8A-BFF5-4F86-B5DE-9FD0925710A2}" type="slidenum">
              <a:rPr lang="en-US" smtClean="0"/>
              <a:t>32</a:t>
            </a:fld>
            <a:endParaRPr lang="en-US"/>
          </a:p>
        </p:txBody>
      </p:sp>
    </p:spTree>
    <p:extLst>
      <p:ext uri="{BB962C8B-B14F-4D97-AF65-F5344CB8AC3E}">
        <p14:creationId xmlns:p14="http://schemas.microsoft.com/office/powerpoint/2010/main" val="32869914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 sure to keep time limits and  encourage all kids to write something.  Then get them to trade and be ready to share!!!</a:t>
            </a:r>
          </a:p>
        </p:txBody>
      </p:sp>
      <p:sp>
        <p:nvSpPr>
          <p:cNvPr id="4" name="Slide Number Placeholder 3"/>
          <p:cNvSpPr>
            <a:spLocks noGrp="1"/>
          </p:cNvSpPr>
          <p:nvPr>
            <p:ph type="sldNum" sz="quarter" idx="10"/>
          </p:nvPr>
        </p:nvSpPr>
        <p:spPr/>
        <p:txBody>
          <a:bodyPr/>
          <a:lstStyle/>
          <a:p>
            <a:fld id="{CD4B6D8A-BFF5-4F86-B5DE-9FD0925710A2}" type="slidenum">
              <a:rPr lang="en-US" smtClean="0"/>
              <a:t>2</a:t>
            </a:fld>
            <a:endParaRPr lang="en-US"/>
          </a:p>
        </p:txBody>
      </p:sp>
    </p:spTree>
    <p:extLst>
      <p:ext uri="{BB962C8B-B14F-4D97-AF65-F5344CB8AC3E}">
        <p14:creationId xmlns:p14="http://schemas.microsoft.com/office/powerpoint/2010/main" val="30132310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https://www.youtube.com/watch?v=g09BQes-B7E</a:t>
            </a:r>
            <a:endParaRPr lang="en-US" dirty="0"/>
          </a:p>
        </p:txBody>
      </p:sp>
      <p:sp>
        <p:nvSpPr>
          <p:cNvPr id="4" name="Slide Number Placeholder 3"/>
          <p:cNvSpPr>
            <a:spLocks noGrp="1"/>
          </p:cNvSpPr>
          <p:nvPr>
            <p:ph type="sldNum" sz="quarter" idx="10"/>
          </p:nvPr>
        </p:nvSpPr>
        <p:spPr/>
        <p:txBody>
          <a:bodyPr/>
          <a:lstStyle/>
          <a:p>
            <a:fld id="{CD4B6D8A-BFF5-4F86-B5DE-9FD0925710A2}" type="slidenum">
              <a:rPr lang="en-US" smtClean="0"/>
              <a:t>35</a:t>
            </a:fld>
            <a:endParaRPr lang="en-US"/>
          </a:p>
        </p:txBody>
      </p:sp>
    </p:spTree>
    <p:extLst>
      <p:ext uri="{BB962C8B-B14F-4D97-AF65-F5344CB8AC3E}">
        <p14:creationId xmlns:p14="http://schemas.microsoft.com/office/powerpoint/2010/main" val="23164413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*Teachers should fill in point value with what they think is appropriate or change the reward to a program used in your class.</a:t>
            </a:r>
          </a:p>
          <a:p>
            <a:r>
              <a:rPr lang="en-US" dirty="0" smtClean="0"/>
              <a:t>Teacher can also erase the “See Notes” comment on slide.</a:t>
            </a:r>
          </a:p>
          <a:p>
            <a:endParaRPr lang="en-US" dirty="0" smtClean="0"/>
          </a:p>
          <a:p>
            <a:r>
              <a:rPr lang="en-US" dirty="0" smtClean="0"/>
              <a:t>Parasitism. Classical definition - intimate relationship between two organisms in which one (the parasite) lives on, off or at the expense of the other (host). This implies that one of the partners benefits, the other is harmed. </a:t>
            </a:r>
          </a:p>
          <a:p>
            <a:r>
              <a:rPr lang="en-US" dirty="0" smtClean="0"/>
              <a:t>http://www.aber.ac.uk/~mpgwww/Edu/Para_ism/PaIsmTxt.html </a:t>
            </a:r>
          </a:p>
        </p:txBody>
      </p:sp>
      <p:sp>
        <p:nvSpPr>
          <p:cNvPr id="4" name="Slide Number Placeholder 3"/>
          <p:cNvSpPr>
            <a:spLocks noGrp="1"/>
          </p:cNvSpPr>
          <p:nvPr>
            <p:ph type="sldNum" sz="quarter" idx="10"/>
          </p:nvPr>
        </p:nvSpPr>
        <p:spPr/>
        <p:txBody>
          <a:bodyPr/>
          <a:lstStyle/>
          <a:p>
            <a:fld id="{CD4B6D8A-BFF5-4F86-B5DE-9FD0925710A2}" type="slidenum">
              <a:rPr lang="en-US" smtClean="0"/>
              <a:t>3</a:t>
            </a:fld>
            <a:endParaRPr lang="en-US"/>
          </a:p>
        </p:txBody>
      </p:sp>
    </p:spTree>
    <p:extLst>
      <p:ext uri="{BB962C8B-B14F-4D97-AF65-F5344CB8AC3E}">
        <p14:creationId xmlns:p14="http://schemas.microsoft.com/office/powerpoint/2010/main" val="36920103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*Take time here to let students give you their ideas/examples or ask questions about parasite/host relationships.  3-5 minutes  These are very basic answers.  The following is more specific with terms they need to know: </a:t>
            </a:r>
          </a:p>
          <a:p>
            <a:endParaRPr lang="en-US" dirty="0" smtClean="0"/>
          </a:p>
          <a:p>
            <a:r>
              <a:rPr lang="en-US" dirty="0" smtClean="0"/>
              <a:t>Parasites can be called: Eukaryotes that live on or in the body of another eukaryote species and exploit that species for sustenance. The host-parasite relationship is typically species specific</a:t>
            </a:r>
          </a:p>
        </p:txBody>
      </p:sp>
      <p:sp>
        <p:nvSpPr>
          <p:cNvPr id="4" name="Slide Number Placeholder 3"/>
          <p:cNvSpPr>
            <a:spLocks noGrp="1"/>
          </p:cNvSpPr>
          <p:nvPr>
            <p:ph type="sldNum" sz="quarter" idx="10"/>
          </p:nvPr>
        </p:nvSpPr>
        <p:spPr/>
        <p:txBody>
          <a:bodyPr/>
          <a:lstStyle/>
          <a:p>
            <a:fld id="{CD4B6D8A-BFF5-4F86-B5DE-9FD0925710A2}" type="slidenum">
              <a:rPr lang="en-US" smtClean="0"/>
              <a:t>4</a:t>
            </a:fld>
            <a:endParaRPr lang="en-US"/>
          </a:p>
        </p:txBody>
      </p:sp>
    </p:spTree>
    <p:extLst>
      <p:ext uri="{BB962C8B-B14F-4D97-AF65-F5344CB8AC3E}">
        <p14:creationId xmlns:p14="http://schemas.microsoft.com/office/powerpoint/2010/main" val="12883920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 students what “species specific” means.  Let them come up with examples to be sure they understand. </a:t>
            </a:r>
          </a:p>
          <a:p>
            <a:r>
              <a:rPr lang="en-US" dirty="0" smtClean="0"/>
              <a:t> Answer: Limited to or found only in one species.</a:t>
            </a:r>
          </a:p>
          <a:p>
            <a:endParaRPr lang="en-US" dirty="0" smtClean="0"/>
          </a:p>
          <a:p>
            <a:r>
              <a:rPr lang="en-US" dirty="0" smtClean="0"/>
              <a:t>NOTE:  Bacteria and viruses are also parasites in the technical sense, but by convention most people to parasites as eukaryotes.</a:t>
            </a:r>
          </a:p>
        </p:txBody>
      </p:sp>
      <p:sp>
        <p:nvSpPr>
          <p:cNvPr id="4" name="Slide Number Placeholder 3"/>
          <p:cNvSpPr>
            <a:spLocks noGrp="1"/>
          </p:cNvSpPr>
          <p:nvPr>
            <p:ph type="sldNum" sz="quarter" idx="10"/>
          </p:nvPr>
        </p:nvSpPr>
        <p:spPr/>
        <p:txBody>
          <a:bodyPr/>
          <a:lstStyle/>
          <a:p>
            <a:fld id="{CD4B6D8A-BFF5-4F86-B5DE-9FD0925710A2}" type="slidenum">
              <a:rPr lang="en-US" smtClean="0"/>
              <a:t>5</a:t>
            </a:fld>
            <a:endParaRPr lang="en-US"/>
          </a:p>
        </p:txBody>
      </p:sp>
    </p:spTree>
    <p:extLst>
      <p:ext uri="{BB962C8B-B14F-4D97-AF65-F5344CB8AC3E}">
        <p14:creationId xmlns:p14="http://schemas.microsoft.com/office/powerpoint/2010/main" val="4399015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Allow students time again to give you their thoughts, if they are not correct, prompt them to rethink their answer with well guided questions and see if they can come up with a correct response.</a:t>
            </a:r>
          </a:p>
          <a:p>
            <a:r>
              <a:rPr lang="en-US" dirty="0" smtClean="0"/>
              <a:t>Fleas need the body of dog and cat for shelter and it bites it to eat its blood.  This is why the animal itches.  Then the flea lays its eggs on the animal and when the animal bites at the flea it eats the eggs.  The eggs then hatch in the dog and are released in the feces.  Once it the larva become an adult flea again it jumps on to a new host to start the cycle all over again.  </a:t>
            </a:r>
          </a:p>
          <a:p>
            <a:r>
              <a:rPr lang="en-US" dirty="0" smtClean="0"/>
              <a:t>Same with worms, they need the animal to live and to reproduce more eggs. </a:t>
            </a:r>
            <a:endParaRPr lang="en-US" dirty="0"/>
          </a:p>
        </p:txBody>
      </p:sp>
      <p:sp>
        <p:nvSpPr>
          <p:cNvPr id="4" name="Slide Number Placeholder 3"/>
          <p:cNvSpPr>
            <a:spLocks noGrp="1"/>
          </p:cNvSpPr>
          <p:nvPr>
            <p:ph type="sldNum" sz="quarter" idx="10"/>
          </p:nvPr>
        </p:nvSpPr>
        <p:spPr/>
        <p:txBody>
          <a:bodyPr/>
          <a:lstStyle/>
          <a:p>
            <a:fld id="{CD4B6D8A-BFF5-4F86-B5DE-9FD0925710A2}" type="slidenum">
              <a:rPr lang="en-US" smtClean="0"/>
              <a:t>6</a:t>
            </a:fld>
            <a:endParaRPr lang="en-US"/>
          </a:p>
        </p:txBody>
      </p:sp>
    </p:spTree>
    <p:extLst>
      <p:ext uri="{BB962C8B-B14F-4D97-AF65-F5344CB8AC3E}">
        <p14:creationId xmlns:p14="http://schemas.microsoft.com/office/powerpoint/2010/main" val="34325068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Acute – when a parasite causes an acute infestation or invasion, it must move on to a new host quickly before it kills the host or is killed by the host.</a:t>
            </a:r>
          </a:p>
          <a:p>
            <a:endParaRPr lang="en-US" dirty="0" smtClean="0"/>
          </a:p>
          <a:p>
            <a:r>
              <a:rPr lang="en-US" dirty="0" smtClean="0"/>
              <a:t>Chronic – in this case, the parasite survives for long periods without killing its host right away or being killed by host.</a:t>
            </a:r>
          </a:p>
        </p:txBody>
      </p:sp>
      <p:sp>
        <p:nvSpPr>
          <p:cNvPr id="4" name="Slide Number Placeholder 3"/>
          <p:cNvSpPr>
            <a:spLocks noGrp="1"/>
          </p:cNvSpPr>
          <p:nvPr>
            <p:ph type="sldNum" sz="quarter" idx="10"/>
          </p:nvPr>
        </p:nvSpPr>
        <p:spPr/>
        <p:txBody>
          <a:bodyPr/>
          <a:lstStyle/>
          <a:p>
            <a:fld id="{CD4B6D8A-BFF5-4F86-B5DE-9FD0925710A2}" type="slidenum">
              <a:rPr lang="en-US" smtClean="0"/>
              <a:t>7</a:t>
            </a:fld>
            <a:endParaRPr lang="en-US"/>
          </a:p>
        </p:txBody>
      </p:sp>
    </p:spTree>
    <p:extLst>
      <p:ext uri="{BB962C8B-B14F-4D97-AF65-F5344CB8AC3E}">
        <p14:creationId xmlns:p14="http://schemas.microsoft.com/office/powerpoint/2010/main" val="16791559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Parasites  have special adaptations to accomplish these requirements.  Allow students to discuss or ask questions about things in their life that may be relevant to this.  Such as, fleas on their dog/cats – what are they eating?</a:t>
            </a:r>
          </a:p>
        </p:txBody>
      </p:sp>
      <p:sp>
        <p:nvSpPr>
          <p:cNvPr id="4" name="Slide Number Placeholder 3"/>
          <p:cNvSpPr>
            <a:spLocks noGrp="1"/>
          </p:cNvSpPr>
          <p:nvPr>
            <p:ph type="sldNum" sz="quarter" idx="10"/>
          </p:nvPr>
        </p:nvSpPr>
        <p:spPr/>
        <p:txBody>
          <a:bodyPr/>
          <a:lstStyle/>
          <a:p>
            <a:fld id="{CD4B6D8A-BFF5-4F86-B5DE-9FD0925710A2}" type="slidenum">
              <a:rPr lang="en-US" smtClean="0"/>
              <a:t>8</a:t>
            </a:fld>
            <a:endParaRPr lang="en-US"/>
          </a:p>
        </p:txBody>
      </p:sp>
    </p:spTree>
    <p:extLst>
      <p:ext uri="{BB962C8B-B14F-4D97-AF65-F5344CB8AC3E}">
        <p14:creationId xmlns:p14="http://schemas.microsoft.com/office/powerpoint/2010/main" val="9502012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the life cycle of one type of human parasite. Parasite eggs that pass in the feces hatch into free living larvae and can survive for a short time in moist, warm soil. These larvae can then invade a host via skin (in this case penetrating bare feet). Once inside the intestines of the host, the worms mature and lay eggs to perpetuate the cycle. </a:t>
            </a:r>
            <a:r>
              <a:rPr lang="en-US" smtClean="0"/>
              <a:t>Note that this particular parasite has no intermediate host.</a:t>
            </a:r>
          </a:p>
        </p:txBody>
      </p:sp>
      <p:sp>
        <p:nvSpPr>
          <p:cNvPr id="4" name="Slide Number Placeholder 3"/>
          <p:cNvSpPr>
            <a:spLocks noGrp="1"/>
          </p:cNvSpPr>
          <p:nvPr>
            <p:ph type="sldNum" sz="quarter" idx="10"/>
          </p:nvPr>
        </p:nvSpPr>
        <p:spPr/>
        <p:txBody>
          <a:bodyPr/>
          <a:lstStyle/>
          <a:p>
            <a:fld id="{CD4B6D8A-BFF5-4F86-B5DE-9FD0925710A2}" type="slidenum">
              <a:rPr lang="en-US" smtClean="0"/>
              <a:t>10</a:t>
            </a:fld>
            <a:endParaRPr lang="en-US"/>
          </a:p>
        </p:txBody>
      </p:sp>
    </p:spTree>
    <p:extLst>
      <p:ext uri="{BB962C8B-B14F-4D97-AF65-F5344CB8AC3E}">
        <p14:creationId xmlns:p14="http://schemas.microsoft.com/office/powerpoint/2010/main" val="15866929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12/18/2018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2776587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12/18/2018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884373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12/18/2018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smtClean="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4898103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12/18/2018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781099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12/18/2018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1043113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12/18/2018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937145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12/18/2018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040083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12/18/2018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3551339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12/18/2018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109272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12/18/2018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377733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12/18/2018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67335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12/18/2018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0322565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12/18/2018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1337058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12/18/2018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375252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12/18/2018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687083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12/18/2018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10245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12/18/2018</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760601108"/>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33.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video" Target="https://www.youtube.com/embed/g09BQes-B7E" TargetMode="External"/><Relationship Id="rId4" Type="http://schemas.openxmlformats.org/officeDocument/2006/relationships/image" Target="../media/image60.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aber.ac.uk/~mpgwww/Edu/Para_ism/PaIsmTxt.html"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89212" y="1161288"/>
            <a:ext cx="8915399" cy="2262781"/>
          </a:xfrm>
        </p:spPr>
        <p:txBody>
          <a:bodyPr/>
          <a:lstStyle/>
          <a:p>
            <a:r>
              <a:rPr lang="en-US" altLang="en-US" sz="6600" b="1" kern="0" dirty="0">
                <a:solidFill>
                  <a:srgbClr val="800000"/>
                </a:solidFill>
                <a:latin typeface="Gill Sans MT" pitchFamily="34" charset="0"/>
                <a:cs typeface="Arial"/>
              </a:rPr>
              <a:t>Parasite/Host Relationships</a:t>
            </a:r>
            <a:endParaRPr lang="en-US" dirty="0"/>
          </a:p>
        </p:txBody>
      </p:sp>
      <p:sp>
        <p:nvSpPr>
          <p:cNvPr id="3" name="Subtitle 2"/>
          <p:cNvSpPr>
            <a:spLocks noGrp="1"/>
          </p:cNvSpPr>
          <p:nvPr>
            <p:ph type="subTitle" idx="1"/>
          </p:nvPr>
        </p:nvSpPr>
        <p:spPr>
          <a:xfrm>
            <a:off x="2589211" y="3559814"/>
            <a:ext cx="8915399" cy="1126283"/>
          </a:xfrm>
        </p:spPr>
        <p:txBody>
          <a:bodyPr>
            <a:normAutofit lnSpcReduction="10000"/>
          </a:bodyPr>
          <a:lstStyle/>
          <a:p>
            <a:r>
              <a:rPr lang="en-US" dirty="0" smtClean="0"/>
              <a:t>Texas A&amp;M University</a:t>
            </a:r>
          </a:p>
          <a:p>
            <a:r>
              <a:rPr lang="en-US" dirty="0" smtClean="0"/>
              <a:t>College of Veterinary Medicine and Biomedical Sciences</a:t>
            </a:r>
          </a:p>
          <a:p>
            <a:r>
              <a:rPr lang="en-US" dirty="0" smtClean="0"/>
              <a:t>PEER Program</a:t>
            </a:r>
            <a:endParaRPr lang="en-US" dirty="0"/>
          </a:p>
        </p:txBody>
      </p:sp>
      <p:sp>
        <p:nvSpPr>
          <p:cNvPr id="4" name="Rectangle 3"/>
          <p:cNvSpPr/>
          <p:nvPr/>
        </p:nvSpPr>
        <p:spPr>
          <a:xfrm>
            <a:off x="9059219" y="6488668"/>
            <a:ext cx="3132781" cy="369332"/>
          </a:xfrm>
          <a:prstGeom prst="rect">
            <a:avLst/>
          </a:prstGeom>
        </p:spPr>
        <p:txBody>
          <a:bodyPr wrap="none">
            <a:spAutoFit/>
          </a:bodyPr>
          <a:lstStyle/>
          <a:p>
            <a:pPr lvl="0" defTabSz="914400" fontAlgn="base">
              <a:spcBef>
                <a:spcPct val="0"/>
              </a:spcBef>
              <a:spcAft>
                <a:spcPct val="0"/>
              </a:spcAft>
            </a:pPr>
            <a:r>
              <a:rPr lang="en-US" altLang="en-US" dirty="0">
                <a:solidFill>
                  <a:srgbClr val="000000"/>
                </a:solidFill>
                <a:latin typeface="Gill Sans MT" panose="020B0502020104020203" pitchFamily="34" charset="0"/>
                <a:cs typeface="Arial" panose="020B0604020202020204" pitchFamily="34" charset="0"/>
              </a:rPr>
              <a:t>Copyright </a:t>
            </a:r>
            <a:r>
              <a:rPr lang="en-US" altLang="en-US" dirty="0" smtClean="0">
                <a:solidFill>
                  <a:srgbClr val="000000"/>
                </a:solidFill>
                <a:latin typeface="Gill Sans MT" panose="020B0502020104020203" pitchFamily="34" charset="0"/>
                <a:cs typeface="Arial" panose="020B0604020202020204" pitchFamily="34" charset="0"/>
              </a:rPr>
              <a:t>2018. </a:t>
            </a:r>
            <a:r>
              <a:rPr lang="en-US" altLang="en-US" dirty="0">
                <a:solidFill>
                  <a:srgbClr val="000000"/>
                </a:solidFill>
                <a:latin typeface="Gill Sans MT" panose="020B0502020104020203" pitchFamily="34" charset="0"/>
                <a:cs typeface="Arial" panose="020B0604020202020204" pitchFamily="34" charset="0"/>
              </a:rPr>
              <a:t>PEER.tamu.edu</a:t>
            </a:r>
          </a:p>
        </p:txBody>
      </p:sp>
      <p:pic>
        <p:nvPicPr>
          <p:cNvPr id="5" name="Picture 4"/>
          <p:cNvPicPr>
            <a:picLocks noChangeAspect="1"/>
          </p:cNvPicPr>
          <p:nvPr/>
        </p:nvPicPr>
        <p:blipFill>
          <a:blip r:embed="rId3"/>
          <a:stretch>
            <a:fillRect/>
          </a:stretch>
        </p:blipFill>
        <p:spPr>
          <a:xfrm>
            <a:off x="4145092" y="4821843"/>
            <a:ext cx="2804403" cy="2133785"/>
          </a:xfrm>
          <a:prstGeom prst="rect">
            <a:avLst/>
          </a:prstGeom>
        </p:spPr>
      </p:pic>
      <p:pic>
        <p:nvPicPr>
          <p:cNvPr id="6" name="Picture 5"/>
          <p:cNvPicPr>
            <a:picLocks noChangeAspect="1"/>
          </p:cNvPicPr>
          <p:nvPr/>
        </p:nvPicPr>
        <p:blipFill>
          <a:blip r:embed="rId4"/>
          <a:stretch>
            <a:fillRect/>
          </a:stretch>
        </p:blipFill>
        <p:spPr>
          <a:xfrm>
            <a:off x="8767573" y="1247795"/>
            <a:ext cx="3238500" cy="2176273"/>
          </a:xfrm>
          <a:prstGeom prst="rect">
            <a:avLst/>
          </a:prstGeom>
        </p:spPr>
      </p:pic>
    </p:spTree>
    <p:extLst>
      <p:ext uri="{BB962C8B-B14F-4D97-AF65-F5344CB8AC3E}">
        <p14:creationId xmlns:p14="http://schemas.microsoft.com/office/powerpoint/2010/main" val="8422463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defTabSz="914400" fontAlgn="base">
              <a:spcBef>
                <a:spcPct val="50000"/>
              </a:spcBef>
              <a:spcAft>
                <a:spcPct val="0"/>
              </a:spcAft>
            </a:pPr>
            <a:r>
              <a:rPr lang="en-US" altLang="en-US" b="1" dirty="0">
                <a:solidFill>
                  <a:srgbClr val="000000"/>
                </a:solidFill>
                <a:latin typeface="Gill Sans MT" panose="020B0502020104020203" pitchFamily="34" charset="0"/>
                <a:ea typeface="+mn-ea"/>
                <a:cs typeface="Arial" panose="020B0604020202020204" pitchFamily="34" charset="0"/>
              </a:rPr>
              <a:t>Example Life Cycle:</a:t>
            </a:r>
            <a:r>
              <a:rPr lang="en-US" altLang="en-US" sz="2400" b="1" dirty="0">
                <a:solidFill>
                  <a:srgbClr val="000000"/>
                </a:solidFill>
                <a:latin typeface="Gill Sans MT" panose="020B0502020104020203" pitchFamily="34" charset="0"/>
                <a:ea typeface="+mn-ea"/>
                <a:cs typeface="Arial" panose="020B0604020202020204" pitchFamily="34" charset="0"/>
              </a:rPr>
              <a:t/>
            </a:r>
            <a:br>
              <a:rPr lang="en-US" altLang="en-US" sz="2400" b="1" dirty="0">
                <a:solidFill>
                  <a:srgbClr val="000000"/>
                </a:solidFill>
                <a:latin typeface="Gill Sans MT" panose="020B0502020104020203" pitchFamily="34" charset="0"/>
                <a:ea typeface="+mn-ea"/>
                <a:cs typeface="Arial" panose="020B0604020202020204" pitchFamily="34" charset="0"/>
              </a:rPr>
            </a:br>
            <a:endParaRPr lang="en-US" dirty="0"/>
          </a:p>
        </p:txBody>
      </p:sp>
      <p:pic>
        <p:nvPicPr>
          <p:cNvPr id="4" name="Picture 7"/>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858768" y="1401678"/>
            <a:ext cx="7095744" cy="5312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9177444" y="3152499"/>
            <a:ext cx="2608105" cy="615553"/>
          </a:xfrm>
          <a:prstGeom prst="rect">
            <a:avLst/>
          </a:prstGeom>
        </p:spPr>
        <p:txBody>
          <a:bodyPr wrap="square">
            <a:spAutoFit/>
          </a:bodyPr>
          <a:lstStyle/>
          <a:p>
            <a:pPr lvl="0" defTabSz="914400" fontAlgn="base">
              <a:spcBef>
                <a:spcPct val="50000"/>
              </a:spcBef>
              <a:spcAft>
                <a:spcPct val="0"/>
              </a:spcAft>
            </a:pPr>
            <a:r>
              <a:rPr lang="en-US" altLang="en-US" sz="1700" b="1" dirty="0">
                <a:solidFill>
                  <a:srgbClr val="0000FF"/>
                </a:solidFill>
                <a:latin typeface="Gill Sans MT" panose="020B0502020104020203" pitchFamily="34" charset="0"/>
                <a:cs typeface="Arial" panose="020B0604020202020204" pitchFamily="34" charset="0"/>
              </a:rPr>
              <a:t>1.  Lets start here, eggs are released in feces.</a:t>
            </a:r>
          </a:p>
        </p:txBody>
      </p:sp>
      <p:sp>
        <p:nvSpPr>
          <p:cNvPr id="6" name="Rectangle 5"/>
          <p:cNvSpPr/>
          <p:nvPr/>
        </p:nvSpPr>
        <p:spPr>
          <a:xfrm>
            <a:off x="8625840" y="5836992"/>
            <a:ext cx="2878772" cy="877163"/>
          </a:xfrm>
          <a:prstGeom prst="rect">
            <a:avLst/>
          </a:prstGeom>
        </p:spPr>
        <p:txBody>
          <a:bodyPr wrap="square">
            <a:spAutoFit/>
          </a:bodyPr>
          <a:lstStyle/>
          <a:p>
            <a:pPr lvl="0" defTabSz="914400" fontAlgn="base">
              <a:spcBef>
                <a:spcPct val="50000"/>
              </a:spcBef>
              <a:spcAft>
                <a:spcPct val="0"/>
              </a:spcAft>
            </a:pPr>
            <a:r>
              <a:rPr lang="en-US" altLang="en-US" sz="1700" b="1" dirty="0">
                <a:solidFill>
                  <a:srgbClr val="0000FF"/>
                </a:solidFill>
                <a:latin typeface="Gill Sans MT" panose="020B0502020104020203" pitchFamily="34" charset="0"/>
                <a:cs typeface="Arial" panose="020B0604020202020204" pitchFamily="34" charset="0"/>
              </a:rPr>
              <a:t>2. The animals eats the eggs that are now on the pasture grass.</a:t>
            </a:r>
          </a:p>
        </p:txBody>
      </p:sp>
      <p:sp>
        <p:nvSpPr>
          <p:cNvPr id="7" name="Rectangle 6"/>
          <p:cNvSpPr/>
          <p:nvPr/>
        </p:nvSpPr>
        <p:spPr>
          <a:xfrm>
            <a:off x="1379323" y="5457617"/>
            <a:ext cx="3707363" cy="1400383"/>
          </a:xfrm>
          <a:prstGeom prst="rect">
            <a:avLst/>
          </a:prstGeom>
        </p:spPr>
        <p:txBody>
          <a:bodyPr wrap="square">
            <a:spAutoFit/>
          </a:bodyPr>
          <a:lstStyle/>
          <a:p>
            <a:pPr lvl="0" defTabSz="914400" fontAlgn="base">
              <a:spcBef>
                <a:spcPct val="50000"/>
              </a:spcBef>
              <a:spcAft>
                <a:spcPct val="0"/>
              </a:spcAft>
            </a:pPr>
            <a:r>
              <a:rPr lang="en-US" altLang="en-US" sz="1700" b="1" dirty="0">
                <a:solidFill>
                  <a:srgbClr val="0000FF"/>
                </a:solidFill>
                <a:latin typeface="Gill Sans MT" panose="020B0502020104020203" pitchFamily="34" charset="0"/>
                <a:cs typeface="Arial" panose="020B0604020202020204" pitchFamily="34" charset="0"/>
              </a:rPr>
              <a:t>3.  The parasite moves to many different places inside horse as it grows and feeds off the animal host, sometimes making animal sick.</a:t>
            </a:r>
          </a:p>
        </p:txBody>
      </p:sp>
      <p:sp>
        <p:nvSpPr>
          <p:cNvPr id="8" name="Rectangle 7"/>
          <p:cNvSpPr/>
          <p:nvPr/>
        </p:nvSpPr>
        <p:spPr>
          <a:xfrm>
            <a:off x="2180253" y="2321502"/>
            <a:ext cx="3175518" cy="1138773"/>
          </a:xfrm>
          <a:prstGeom prst="rect">
            <a:avLst/>
          </a:prstGeom>
        </p:spPr>
        <p:txBody>
          <a:bodyPr wrap="square">
            <a:spAutoFit/>
          </a:bodyPr>
          <a:lstStyle/>
          <a:p>
            <a:pPr lvl="0" defTabSz="914400" fontAlgn="base">
              <a:spcBef>
                <a:spcPct val="50000"/>
              </a:spcBef>
              <a:spcAft>
                <a:spcPct val="0"/>
              </a:spcAft>
            </a:pPr>
            <a:r>
              <a:rPr lang="en-US" altLang="en-US" sz="1700" b="1" dirty="0">
                <a:solidFill>
                  <a:srgbClr val="0000FF"/>
                </a:solidFill>
                <a:latin typeface="Gill Sans MT" panose="020B0502020104020203" pitchFamily="34" charset="0"/>
                <a:cs typeface="Arial" panose="020B0604020202020204" pitchFamily="34" charset="0"/>
              </a:rPr>
              <a:t>4. Parasite returns to intestine to lay eggs to be released again in feces, continuing its life cycle.</a:t>
            </a:r>
          </a:p>
        </p:txBody>
      </p:sp>
    </p:spTree>
    <p:extLst>
      <p:ext uri="{BB962C8B-B14F-4D97-AF65-F5344CB8AC3E}">
        <p14:creationId xmlns:p14="http://schemas.microsoft.com/office/powerpoint/2010/main" val="402776840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3200" b="1" kern="0" dirty="0">
                <a:solidFill>
                  <a:srgbClr val="420000"/>
                </a:solidFill>
                <a:latin typeface="Gill Sans MT" pitchFamily="34" charset="0"/>
                <a:cs typeface="Arial"/>
              </a:rPr>
              <a:t>Different Parasites have Different Ways of Surviving!</a:t>
            </a:r>
            <a:endParaRPr lang="en-US" dirty="0"/>
          </a:p>
        </p:txBody>
      </p:sp>
      <p:pic>
        <p:nvPicPr>
          <p:cNvPr id="4" name="Content Placeholder 3"/>
          <p:cNvPicPr>
            <a:picLocks noGrp="1" noChangeAspect="1"/>
          </p:cNvPicPr>
          <p:nvPr>
            <p:ph idx="1"/>
          </p:nvPr>
        </p:nvPicPr>
        <p:blipFill>
          <a:blip r:embed="rId3"/>
          <a:stretch>
            <a:fillRect/>
          </a:stretch>
        </p:blipFill>
        <p:spPr>
          <a:xfrm>
            <a:off x="6354924" y="3870866"/>
            <a:ext cx="2133785" cy="2133785"/>
          </a:xfrm>
          <a:prstGeom prst="rect">
            <a:avLst/>
          </a:prstGeom>
        </p:spPr>
      </p:pic>
      <p:pic>
        <p:nvPicPr>
          <p:cNvPr id="5" name="Picture 4"/>
          <p:cNvPicPr>
            <a:picLocks noChangeAspect="1"/>
          </p:cNvPicPr>
          <p:nvPr/>
        </p:nvPicPr>
        <p:blipFill>
          <a:blip r:embed="rId4"/>
          <a:stretch>
            <a:fillRect/>
          </a:stretch>
        </p:blipFill>
        <p:spPr>
          <a:xfrm>
            <a:off x="8950167" y="3660535"/>
            <a:ext cx="2554445" cy="2554445"/>
          </a:xfrm>
          <a:prstGeom prst="rect">
            <a:avLst/>
          </a:prstGeom>
        </p:spPr>
      </p:pic>
      <p:pic>
        <p:nvPicPr>
          <p:cNvPr id="6" name="Picture 5"/>
          <p:cNvPicPr>
            <a:picLocks noChangeAspect="1"/>
          </p:cNvPicPr>
          <p:nvPr/>
        </p:nvPicPr>
        <p:blipFill>
          <a:blip r:embed="rId5"/>
          <a:stretch>
            <a:fillRect/>
          </a:stretch>
        </p:blipFill>
        <p:spPr>
          <a:xfrm>
            <a:off x="6966472" y="1805799"/>
            <a:ext cx="3505504" cy="1743607"/>
          </a:xfrm>
          <a:prstGeom prst="rect">
            <a:avLst/>
          </a:prstGeom>
        </p:spPr>
      </p:pic>
      <p:sp>
        <p:nvSpPr>
          <p:cNvPr id="7" name="Rectangle 6"/>
          <p:cNvSpPr/>
          <p:nvPr/>
        </p:nvSpPr>
        <p:spPr>
          <a:xfrm>
            <a:off x="2592925" y="2226460"/>
            <a:ext cx="3782568" cy="1569660"/>
          </a:xfrm>
          <a:prstGeom prst="rect">
            <a:avLst/>
          </a:prstGeom>
        </p:spPr>
        <p:txBody>
          <a:bodyPr wrap="square">
            <a:spAutoFit/>
          </a:bodyPr>
          <a:lstStyle/>
          <a:p>
            <a:pPr marL="342900" lvl="0" indent="-342900" defTabSz="914400" fontAlgn="base">
              <a:spcBef>
                <a:spcPct val="50000"/>
              </a:spcBef>
              <a:spcAft>
                <a:spcPct val="0"/>
              </a:spcAft>
              <a:buFont typeface="Arial" panose="020B0604020202020204" pitchFamily="34" charset="0"/>
              <a:buChar char="•"/>
            </a:pPr>
            <a:r>
              <a:rPr lang="en-US" altLang="en-US" sz="2400" dirty="0">
                <a:solidFill>
                  <a:srgbClr val="000000"/>
                </a:solidFill>
                <a:latin typeface="Gill Sans MT" panose="020B0502020104020203" pitchFamily="34" charset="0"/>
                <a:cs typeface="Arial" panose="020B0604020202020204" pitchFamily="34" charset="0"/>
              </a:rPr>
              <a:t>Each parasite plays a role in a food chain/web. They find their NICHE in order to survive!!</a:t>
            </a:r>
            <a:endParaRPr lang="en-US" altLang="en-US" sz="2400" dirty="0">
              <a:solidFill>
                <a:srgbClr val="000000"/>
              </a:solidFill>
              <a:latin typeface="Gill Sans MT" panose="020B0502020104020203" pitchFamily="34" charset="0"/>
              <a:cs typeface="Arial" panose="020B0604020202020204" pitchFamily="34" charset="0"/>
            </a:endParaRPr>
          </a:p>
        </p:txBody>
      </p:sp>
    </p:spTree>
    <p:extLst>
      <p:ext uri="{BB962C8B-B14F-4D97-AF65-F5344CB8AC3E}">
        <p14:creationId xmlns:p14="http://schemas.microsoft.com/office/powerpoint/2010/main" val="156828597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400" kern="0" dirty="0">
                <a:solidFill>
                  <a:srgbClr val="420000"/>
                </a:solidFill>
                <a:latin typeface="Gill Sans MT" pitchFamily="34" charset="0"/>
                <a:cs typeface="Arial"/>
              </a:rPr>
              <a:t>Survival:</a:t>
            </a:r>
            <a:endParaRPr lang="en-US" dirty="0"/>
          </a:p>
        </p:txBody>
      </p:sp>
      <p:sp>
        <p:nvSpPr>
          <p:cNvPr id="3" name="Content Placeholder 2"/>
          <p:cNvSpPr>
            <a:spLocks noGrp="1"/>
          </p:cNvSpPr>
          <p:nvPr>
            <p:ph idx="1"/>
          </p:nvPr>
        </p:nvSpPr>
        <p:spPr>
          <a:xfrm>
            <a:off x="2589212" y="2133600"/>
            <a:ext cx="5018596" cy="3777622"/>
          </a:xfrm>
        </p:spPr>
        <p:txBody>
          <a:bodyPr>
            <a:normAutofit fontScale="92500" lnSpcReduction="10000"/>
          </a:bodyPr>
          <a:lstStyle/>
          <a:p>
            <a:pPr defTabSz="914400" eaLnBrk="0" fontAlgn="base" hangingPunct="0">
              <a:lnSpc>
                <a:spcPct val="90000"/>
              </a:lnSpc>
              <a:spcBef>
                <a:spcPct val="20000"/>
              </a:spcBef>
              <a:spcAft>
                <a:spcPct val="0"/>
              </a:spcAft>
              <a:buClr>
                <a:srgbClr val="660000"/>
              </a:buClr>
              <a:buSzPct val="70000"/>
            </a:pPr>
            <a:r>
              <a:rPr lang="en-US" altLang="en-US" sz="2800" kern="0" dirty="0">
                <a:solidFill>
                  <a:srgbClr val="000000"/>
                </a:solidFill>
                <a:latin typeface="Gill Sans MT" pitchFamily="34" charset="0"/>
                <a:cs typeface="Arial"/>
              </a:rPr>
              <a:t>Mutual </a:t>
            </a:r>
            <a:r>
              <a:rPr lang="en-US" altLang="en-US" sz="2800" b="1" u="sng" kern="0" dirty="0">
                <a:solidFill>
                  <a:srgbClr val="0000FF"/>
                </a:solidFill>
                <a:latin typeface="Gill Sans MT" pitchFamily="34" charset="0"/>
                <a:cs typeface="Arial"/>
              </a:rPr>
              <a:t>evolutionary adaptations</a:t>
            </a:r>
            <a:r>
              <a:rPr lang="en-US" altLang="en-US" sz="2800" kern="0" dirty="0">
                <a:solidFill>
                  <a:srgbClr val="000000"/>
                </a:solidFill>
                <a:latin typeface="Gill Sans MT" pitchFamily="34" charset="0"/>
                <a:cs typeface="Arial"/>
              </a:rPr>
              <a:t> of parasite and host may lead to a parasite becoming less damaging and the host becoming more resistant!</a:t>
            </a:r>
          </a:p>
          <a:p>
            <a:pPr marL="469900" lvl="0" indent="-469900" defTabSz="914400" eaLnBrk="0" fontAlgn="base" hangingPunct="0">
              <a:lnSpc>
                <a:spcPct val="90000"/>
              </a:lnSpc>
              <a:spcBef>
                <a:spcPct val="20000"/>
              </a:spcBef>
              <a:spcAft>
                <a:spcPct val="0"/>
              </a:spcAft>
              <a:buClr>
                <a:srgbClr val="660000"/>
              </a:buClr>
              <a:buSzPct val="70000"/>
              <a:buFont typeface="Wingdings" panose="05000000000000000000" pitchFamily="2" charset="2"/>
              <a:buChar char="o"/>
            </a:pPr>
            <a:endParaRPr lang="en-US" altLang="en-US" sz="2800" kern="0" dirty="0">
              <a:solidFill>
                <a:srgbClr val="000000"/>
              </a:solidFill>
              <a:latin typeface="Gill Sans MT" pitchFamily="34" charset="0"/>
              <a:cs typeface="Arial"/>
            </a:endParaRPr>
          </a:p>
          <a:p>
            <a:pPr defTabSz="914400" eaLnBrk="0" fontAlgn="base" hangingPunct="0">
              <a:lnSpc>
                <a:spcPct val="90000"/>
              </a:lnSpc>
              <a:spcBef>
                <a:spcPct val="20000"/>
              </a:spcBef>
              <a:spcAft>
                <a:spcPct val="0"/>
              </a:spcAft>
              <a:buClr>
                <a:srgbClr val="660000"/>
              </a:buClr>
              <a:buSzPct val="70000"/>
            </a:pPr>
            <a:r>
              <a:rPr lang="en-US" altLang="en-US" sz="2800" kern="0" dirty="0">
                <a:solidFill>
                  <a:srgbClr val="000000"/>
                </a:solidFill>
                <a:latin typeface="Gill Sans MT" pitchFamily="34" charset="0"/>
                <a:cs typeface="Arial"/>
              </a:rPr>
              <a:t>This means that both the host and parasite change over time!!!  Just like many other organisms on the planet!</a:t>
            </a:r>
          </a:p>
          <a:p>
            <a:endParaRPr lang="en-US" dirty="0"/>
          </a:p>
        </p:txBody>
      </p:sp>
      <p:pic>
        <p:nvPicPr>
          <p:cNvPr id="4" name="Picture 3"/>
          <p:cNvPicPr>
            <a:picLocks noChangeAspect="1"/>
          </p:cNvPicPr>
          <p:nvPr/>
        </p:nvPicPr>
        <p:blipFill>
          <a:blip r:embed="rId3"/>
          <a:stretch>
            <a:fillRect/>
          </a:stretch>
        </p:blipFill>
        <p:spPr>
          <a:xfrm>
            <a:off x="7790688" y="1264555"/>
            <a:ext cx="4114799" cy="5513641"/>
          </a:xfrm>
          <a:prstGeom prst="rect">
            <a:avLst/>
          </a:prstGeom>
        </p:spPr>
      </p:pic>
      <p:sp>
        <p:nvSpPr>
          <p:cNvPr id="5" name="TextBox 4"/>
          <p:cNvSpPr txBox="1"/>
          <p:nvPr/>
        </p:nvSpPr>
        <p:spPr>
          <a:xfrm>
            <a:off x="8339328" y="624110"/>
            <a:ext cx="3165284" cy="646331"/>
          </a:xfrm>
          <a:prstGeom prst="rect">
            <a:avLst/>
          </a:prstGeom>
          <a:noFill/>
        </p:spPr>
        <p:txBody>
          <a:bodyPr wrap="square" rtlCol="0">
            <a:spAutoFit/>
          </a:bodyPr>
          <a:lstStyle/>
          <a:p>
            <a:r>
              <a:rPr lang="en-US" dirty="0" smtClean="0"/>
              <a:t>The picture below shows the evolution of the horse.</a:t>
            </a:r>
            <a:endParaRPr lang="en-US" dirty="0"/>
          </a:p>
        </p:txBody>
      </p:sp>
    </p:spTree>
    <p:extLst>
      <p:ext uri="{BB962C8B-B14F-4D97-AF65-F5344CB8AC3E}">
        <p14:creationId xmlns:p14="http://schemas.microsoft.com/office/powerpoint/2010/main" val="84205433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400" kern="0" dirty="0">
                <a:solidFill>
                  <a:srgbClr val="420000"/>
                </a:solidFill>
                <a:latin typeface="Gill Sans MT" pitchFamily="34" charset="0"/>
                <a:cs typeface="Arial"/>
              </a:rPr>
              <a:t>What is the Niche of a Parasite?</a:t>
            </a:r>
            <a:endParaRPr lang="en-US" dirty="0"/>
          </a:p>
        </p:txBody>
      </p:sp>
      <p:sp>
        <p:nvSpPr>
          <p:cNvPr id="3" name="Content Placeholder 2"/>
          <p:cNvSpPr>
            <a:spLocks noGrp="1"/>
          </p:cNvSpPr>
          <p:nvPr>
            <p:ph idx="1"/>
          </p:nvPr>
        </p:nvSpPr>
        <p:spPr/>
        <p:txBody>
          <a:bodyPr/>
          <a:lstStyle/>
          <a:p>
            <a:pPr defTabSz="914400" eaLnBrk="0" fontAlgn="base" hangingPunct="0">
              <a:spcBef>
                <a:spcPct val="20000"/>
              </a:spcBef>
              <a:spcAft>
                <a:spcPct val="0"/>
              </a:spcAft>
              <a:buClr>
                <a:srgbClr val="660000"/>
              </a:buClr>
              <a:buSzPct val="70000"/>
            </a:pPr>
            <a:r>
              <a:rPr lang="en-US" altLang="en-US" sz="3200" kern="0" dirty="0">
                <a:solidFill>
                  <a:srgbClr val="000000"/>
                </a:solidFill>
                <a:latin typeface="Gill Sans MT" pitchFamily="34" charset="0"/>
                <a:cs typeface="Arial"/>
              </a:rPr>
              <a:t>You must first know what a niche is.</a:t>
            </a:r>
          </a:p>
          <a:p>
            <a:pPr marL="928687" lvl="1" indent="-457200" defTabSz="914400" eaLnBrk="0" fontAlgn="base" hangingPunct="0">
              <a:spcBef>
                <a:spcPct val="20000"/>
              </a:spcBef>
              <a:spcAft>
                <a:spcPct val="0"/>
              </a:spcAft>
              <a:buClr>
                <a:srgbClr val="999966"/>
              </a:buClr>
              <a:buSzPct val="75000"/>
            </a:pPr>
            <a:r>
              <a:rPr lang="en-US" altLang="en-US" sz="2800" kern="0" dirty="0">
                <a:solidFill>
                  <a:srgbClr val="000000"/>
                </a:solidFill>
                <a:latin typeface="Gill Sans MT" pitchFamily="34" charset="0"/>
                <a:cs typeface="Arial"/>
              </a:rPr>
              <a:t>the role of an organism within its natural environment that determines its relations with other organisms and ensures its survival – in other words, the organisms JOB!  What does it do to survive?</a:t>
            </a:r>
          </a:p>
          <a:p>
            <a:endParaRPr lang="en-US" dirty="0"/>
          </a:p>
        </p:txBody>
      </p:sp>
      <p:pic>
        <p:nvPicPr>
          <p:cNvPr id="4" name="Picture 3"/>
          <p:cNvPicPr>
            <a:picLocks noChangeAspect="1"/>
          </p:cNvPicPr>
          <p:nvPr/>
        </p:nvPicPr>
        <p:blipFill>
          <a:blip r:embed="rId3"/>
          <a:stretch>
            <a:fillRect/>
          </a:stretch>
        </p:blipFill>
        <p:spPr>
          <a:xfrm>
            <a:off x="2137029" y="4620959"/>
            <a:ext cx="2566407" cy="1926145"/>
          </a:xfrm>
          <a:prstGeom prst="rect">
            <a:avLst/>
          </a:prstGeom>
        </p:spPr>
      </p:pic>
      <p:pic>
        <p:nvPicPr>
          <p:cNvPr id="5" name="Picture 4"/>
          <p:cNvPicPr>
            <a:picLocks noChangeAspect="1"/>
          </p:cNvPicPr>
          <p:nvPr/>
        </p:nvPicPr>
        <p:blipFill>
          <a:blip r:embed="rId4"/>
          <a:stretch>
            <a:fillRect/>
          </a:stretch>
        </p:blipFill>
        <p:spPr>
          <a:xfrm>
            <a:off x="4824984" y="4620959"/>
            <a:ext cx="3405224" cy="1909763"/>
          </a:xfrm>
          <a:prstGeom prst="rect">
            <a:avLst/>
          </a:prstGeom>
        </p:spPr>
      </p:pic>
      <p:pic>
        <p:nvPicPr>
          <p:cNvPr id="6" name="Picture 5"/>
          <p:cNvPicPr>
            <a:picLocks noChangeAspect="1"/>
          </p:cNvPicPr>
          <p:nvPr/>
        </p:nvPicPr>
        <p:blipFill>
          <a:blip r:embed="rId5"/>
          <a:stretch>
            <a:fillRect/>
          </a:stretch>
        </p:blipFill>
        <p:spPr>
          <a:xfrm>
            <a:off x="8351756" y="4620958"/>
            <a:ext cx="2566407" cy="1909763"/>
          </a:xfrm>
          <a:prstGeom prst="rect">
            <a:avLst/>
          </a:prstGeom>
        </p:spPr>
      </p:pic>
    </p:spTree>
    <p:extLst>
      <p:ext uri="{BB962C8B-B14F-4D97-AF65-F5344CB8AC3E}">
        <p14:creationId xmlns:p14="http://schemas.microsoft.com/office/powerpoint/2010/main" val="215268679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400" kern="0" dirty="0" smtClean="0">
                <a:solidFill>
                  <a:srgbClr val="420000"/>
                </a:solidFill>
                <a:latin typeface="Gill Sans MT" pitchFamily="34" charset="0"/>
                <a:cs typeface="Arial"/>
              </a:rPr>
              <a:t>A Parasite’s </a:t>
            </a:r>
            <a:r>
              <a:rPr lang="en-US" altLang="en-US" sz="4400" kern="0" dirty="0">
                <a:solidFill>
                  <a:srgbClr val="420000"/>
                </a:solidFill>
                <a:latin typeface="Gill Sans MT" pitchFamily="34" charset="0"/>
                <a:cs typeface="Arial"/>
              </a:rPr>
              <a:t>Niche:</a:t>
            </a:r>
            <a:endParaRPr lang="en-US" dirty="0"/>
          </a:p>
        </p:txBody>
      </p:sp>
      <p:sp>
        <p:nvSpPr>
          <p:cNvPr id="3" name="Content Placeholder 2"/>
          <p:cNvSpPr>
            <a:spLocks noGrp="1"/>
          </p:cNvSpPr>
          <p:nvPr>
            <p:ph idx="1"/>
          </p:nvPr>
        </p:nvSpPr>
        <p:spPr>
          <a:xfrm>
            <a:off x="2589212" y="2106168"/>
            <a:ext cx="6152452" cy="3777622"/>
          </a:xfrm>
        </p:spPr>
        <p:txBody>
          <a:bodyPr>
            <a:normAutofit fontScale="92500" lnSpcReduction="10000"/>
          </a:bodyPr>
          <a:lstStyle/>
          <a:p>
            <a:pPr defTabSz="914400" eaLnBrk="0" fontAlgn="base" hangingPunct="0">
              <a:spcBef>
                <a:spcPct val="20000"/>
              </a:spcBef>
              <a:spcAft>
                <a:spcPct val="0"/>
              </a:spcAft>
              <a:buClr>
                <a:srgbClr val="660000"/>
              </a:buClr>
              <a:buSzPct val="70000"/>
            </a:pPr>
            <a:r>
              <a:rPr lang="en-US" altLang="en-US" sz="3200" kern="0" dirty="0">
                <a:solidFill>
                  <a:srgbClr val="000000"/>
                </a:solidFill>
                <a:latin typeface="Gill Sans MT" pitchFamily="34" charset="0"/>
                <a:cs typeface="Arial"/>
              </a:rPr>
              <a:t>The parasite must find a place within the host to survive.</a:t>
            </a:r>
          </a:p>
          <a:p>
            <a:pPr defTabSz="914400" eaLnBrk="0" fontAlgn="base" hangingPunct="0">
              <a:spcBef>
                <a:spcPct val="20000"/>
              </a:spcBef>
              <a:spcAft>
                <a:spcPct val="0"/>
              </a:spcAft>
              <a:buClr>
                <a:srgbClr val="660000"/>
              </a:buClr>
              <a:buSzPct val="70000"/>
            </a:pPr>
            <a:r>
              <a:rPr lang="en-US" altLang="en-US" sz="3200" kern="0" dirty="0">
                <a:solidFill>
                  <a:srgbClr val="000000"/>
                </a:solidFill>
                <a:latin typeface="Gill Sans MT" pitchFamily="34" charset="0"/>
                <a:cs typeface="Arial"/>
              </a:rPr>
              <a:t>A particular parasite may occupy a specific site and utilize certain host resources and this defines its niche. </a:t>
            </a:r>
          </a:p>
          <a:p>
            <a:pPr defTabSz="914400" eaLnBrk="0" fontAlgn="base" hangingPunct="0">
              <a:spcBef>
                <a:spcPct val="20000"/>
              </a:spcBef>
              <a:spcAft>
                <a:spcPct val="0"/>
              </a:spcAft>
              <a:buClr>
                <a:srgbClr val="660000"/>
              </a:buClr>
              <a:buSzPct val="70000"/>
            </a:pPr>
            <a:r>
              <a:rPr lang="en-US" altLang="en-US" sz="3200" kern="0" dirty="0">
                <a:solidFill>
                  <a:srgbClr val="000000"/>
                </a:solidFill>
                <a:latin typeface="Gill Sans MT" pitchFamily="34" charset="0"/>
                <a:cs typeface="Arial"/>
              </a:rPr>
              <a:t>So a niche is a description of the parasites requirements, not of host attributes.</a:t>
            </a:r>
          </a:p>
          <a:p>
            <a:endParaRPr lang="en-US" dirty="0"/>
          </a:p>
        </p:txBody>
      </p:sp>
      <p:pic>
        <p:nvPicPr>
          <p:cNvPr id="4" name="Picture 3"/>
          <p:cNvPicPr>
            <a:picLocks noChangeAspect="1"/>
          </p:cNvPicPr>
          <p:nvPr/>
        </p:nvPicPr>
        <p:blipFill>
          <a:blip r:embed="rId3"/>
          <a:stretch>
            <a:fillRect/>
          </a:stretch>
        </p:blipFill>
        <p:spPr>
          <a:xfrm>
            <a:off x="8961121" y="3941065"/>
            <a:ext cx="2852928" cy="1942726"/>
          </a:xfrm>
          <a:prstGeom prst="rect">
            <a:avLst/>
          </a:prstGeom>
        </p:spPr>
      </p:pic>
      <p:pic>
        <p:nvPicPr>
          <p:cNvPr id="5" name="Picture 4"/>
          <p:cNvPicPr>
            <a:picLocks noChangeAspect="1"/>
          </p:cNvPicPr>
          <p:nvPr/>
        </p:nvPicPr>
        <p:blipFill>
          <a:blip r:embed="rId4"/>
          <a:stretch>
            <a:fillRect/>
          </a:stretch>
        </p:blipFill>
        <p:spPr>
          <a:xfrm>
            <a:off x="9358885" y="2201066"/>
            <a:ext cx="2057400" cy="1443933"/>
          </a:xfrm>
          <a:prstGeom prst="rect">
            <a:avLst/>
          </a:prstGeom>
        </p:spPr>
      </p:pic>
    </p:spTree>
    <p:extLst>
      <p:ext uri="{BB962C8B-B14F-4D97-AF65-F5344CB8AC3E}">
        <p14:creationId xmlns:p14="http://schemas.microsoft.com/office/powerpoint/2010/main" val="251592195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3200" kern="0" dirty="0">
                <a:solidFill>
                  <a:srgbClr val="CC0000"/>
                </a:solidFill>
                <a:latin typeface="Gill Sans MT" pitchFamily="34" charset="0"/>
                <a:cs typeface="Arial"/>
              </a:rPr>
              <a:t>Common Types of Parasites: </a:t>
            </a:r>
            <a:endParaRPr lang="en-US" dirty="0"/>
          </a:p>
        </p:txBody>
      </p:sp>
      <p:sp>
        <p:nvSpPr>
          <p:cNvPr id="3" name="Content Placeholder 2"/>
          <p:cNvSpPr>
            <a:spLocks noGrp="1"/>
          </p:cNvSpPr>
          <p:nvPr>
            <p:ph idx="1"/>
          </p:nvPr>
        </p:nvSpPr>
        <p:spPr>
          <a:xfrm>
            <a:off x="2044983" y="1905000"/>
            <a:ext cx="8915400" cy="4248912"/>
          </a:xfrm>
        </p:spPr>
        <p:txBody>
          <a:bodyPr>
            <a:normAutofit fontScale="92500" lnSpcReduction="10000"/>
          </a:bodyPr>
          <a:lstStyle/>
          <a:p>
            <a:pPr marL="928687" lvl="1" indent="-457200" defTabSz="914400" fontAlgn="base">
              <a:lnSpc>
                <a:spcPct val="80000"/>
              </a:lnSpc>
              <a:spcBef>
                <a:spcPct val="20000"/>
              </a:spcBef>
              <a:spcAft>
                <a:spcPct val="0"/>
              </a:spcAft>
              <a:buClr>
                <a:srgbClr val="999966"/>
              </a:buClr>
              <a:buSzPct val="75000"/>
            </a:pPr>
            <a:r>
              <a:rPr lang="en-US" altLang="en-US" sz="2800" kern="0" dirty="0">
                <a:solidFill>
                  <a:srgbClr val="000000"/>
                </a:solidFill>
                <a:latin typeface="Gill Sans MT" pitchFamily="34" charset="0"/>
                <a:cs typeface="Arial"/>
              </a:rPr>
              <a:t>Roundworms </a:t>
            </a:r>
          </a:p>
          <a:p>
            <a:pPr marL="928687" lvl="1" indent="-457200" defTabSz="914400" fontAlgn="base">
              <a:lnSpc>
                <a:spcPct val="80000"/>
              </a:lnSpc>
              <a:spcBef>
                <a:spcPct val="20000"/>
              </a:spcBef>
              <a:spcAft>
                <a:spcPct val="0"/>
              </a:spcAft>
              <a:buClr>
                <a:srgbClr val="999966"/>
              </a:buClr>
              <a:buSzPct val="75000"/>
            </a:pPr>
            <a:r>
              <a:rPr lang="en-US" altLang="en-US" sz="2800" kern="0" dirty="0">
                <a:solidFill>
                  <a:srgbClr val="000000"/>
                </a:solidFill>
                <a:latin typeface="Gill Sans MT" pitchFamily="34" charset="0"/>
                <a:cs typeface="Arial"/>
              </a:rPr>
              <a:t>Tapeworms </a:t>
            </a:r>
          </a:p>
          <a:p>
            <a:pPr marL="928687" lvl="1" indent="-457200" defTabSz="914400" fontAlgn="base">
              <a:lnSpc>
                <a:spcPct val="80000"/>
              </a:lnSpc>
              <a:spcBef>
                <a:spcPct val="20000"/>
              </a:spcBef>
              <a:spcAft>
                <a:spcPct val="0"/>
              </a:spcAft>
              <a:buClr>
                <a:srgbClr val="999966"/>
              </a:buClr>
              <a:buSzPct val="75000"/>
            </a:pPr>
            <a:r>
              <a:rPr lang="en-US" altLang="en-US" sz="2800" kern="0" dirty="0">
                <a:solidFill>
                  <a:srgbClr val="000000"/>
                </a:solidFill>
                <a:latin typeface="Gill Sans MT" pitchFamily="34" charset="0"/>
                <a:cs typeface="Arial"/>
              </a:rPr>
              <a:t>Hook worms </a:t>
            </a:r>
          </a:p>
          <a:p>
            <a:pPr marL="928687" lvl="1" indent="-457200" defTabSz="914400" fontAlgn="base">
              <a:lnSpc>
                <a:spcPct val="80000"/>
              </a:lnSpc>
              <a:spcBef>
                <a:spcPct val="20000"/>
              </a:spcBef>
              <a:spcAft>
                <a:spcPct val="0"/>
              </a:spcAft>
              <a:buClr>
                <a:srgbClr val="999966"/>
              </a:buClr>
              <a:buSzPct val="75000"/>
            </a:pPr>
            <a:r>
              <a:rPr lang="en-US" altLang="en-US" sz="2800" kern="0" dirty="0">
                <a:solidFill>
                  <a:srgbClr val="000000"/>
                </a:solidFill>
                <a:latin typeface="Gill Sans MT" pitchFamily="34" charset="0"/>
                <a:cs typeface="Arial"/>
              </a:rPr>
              <a:t>Heart worms </a:t>
            </a:r>
          </a:p>
          <a:p>
            <a:pPr marL="928687" lvl="1" indent="-457200" defTabSz="914400" fontAlgn="base">
              <a:lnSpc>
                <a:spcPct val="80000"/>
              </a:lnSpc>
              <a:spcBef>
                <a:spcPct val="20000"/>
              </a:spcBef>
              <a:spcAft>
                <a:spcPct val="0"/>
              </a:spcAft>
              <a:buClr>
                <a:srgbClr val="999966"/>
              </a:buClr>
              <a:buSzPct val="75000"/>
            </a:pPr>
            <a:r>
              <a:rPr lang="en-US" altLang="en-US" sz="2800" kern="0" dirty="0">
                <a:solidFill>
                  <a:srgbClr val="000000"/>
                </a:solidFill>
                <a:latin typeface="Gill Sans MT" pitchFamily="34" charset="0"/>
                <a:cs typeface="Arial"/>
              </a:rPr>
              <a:t>Amoeba  </a:t>
            </a:r>
          </a:p>
          <a:p>
            <a:pPr marL="928687" lvl="1" indent="-457200" defTabSz="914400" fontAlgn="base">
              <a:lnSpc>
                <a:spcPct val="80000"/>
              </a:lnSpc>
              <a:spcBef>
                <a:spcPct val="20000"/>
              </a:spcBef>
              <a:spcAft>
                <a:spcPct val="0"/>
              </a:spcAft>
              <a:buClr>
                <a:srgbClr val="999966"/>
              </a:buClr>
              <a:buSzPct val="75000"/>
            </a:pPr>
            <a:r>
              <a:rPr lang="en-US" altLang="en-US" sz="2800" kern="0" dirty="0" smtClean="0">
                <a:solidFill>
                  <a:srgbClr val="000000"/>
                </a:solidFill>
                <a:latin typeface="Gill Sans MT" pitchFamily="34" charset="0"/>
                <a:cs typeface="Arial"/>
              </a:rPr>
              <a:t>Flies</a:t>
            </a:r>
          </a:p>
          <a:p>
            <a:pPr marL="928687" lvl="1" indent="-457200" defTabSz="914400" fontAlgn="base">
              <a:lnSpc>
                <a:spcPct val="80000"/>
              </a:lnSpc>
              <a:spcBef>
                <a:spcPct val="20000"/>
              </a:spcBef>
              <a:spcAft>
                <a:spcPct val="0"/>
              </a:spcAft>
              <a:buClr>
                <a:srgbClr val="999966"/>
              </a:buClr>
              <a:buSzPct val="75000"/>
            </a:pPr>
            <a:r>
              <a:rPr lang="en-US" altLang="en-US" sz="2800" kern="0" dirty="0" smtClean="0">
                <a:solidFill>
                  <a:srgbClr val="000000"/>
                </a:solidFill>
                <a:latin typeface="Gill Sans MT" pitchFamily="34" charset="0"/>
                <a:cs typeface="Arial"/>
              </a:rPr>
              <a:t>Fleas</a:t>
            </a:r>
          </a:p>
          <a:p>
            <a:pPr marL="928687" lvl="1" indent="-457200" defTabSz="914400" fontAlgn="base">
              <a:lnSpc>
                <a:spcPct val="80000"/>
              </a:lnSpc>
              <a:spcBef>
                <a:spcPct val="20000"/>
              </a:spcBef>
              <a:spcAft>
                <a:spcPct val="0"/>
              </a:spcAft>
              <a:buClr>
                <a:srgbClr val="999966"/>
              </a:buClr>
              <a:buSzPct val="75000"/>
            </a:pPr>
            <a:r>
              <a:rPr lang="en-US" altLang="en-US" sz="2800" kern="0" dirty="0" smtClean="0">
                <a:solidFill>
                  <a:srgbClr val="000000"/>
                </a:solidFill>
                <a:latin typeface="Gill Sans MT" pitchFamily="34" charset="0"/>
                <a:cs typeface="Arial"/>
              </a:rPr>
              <a:t>Lice </a:t>
            </a:r>
          </a:p>
          <a:p>
            <a:pPr marL="928687" lvl="1" indent="-457200" defTabSz="914400" fontAlgn="base">
              <a:lnSpc>
                <a:spcPct val="80000"/>
              </a:lnSpc>
              <a:spcBef>
                <a:spcPct val="20000"/>
              </a:spcBef>
              <a:spcAft>
                <a:spcPct val="0"/>
              </a:spcAft>
              <a:buClr>
                <a:srgbClr val="999966"/>
              </a:buClr>
              <a:buSzPct val="75000"/>
            </a:pPr>
            <a:r>
              <a:rPr lang="en-US" altLang="en-US" sz="2800" kern="0" dirty="0" smtClean="0">
                <a:solidFill>
                  <a:srgbClr val="000000"/>
                </a:solidFill>
                <a:latin typeface="Gill Sans MT" pitchFamily="34" charset="0"/>
                <a:cs typeface="Arial"/>
              </a:rPr>
              <a:t>Mites</a:t>
            </a:r>
          </a:p>
          <a:p>
            <a:pPr marL="928687" lvl="1" indent="-457200" defTabSz="914400" fontAlgn="base">
              <a:lnSpc>
                <a:spcPct val="80000"/>
              </a:lnSpc>
              <a:spcBef>
                <a:spcPct val="20000"/>
              </a:spcBef>
              <a:spcAft>
                <a:spcPct val="0"/>
              </a:spcAft>
              <a:buClr>
                <a:srgbClr val="999966"/>
              </a:buClr>
              <a:buSzPct val="75000"/>
            </a:pPr>
            <a:r>
              <a:rPr lang="en-US" altLang="en-US" sz="2800" kern="0" dirty="0" smtClean="0">
                <a:solidFill>
                  <a:srgbClr val="000000"/>
                </a:solidFill>
                <a:latin typeface="Gill Sans MT" pitchFamily="34" charset="0"/>
                <a:cs typeface="Arial"/>
              </a:rPr>
              <a:t>Ticks</a:t>
            </a:r>
          </a:p>
          <a:p>
            <a:pPr marL="928687" lvl="1" indent="-457200" defTabSz="914400" fontAlgn="base">
              <a:lnSpc>
                <a:spcPct val="80000"/>
              </a:lnSpc>
              <a:spcBef>
                <a:spcPct val="20000"/>
              </a:spcBef>
              <a:spcAft>
                <a:spcPct val="0"/>
              </a:spcAft>
              <a:buClr>
                <a:srgbClr val="999966"/>
              </a:buClr>
              <a:buSzPct val="75000"/>
            </a:pPr>
            <a:r>
              <a:rPr lang="en-US" altLang="en-US" sz="2800" kern="0" dirty="0" smtClean="0">
                <a:solidFill>
                  <a:srgbClr val="000000"/>
                </a:solidFill>
                <a:latin typeface="Gill Sans MT" pitchFamily="34" charset="0"/>
                <a:cs typeface="Arial"/>
              </a:rPr>
              <a:t>Spiders</a:t>
            </a:r>
            <a:endParaRPr lang="en-US" altLang="en-US" sz="2800" kern="0" dirty="0">
              <a:solidFill>
                <a:srgbClr val="000000"/>
              </a:solidFill>
              <a:latin typeface="Gill Sans MT" pitchFamily="34" charset="0"/>
              <a:cs typeface="Arial"/>
            </a:endParaRPr>
          </a:p>
          <a:p>
            <a:endParaRPr lang="en-US" dirty="0"/>
          </a:p>
        </p:txBody>
      </p:sp>
      <p:sp>
        <p:nvSpPr>
          <p:cNvPr id="4" name="Rectangle 3"/>
          <p:cNvSpPr/>
          <p:nvPr/>
        </p:nvSpPr>
        <p:spPr>
          <a:xfrm>
            <a:off x="5060442" y="1840992"/>
            <a:ext cx="4613910" cy="4893647"/>
          </a:xfrm>
          <a:prstGeom prst="rect">
            <a:avLst/>
          </a:prstGeom>
        </p:spPr>
        <p:txBody>
          <a:bodyPr wrap="square">
            <a:spAutoFit/>
          </a:bodyPr>
          <a:lstStyle/>
          <a:p>
            <a:pPr marL="800100" lvl="1" indent="-342900" defTabSz="914400" fontAlgn="base">
              <a:spcBef>
                <a:spcPct val="0"/>
              </a:spcBef>
              <a:spcAft>
                <a:spcPct val="0"/>
              </a:spcAft>
              <a:buFont typeface="Arial" panose="020B0604020202020204" pitchFamily="34" charset="0"/>
              <a:buChar char="•"/>
            </a:pPr>
            <a:r>
              <a:rPr lang="en-US" altLang="en-US" sz="2400" dirty="0">
                <a:solidFill>
                  <a:srgbClr val="000000"/>
                </a:solidFill>
                <a:latin typeface="Gill Sans MT" panose="020B0502020104020203" pitchFamily="34" charset="0"/>
                <a:cs typeface="Arial" panose="020B0604020202020204" pitchFamily="34" charset="0"/>
              </a:rPr>
              <a:t>Each causes different symptoms and different infections.</a:t>
            </a:r>
          </a:p>
          <a:p>
            <a:pPr lvl="1" defTabSz="914400" fontAlgn="base">
              <a:spcBef>
                <a:spcPct val="0"/>
              </a:spcBef>
              <a:spcAft>
                <a:spcPct val="0"/>
              </a:spcAft>
            </a:pPr>
            <a:endParaRPr lang="en-US" altLang="en-US" sz="2400" dirty="0">
              <a:solidFill>
                <a:srgbClr val="000000"/>
              </a:solidFill>
              <a:latin typeface="Gill Sans MT" panose="020B0502020104020203" pitchFamily="34" charset="0"/>
              <a:cs typeface="Arial" panose="020B0604020202020204" pitchFamily="34" charset="0"/>
            </a:endParaRPr>
          </a:p>
          <a:p>
            <a:pPr marL="800100" lvl="1" indent="-342900" defTabSz="914400" fontAlgn="base">
              <a:spcBef>
                <a:spcPct val="0"/>
              </a:spcBef>
              <a:spcAft>
                <a:spcPct val="0"/>
              </a:spcAft>
              <a:buFont typeface="Arial" panose="020B0604020202020204" pitchFamily="34" charset="0"/>
              <a:buChar char="•"/>
            </a:pPr>
            <a:r>
              <a:rPr lang="en-US" altLang="en-US" sz="2400" dirty="0">
                <a:solidFill>
                  <a:srgbClr val="000000"/>
                </a:solidFill>
                <a:latin typeface="Gill Sans MT" panose="020B0502020104020203" pitchFamily="34" charset="0"/>
                <a:cs typeface="Arial" panose="020B0604020202020204" pitchFamily="34" charset="0"/>
              </a:rPr>
              <a:t>As host is treated for parasite, both can build up immunities.  The host to the parasite and the parasite to the treatment.  </a:t>
            </a:r>
          </a:p>
          <a:p>
            <a:pPr lvl="1" defTabSz="914400" fontAlgn="base">
              <a:spcBef>
                <a:spcPct val="0"/>
              </a:spcBef>
              <a:spcAft>
                <a:spcPct val="0"/>
              </a:spcAft>
            </a:pPr>
            <a:endParaRPr lang="en-US" altLang="en-US" sz="2400" dirty="0">
              <a:solidFill>
                <a:srgbClr val="000000"/>
              </a:solidFill>
              <a:latin typeface="Gill Sans MT" panose="020B0502020104020203" pitchFamily="34" charset="0"/>
              <a:cs typeface="Arial" panose="020B0604020202020204" pitchFamily="34" charset="0"/>
            </a:endParaRPr>
          </a:p>
          <a:p>
            <a:pPr marL="800100" lvl="1" indent="-342900" defTabSz="914400" fontAlgn="base">
              <a:spcBef>
                <a:spcPct val="0"/>
              </a:spcBef>
              <a:spcAft>
                <a:spcPct val="0"/>
              </a:spcAft>
              <a:buFont typeface="Arial" panose="020B0604020202020204" pitchFamily="34" charset="0"/>
              <a:buChar char="•"/>
            </a:pPr>
            <a:r>
              <a:rPr lang="en-US" altLang="en-US" sz="2400" dirty="0">
                <a:solidFill>
                  <a:srgbClr val="000000"/>
                </a:solidFill>
                <a:latin typeface="Gill Sans MT" panose="020B0502020104020203" pitchFamily="34" charset="0"/>
                <a:cs typeface="Arial" panose="020B0604020202020204" pitchFamily="34" charset="0"/>
              </a:rPr>
              <a:t>That is why new methods of treatment must constantly be created!!</a:t>
            </a:r>
            <a:endParaRPr lang="en-US" altLang="en-US" sz="2400" dirty="0">
              <a:solidFill>
                <a:srgbClr val="000000"/>
              </a:solidFill>
              <a:latin typeface="Gill Sans MT" panose="020B0502020104020203" pitchFamily="34" charset="0"/>
              <a:cs typeface="Arial" panose="020B0604020202020204" pitchFamily="34" charset="0"/>
            </a:endParaRPr>
          </a:p>
        </p:txBody>
      </p:sp>
      <p:pic>
        <p:nvPicPr>
          <p:cNvPr id="6" name="Picture 5"/>
          <p:cNvPicPr>
            <a:picLocks noChangeAspect="1"/>
          </p:cNvPicPr>
          <p:nvPr/>
        </p:nvPicPr>
        <p:blipFill>
          <a:blip r:embed="rId3"/>
          <a:stretch>
            <a:fillRect/>
          </a:stretch>
        </p:blipFill>
        <p:spPr>
          <a:xfrm>
            <a:off x="8967978" y="1480535"/>
            <a:ext cx="3084576" cy="2125979"/>
          </a:xfrm>
          <a:prstGeom prst="rect">
            <a:avLst/>
          </a:prstGeom>
        </p:spPr>
      </p:pic>
      <p:pic>
        <p:nvPicPr>
          <p:cNvPr id="7" name="Picture 6"/>
          <p:cNvPicPr>
            <a:picLocks noChangeAspect="1"/>
          </p:cNvPicPr>
          <p:nvPr/>
        </p:nvPicPr>
        <p:blipFill>
          <a:blip r:embed="rId4"/>
          <a:stretch>
            <a:fillRect/>
          </a:stretch>
        </p:blipFill>
        <p:spPr>
          <a:xfrm>
            <a:off x="9674353" y="4887404"/>
            <a:ext cx="2378202" cy="1615377"/>
          </a:xfrm>
          <a:prstGeom prst="rect">
            <a:avLst/>
          </a:prstGeom>
        </p:spPr>
      </p:pic>
    </p:spTree>
    <p:extLst>
      <p:ext uri="{BB962C8B-B14F-4D97-AF65-F5344CB8AC3E}">
        <p14:creationId xmlns:p14="http://schemas.microsoft.com/office/powerpoint/2010/main" val="11536590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en-US" sz="4000" kern="0" dirty="0">
                <a:solidFill>
                  <a:srgbClr val="420000"/>
                </a:solidFill>
                <a:latin typeface="Gill Sans MT" pitchFamily="34" charset="0"/>
                <a:cs typeface="Arial"/>
              </a:rPr>
              <a:t>Parasites in a food chain or food web: 6 Links of the Chain</a:t>
            </a:r>
            <a:endParaRPr lang="en-US" dirty="0"/>
          </a:p>
        </p:txBody>
      </p:sp>
      <p:pic>
        <p:nvPicPr>
          <p:cNvPr id="4" name="Content Placeholder 3"/>
          <p:cNvPicPr>
            <a:picLocks noGrp="1" noChangeAspect="1"/>
          </p:cNvPicPr>
          <p:nvPr>
            <p:ph idx="1"/>
          </p:nvPr>
        </p:nvPicPr>
        <p:blipFill>
          <a:blip r:embed="rId2"/>
          <a:stretch>
            <a:fillRect/>
          </a:stretch>
        </p:blipFill>
        <p:spPr>
          <a:xfrm>
            <a:off x="5395155" y="1905000"/>
            <a:ext cx="3170195" cy="1639966"/>
          </a:xfrm>
          <a:prstGeom prst="rect">
            <a:avLst/>
          </a:prstGeom>
        </p:spPr>
      </p:pic>
      <p:pic>
        <p:nvPicPr>
          <p:cNvPr id="5" name="Picture 4"/>
          <p:cNvPicPr>
            <a:picLocks noChangeAspect="1"/>
          </p:cNvPicPr>
          <p:nvPr/>
        </p:nvPicPr>
        <p:blipFill>
          <a:blip r:embed="rId3"/>
          <a:stretch>
            <a:fillRect/>
          </a:stretch>
        </p:blipFill>
        <p:spPr>
          <a:xfrm>
            <a:off x="8464772" y="2612136"/>
            <a:ext cx="3316511" cy="1633870"/>
          </a:xfrm>
          <a:prstGeom prst="rect">
            <a:avLst/>
          </a:prstGeom>
        </p:spPr>
      </p:pic>
      <p:pic>
        <p:nvPicPr>
          <p:cNvPr id="6" name="Picture 5"/>
          <p:cNvPicPr>
            <a:picLocks noChangeAspect="1"/>
          </p:cNvPicPr>
          <p:nvPr/>
        </p:nvPicPr>
        <p:blipFill>
          <a:blip r:embed="rId4"/>
          <a:stretch>
            <a:fillRect/>
          </a:stretch>
        </p:blipFill>
        <p:spPr>
          <a:xfrm>
            <a:off x="8581286" y="4392077"/>
            <a:ext cx="3389670" cy="1792379"/>
          </a:xfrm>
          <a:prstGeom prst="rect">
            <a:avLst/>
          </a:prstGeom>
        </p:spPr>
      </p:pic>
      <p:pic>
        <p:nvPicPr>
          <p:cNvPr id="7" name="Picture 6"/>
          <p:cNvPicPr>
            <a:picLocks noChangeAspect="1"/>
          </p:cNvPicPr>
          <p:nvPr/>
        </p:nvPicPr>
        <p:blipFill>
          <a:blip r:embed="rId5"/>
          <a:stretch>
            <a:fillRect/>
          </a:stretch>
        </p:blipFill>
        <p:spPr>
          <a:xfrm>
            <a:off x="5395155" y="5218034"/>
            <a:ext cx="3084843" cy="1639966"/>
          </a:xfrm>
          <a:prstGeom prst="rect">
            <a:avLst/>
          </a:prstGeom>
        </p:spPr>
      </p:pic>
      <p:pic>
        <p:nvPicPr>
          <p:cNvPr id="8" name="Picture 7"/>
          <p:cNvPicPr>
            <a:picLocks noChangeAspect="1"/>
          </p:cNvPicPr>
          <p:nvPr/>
        </p:nvPicPr>
        <p:blipFill>
          <a:blip r:embed="rId6"/>
          <a:stretch>
            <a:fillRect/>
          </a:stretch>
        </p:blipFill>
        <p:spPr>
          <a:xfrm>
            <a:off x="2163995" y="4471331"/>
            <a:ext cx="3084843" cy="1633870"/>
          </a:xfrm>
          <a:prstGeom prst="rect">
            <a:avLst/>
          </a:prstGeom>
        </p:spPr>
      </p:pic>
      <p:pic>
        <p:nvPicPr>
          <p:cNvPr id="9" name="Picture 8"/>
          <p:cNvPicPr>
            <a:picLocks noChangeAspect="1"/>
          </p:cNvPicPr>
          <p:nvPr/>
        </p:nvPicPr>
        <p:blipFill>
          <a:blip r:embed="rId7"/>
          <a:stretch>
            <a:fillRect/>
          </a:stretch>
        </p:blipFill>
        <p:spPr>
          <a:xfrm>
            <a:off x="2163995" y="2602947"/>
            <a:ext cx="3231160" cy="1639966"/>
          </a:xfrm>
          <a:prstGeom prst="rect">
            <a:avLst/>
          </a:prstGeom>
        </p:spPr>
      </p:pic>
      <p:sp>
        <p:nvSpPr>
          <p:cNvPr id="10" name="Right Arrow 9"/>
          <p:cNvSpPr/>
          <p:nvPr/>
        </p:nvSpPr>
        <p:spPr>
          <a:xfrm rot="1727087">
            <a:off x="8059619" y="2927484"/>
            <a:ext cx="810306" cy="33523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own Arrow 10"/>
          <p:cNvSpPr/>
          <p:nvPr/>
        </p:nvSpPr>
        <p:spPr>
          <a:xfrm>
            <a:off x="9959721" y="4040033"/>
            <a:ext cx="326612" cy="70408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a:blip r:embed="rId8"/>
          <a:stretch>
            <a:fillRect/>
          </a:stretch>
        </p:blipFill>
        <p:spPr>
          <a:xfrm rot="7550206">
            <a:off x="8140464" y="5423511"/>
            <a:ext cx="780356" cy="560881"/>
          </a:xfrm>
          <a:prstGeom prst="rect">
            <a:avLst/>
          </a:prstGeom>
        </p:spPr>
      </p:pic>
      <p:pic>
        <p:nvPicPr>
          <p:cNvPr id="13" name="Picture 12"/>
          <p:cNvPicPr>
            <a:picLocks noChangeAspect="1"/>
          </p:cNvPicPr>
          <p:nvPr/>
        </p:nvPicPr>
        <p:blipFill>
          <a:blip r:embed="rId9"/>
          <a:stretch>
            <a:fillRect/>
          </a:stretch>
        </p:blipFill>
        <p:spPr>
          <a:xfrm rot="2944952">
            <a:off x="4788550" y="5121452"/>
            <a:ext cx="920576" cy="969348"/>
          </a:xfrm>
          <a:prstGeom prst="rect">
            <a:avLst/>
          </a:prstGeom>
        </p:spPr>
      </p:pic>
      <p:pic>
        <p:nvPicPr>
          <p:cNvPr id="14" name="Picture 13"/>
          <p:cNvPicPr>
            <a:picLocks noChangeAspect="1"/>
          </p:cNvPicPr>
          <p:nvPr/>
        </p:nvPicPr>
        <p:blipFill>
          <a:blip r:embed="rId10"/>
          <a:stretch>
            <a:fillRect/>
          </a:stretch>
        </p:blipFill>
        <p:spPr>
          <a:xfrm rot="4012722">
            <a:off x="2986663" y="3658439"/>
            <a:ext cx="1341236" cy="1335140"/>
          </a:xfrm>
          <a:prstGeom prst="rect">
            <a:avLst/>
          </a:prstGeom>
        </p:spPr>
      </p:pic>
      <p:pic>
        <p:nvPicPr>
          <p:cNvPr id="15" name="Picture 14"/>
          <p:cNvPicPr>
            <a:picLocks noChangeAspect="1"/>
          </p:cNvPicPr>
          <p:nvPr/>
        </p:nvPicPr>
        <p:blipFill>
          <a:blip r:embed="rId11"/>
          <a:stretch>
            <a:fillRect/>
          </a:stretch>
        </p:blipFill>
        <p:spPr>
          <a:xfrm rot="4677600">
            <a:off x="4485847" y="2214153"/>
            <a:ext cx="1755800" cy="1761897"/>
          </a:xfrm>
          <a:prstGeom prst="rect">
            <a:avLst/>
          </a:prstGeom>
        </p:spPr>
      </p:pic>
    </p:spTree>
    <p:extLst>
      <p:ext uri="{BB962C8B-B14F-4D97-AF65-F5344CB8AC3E}">
        <p14:creationId xmlns:p14="http://schemas.microsoft.com/office/powerpoint/2010/main" val="22327646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400" kern="0" dirty="0">
                <a:solidFill>
                  <a:srgbClr val="420000"/>
                </a:solidFill>
                <a:latin typeface="Gill Sans MT" pitchFamily="34" charset="0"/>
                <a:cs typeface="Arial"/>
              </a:rPr>
              <a:t>Entry into/on Host</a:t>
            </a:r>
            <a:endParaRPr lang="en-US" dirty="0"/>
          </a:p>
        </p:txBody>
      </p:sp>
      <p:sp>
        <p:nvSpPr>
          <p:cNvPr id="3" name="Content Placeholder 2"/>
          <p:cNvSpPr>
            <a:spLocks noGrp="1"/>
          </p:cNvSpPr>
          <p:nvPr>
            <p:ph idx="1"/>
          </p:nvPr>
        </p:nvSpPr>
        <p:spPr/>
        <p:txBody>
          <a:bodyPr/>
          <a:lstStyle/>
          <a:p>
            <a:pPr defTabSz="914400" fontAlgn="base">
              <a:spcBef>
                <a:spcPct val="20000"/>
              </a:spcBef>
              <a:spcAft>
                <a:spcPct val="0"/>
              </a:spcAft>
              <a:buClr>
                <a:srgbClr val="660000"/>
              </a:buClr>
              <a:buSzPct val="70000"/>
            </a:pPr>
            <a:r>
              <a:rPr lang="en-US" altLang="en-US" sz="3200" kern="0" dirty="0">
                <a:solidFill>
                  <a:srgbClr val="000000"/>
                </a:solidFill>
                <a:latin typeface="Gill Sans MT" pitchFamily="34" charset="0"/>
                <a:cs typeface="Arial"/>
              </a:rPr>
              <a:t>Three Routes of entry</a:t>
            </a:r>
          </a:p>
          <a:p>
            <a:pPr marL="908050" lvl="1" indent="-436563" defTabSz="914400" fontAlgn="base">
              <a:spcBef>
                <a:spcPct val="20000"/>
              </a:spcBef>
              <a:spcAft>
                <a:spcPct val="0"/>
              </a:spcAft>
              <a:buClr>
                <a:srgbClr val="999966"/>
              </a:buClr>
              <a:buSzPct val="75000"/>
              <a:buNone/>
            </a:pPr>
            <a:r>
              <a:rPr lang="en-US" altLang="en-US" sz="2800" kern="0" dirty="0">
                <a:solidFill>
                  <a:srgbClr val="000000"/>
                </a:solidFill>
                <a:latin typeface="Gill Sans MT" pitchFamily="34" charset="0"/>
                <a:cs typeface="Arial"/>
              </a:rPr>
              <a:t> 1. Host can eat eggs that are on grass or other plant life, or if parasite is on grass or other plant life, it can crawl on to host.</a:t>
            </a:r>
          </a:p>
          <a:p>
            <a:endParaRPr lang="en-US" dirty="0"/>
          </a:p>
        </p:txBody>
      </p:sp>
      <p:pic>
        <p:nvPicPr>
          <p:cNvPr id="4" name="Picture 3"/>
          <p:cNvPicPr>
            <a:picLocks noChangeAspect="1"/>
          </p:cNvPicPr>
          <p:nvPr/>
        </p:nvPicPr>
        <p:blipFill>
          <a:blip r:embed="rId3"/>
          <a:stretch>
            <a:fillRect/>
          </a:stretch>
        </p:blipFill>
        <p:spPr>
          <a:xfrm>
            <a:off x="6815143" y="3721477"/>
            <a:ext cx="3965633" cy="2804269"/>
          </a:xfrm>
          <a:prstGeom prst="rect">
            <a:avLst/>
          </a:prstGeom>
        </p:spPr>
      </p:pic>
    </p:spTree>
    <p:extLst>
      <p:ext uri="{BB962C8B-B14F-4D97-AF65-F5344CB8AC3E}">
        <p14:creationId xmlns:p14="http://schemas.microsoft.com/office/powerpoint/2010/main" val="364406696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400" kern="0" dirty="0">
                <a:solidFill>
                  <a:srgbClr val="420000"/>
                </a:solidFill>
                <a:latin typeface="Gill Sans MT" pitchFamily="34" charset="0"/>
                <a:cs typeface="Arial"/>
              </a:rPr>
              <a:t>Entry into/on Host Continued:</a:t>
            </a:r>
            <a:endParaRPr lang="en-US" dirty="0"/>
          </a:p>
        </p:txBody>
      </p:sp>
      <p:sp>
        <p:nvSpPr>
          <p:cNvPr id="3" name="Content Placeholder 2"/>
          <p:cNvSpPr>
            <a:spLocks noGrp="1"/>
          </p:cNvSpPr>
          <p:nvPr>
            <p:ph idx="1"/>
          </p:nvPr>
        </p:nvSpPr>
        <p:spPr>
          <a:xfrm>
            <a:off x="2589212" y="2133600"/>
            <a:ext cx="6454204" cy="3777622"/>
          </a:xfrm>
        </p:spPr>
        <p:txBody>
          <a:bodyPr>
            <a:normAutofit fontScale="92500" lnSpcReduction="10000"/>
          </a:bodyPr>
          <a:lstStyle/>
          <a:p>
            <a:pPr marL="469900" lvl="0" indent="-469900" defTabSz="914400" fontAlgn="base">
              <a:spcBef>
                <a:spcPct val="20000"/>
              </a:spcBef>
              <a:spcAft>
                <a:spcPct val="0"/>
              </a:spcAft>
              <a:buClr>
                <a:srgbClr val="660000"/>
              </a:buClr>
              <a:buSzPct val="70000"/>
              <a:buNone/>
            </a:pPr>
            <a:r>
              <a:rPr lang="en-US" altLang="en-US" sz="3200" kern="0" dirty="0">
                <a:solidFill>
                  <a:srgbClr val="000000"/>
                </a:solidFill>
                <a:latin typeface="Gill Sans MT" pitchFamily="34" charset="0"/>
                <a:cs typeface="Arial"/>
              </a:rPr>
              <a:t>2. Skin Contact</a:t>
            </a:r>
          </a:p>
          <a:p>
            <a:pPr marL="928687" lvl="1" indent="-457200" defTabSz="914400" fontAlgn="base">
              <a:spcBef>
                <a:spcPct val="20000"/>
              </a:spcBef>
              <a:spcAft>
                <a:spcPct val="0"/>
              </a:spcAft>
              <a:buClr>
                <a:srgbClr val="999966"/>
              </a:buClr>
              <a:buSzPct val="75000"/>
            </a:pPr>
            <a:r>
              <a:rPr lang="en-US" altLang="en-US" sz="2800" kern="0" dirty="0">
                <a:solidFill>
                  <a:srgbClr val="000000"/>
                </a:solidFill>
                <a:latin typeface="Gill Sans MT" pitchFamily="34" charset="0"/>
                <a:cs typeface="Arial"/>
              </a:rPr>
              <a:t>Biting insects, passes in to blood stream or,</a:t>
            </a:r>
          </a:p>
          <a:p>
            <a:pPr marL="928687" lvl="1" indent="-457200" defTabSz="914400" fontAlgn="base">
              <a:spcBef>
                <a:spcPct val="20000"/>
              </a:spcBef>
              <a:spcAft>
                <a:spcPct val="0"/>
              </a:spcAft>
              <a:buClr>
                <a:srgbClr val="999966"/>
              </a:buClr>
              <a:buSzPct val="75000"/>
            </a:pPr>
            <a:r>
              <a:rPr lang="en-US" altLang="en-US" sz="2800" kern="0" dirty="0">
                <a:solidFill>
                  <a:srgbClr val="000000"/>
                </a:solidFill>
                <a:latin typeface="Gill Sans MT" pitchFamily="34" charset="0"/>
                <a:cs typeface="Arial"/>
              </a:rPr>
              <a:t>Parasite can penetration through skin.</a:t>
            </a:r>
          </a:p>
          <a:p>
            <a:pPr marL="908050" lvl="1" indent="-436563" defTabSz="914400" fontAlgn="base">
              <a:spcBef>
                <a:spcPct val="20000"/>
              </a:spcBef>
              <a:spcAft>
                <a:spcPct val="0"/>
              </a:spcAft>
              <a:buClr>
                <a:srgbClr val="999966"/>
              </a:buClr>
              <a:buSzPct val="75000"/>
              <a:buNone/>
            </a:pPr>
            <a:endParaRPr lang="en-US" altLang="en-US" sz="2800" kern="0" dirty="0">
              <a:solidFill>
                <a:srgbClr val="000000"/>
              </a:solidFill>
              <a:latin typeface="Gill Sans MT" pitchFamily="34" charset="0"/>
              <a:cs typeface="Arial"/>
            </a:endParaRPr>
          </a:p>
          <a:p>
            <a:pPr marL="469900" lvl="0" indent="-469900" defTabSz="914400" fontAlgn="base">
              <a:spcBef>
                <a:spcPct val="20000"/>
              </a:spcBef>
              <a:spcAft>
                <a:spcPct val="0"/>
              </a:spcAft>
              <a:buClr>
                <a:srgbClr val="660000"/>
              </a:buClr>
              <a:buSzPct val="70000"/>
              <a:buNone/>
            </a:pPr>
            <a:endParaRPr lang="en-US" altLang="en-US" sz="3200" kern="0" dirty="0">
              <a:solidFill>
                <a:srgbClr val="000000"/>
              </a:solidFill>
              <a:latin typeface="Gill Sans MT" pitchFamily="34" charset="0"/>
              <a:cs typeface="Arial"/>
            </a:endParaRPr>
          </a:p>
          <a:p>
            <a:pPr marL="469900" lvl="0" indent="-469900" defTabSz="914400" fontAlgn="base">
              <a:spcBef>
                <a:spcPct val="20000"/>
              </a:spcBef>
              <a:spcAft>
                <a:spcPct val="0"/>
              </a:spcAft>
              <a:buClr>
                <a:srgbClr val="660000"/>
              </a:buClr>
              <a:buSzPct val="70000"/>
              <a:buNone/>
            </a:pPr>
            <a:r>
              <a:rPr lang="en-US" altLang="en-US" sz="3200" kern="0" dirty="0">
                <a:solidFill>
                  <a:srgbClr val="000000"/>
                </a:solidFill>
                <a:latin typeface="Gill Sans MT" pitchFamily="34" charset="0"/>
                <a:cs typeface="Arial"/>
              </a:rPr>
              <a:t>3.  From the mother to the baby while in the womb.</a:t>
            </a:r>
          </a:p>
          <a:p>
            <a:endParaRPr lang="en-US" dirty="0"/>
          </a:p>
        </p:txBody>
      </p:sp>
      <p:pic>
        <p:nvPicPr>
          <p:cNvPr id="4" name="Picture 3"/>
          <p:cNvPicPr>
            <a:picLocks noChangeAspect="1"/>
          </p:cNvPicPr>
          <p:nvPr/>
        </p:nvPicPr>
        <p:blipFill>
          <a:blip r:embed="rId2"/>
          <a:stretch>
            <a:fillRect/>
          </a:stretch>
        </p:blipFill>
        <p:spPr>
          <a:xfrm>
            <a:off x="9043416" y="2133600"/>
            <a:ext cx="2995416" cy="1919097"/>
          </a:xfrm>
          <a:prstGeom prst="rect">
            <a:avLst/>
          </a:prstGeom>
        </p:spPr>
      </p:pic>
      <p:pic>
        <p:nvPicPr>
          <p:cNvPr id="5" name="Picture 4"/>
          <p:cNvPicPr>
            <a:picLocks noChangeAspect="1"/>
          </p:cNvPicPr>
          <p:nvPr/>
        </p:nvPicPr>
        <p:blipFill>
          <a:blip r:embed="rId3"/>
          <a:stretch>
            <a:fillRect/>
          </a:stretch>
        </p:blipFill>
        <p:spPr>
          <a:xfrm>
            <a:off x="9043417" y="4381511"/>
            <a:ext cx="2995416" cy="2037577"/>
          </a:xfrm>
          <a:prstGeom prst="rect">
            <a:avLst/>
          </a:prstGeom>
        </p:spPr>
      </p:pic>
    </p:spTree>
    <p:extLst>
      <p:ext uri="{BB962C8B-B14F-4D97-AF65-F5344CB8AC3E}">
        <p14:creationId xmlns:p14="http://schemas.microsoft.com/office/powerpoint/2010/main" val="270915234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400" kern="0" dirty="0">
                <a:solidFill>
                  <a:srgbClr val="420000"/>
                </a:solidFill>
                <a:latin typeface="Gill Sans MT" pitchFamily="34" charset="0"/>
                <a:cs typeface="Arial"/>
              </a:rPr>
              <a:t>Parasite Finds its Niche in Host:</a:t>
            </a:r>
            <a:endParaRPr lang="en-US" dirty="0"/>
          </a:p>
        </p:txBody>
      </p:sp>
      <p:sp>
        <p:nvSpPr>
          <p:cNvPr id="3" name="Content Placeholder 2"/>
          <p:cNvSpPr>
            <a:spLocks noGrp="1"/>
          </p:cNvSpPr>
          <p:nvPr>
            <p:ph idx="1"/>
          </p:nvPr>
        </p:nvSpPr>
        <p:spPr>
          <a:xfrm>
            <a:off x="2589212" y="2133600"/>
            <a:ext cx="6298756" cy="3777622"/>
          </a:xfrm>
        </p:spPr>
        <p:txBody>
          <a:bodyPr/>
          <a:lstStyle/>
          <a:p>
            <a:pPr defTabSz="914400" fontAlgn="base">
              <a:spcBef>
                <a:spcPct val="20000"/>
              </a:spcBef>
              <a:spcAft>
                <a:spcPct val="0"/>
              </a:spcAft>
              <a:buClr>
                <a:srgbClr val="660000"/>
              </a:buClr>
              <a:buSzPct val="70000"/>
            </a:pPr>
            <a:r>
              <a:rPr lang="en-US" altLang="en-US" sz="2800" kern="0" dirty="0">
                <a:solidFill>
                  <a:srgbClr val="000000"/>
                </a:solidFill>
                <a:latin typeface="Gill Sans MT" pitchFamily="34" charset="0"/>
                <a:cs typeface="Arial"/>
              </a:rPr>
              <a:t>Must evade host defenses and,</a:t>
            </a:r>
          </a:p>
          <a:p>
            <a:pPr defTabSz="914400" fontAlgn="base">
              <a:spcBef>
                <a:spcPct val="20000"/>
              </a:spcBef>
              <a:spcAft>
                <a:spcPct val="0"/>
              </a:spcAft>
              <a:buClr>
                <a:srgbClr val="660000"/>
              </a:buClr>
              <a:buSzPct val="70000"/>
            </a:pPr>
            <a:r>
              <a:rPr lang="en-US" altLang="en-US" sz="2800" kern="0" dirty="0">
                <a:solidFill>
                  <a:srgbClr val="000000"/>
                </a:solidFill>
                <a:latin typeface="Gill Sans MT" pitchFamily="34" charset="0"/>
                <a:cs typeface="Arial"/>
              </a:rPr>
              <a:t>Must Migrate = Movement</a:t>
            </a:r>
          </a:p>
          <a:p>
            <a:pPr marL="928687" lvl="1" indent="-457200" defTabSz="914400" fontAlgn="base">
              <a:spcBef>
                <a:spcPct val="20000"/>
              </a:spcBef>
              <a:spcAft>
                <a:spcPct val="0"/>
              </a:spcAft>
              <a:buClr>
                <a:srgbClr val="999966"/>
              </a:buClr>
              <a:buSzPct val="75000"/>
            </a:pPr>
            <a:r>
              <a:rPr lang="en-US" altLang="en-US" sz="2800" kern="0" dirty="0">
                <a:solidFill>
                  <a:srgbClr val="000000"/>
                </a:solidFill>
                <a:latin typeface="Gill Sans MT" pitchFamily="34" charset="0"/>
                <a:cs typeface="Arial"/>
              </a:rPr>
              <a:t>Through tissue</a:t>
            </a:r>
          </a:p>
          <a:p>
            <a:pPr marL="928687" lvl="1" indent="-457200" defTabSz="914400" fontAlgn="base">
              <a:spcBef>
                <a:spcPct val="20000"/>
              </a:spcBef>
              <a:spcAft>
                <a:spcPct val="0"/>
              </a:spcAft>
              <a:buClr>
                <a:srgbClr val="999966"/>
              </a:buClr>
              <a:buSzPct val="75000"/>
            </a:pPr>
            <a:r>
              <a:rPr lang="en-US" altLang="en-US" sz="2800" kern="0" dirty="0">
                <a:solidFill>
                  <a:srgbClr val="000000"/>
                </a:solidFill>
                <a:latin typeface="Gill Sans MT" pitchFamily="34" charset="0"/>
                <a:cs typeface="Arial"/>
              </a:rPr>
              <a:t>Through systems, from organ to organ</a:t>
            </a:r>
          </a:p>
          <a:p>
            <a:pPr marL="928687" lvl="1" indent="-457200" defTabSz="914400" fontAlgn="base">
              <a:spcBef>
                <a:spcPct val="20000"/>
              </a:spcBef>
              <a:spcAft>
                <a:spcPct val="0"/>
              </a:spcAft>
              <a:buClr>
                <a:srgbClr val="999966"/>
              </a:buClr>
              <a:buSzPct val="75000"/>
            </a:pPr>
            <a:r>
              <a:rPr lang="en-US" altLang="en-US" sz="2800" kern="0" dirty="0">
                <a:solidFill>
                  <a:srgbClr val="000000"/>
                </a:solidFill>
                <a:latin typeface="Gill Sans MT" pitchFamily="34" charset="0"/>
                <a:cs typeface="Arial"/>
              </a:rPr>
              <a:t>Most must return to intestines to be released in feces.</a:t>
            </a:r>
          </a:p>
          <a:p>
            <a:endParaRPr lang="en-US" dirty="0"/>
          </a:p>
        </p:txBody>
      </p:sp>
      <p:pic>
        <p:nvPicPr>
          <p:cNvPr id="4" name="Picture 3"/>
          <p:cNvPicPr>
            <a:picLocks noChangeAspect="1"/>
          </p:cNvPicPr>
          <p:nvPr/>
        </p:nvPicPr>
        <p:blipFill>
          <a:blip r:embed="rId2"/>
          <a:stretch>
            <a:fillRect/>
          </a:stretch>
        </p:blipFill>
        <p:spPr>
          <a:xfrm>
            <a:off x="8441816" y="1755839"/>
            <a:ext cx="3628263" cy="2368266"/>
          </a:xfrm>
          <a:prstGeom prst="rect">
            <a:avLst/>
          </a:prstGeom>
        </p:spPr>
      </p:pic>
      <p:sp>
        <p:nvSpPr>
          <p:cNvPr id="5" name="Rectangle 4"/>
          <p:cNvSpPr/>
          <p:nvPr/>
        </p:nvSpPr>
        <p:spPr>
          <a:xfrm>
            <a:off x="8887968" y="4352705"/>
            <a:ext cx="3182111" cy="1477328"/>
          </a:xfrm>
          <a:prstGeom prst="rect">
            <a:avLst/>
          </a:prstGeom>
        </p:spPr>
        <p:txBody>
          <a:bodyPr wrap="square">
            <a:spAutoFit/>
          </a:bodyPr>
          <a:lstStyle/>
          <a:p>
            <a:pPr lvl="0" defTabSz="914400" fontAlgn="base">
              <a:spcBef>
                <a:spcPct val="50000"/>
              </a:spcBef>
              <a:spcAft>
                <a:spcPct val="0"/>
              </a:spcAft>
            </a:pPr>
            <a:r>
              <a:rPr lang="en-US" altLang="en-US" sz="3000" dirty="0">
                <a:solidFill>
                  <a:srgbClr val="993300"/>
                </a:solidFill>
                <a:latin typeface="Gill Sans MT" panose="020B0502020104020203" pitchFamily="34" charset="0"/>
                <a:cs typeface="Arial" panose="020B0604020202020204" pitchFamily="34" charset="0"/>
              </a:rPr>
              <a:t>Human lesions from hookworm migration</a:t>
            </a:r>
            <a:endParaRPr lang="en-US" altLang="en-US" sz="3000" dirty="0">
              <a:solidFill>
                <a:srgbClr val="993300"/>
              </a:solidFill>
              <a:latin typeface="Gill Sans MT" panose="020B0502020104020203" pitchFamily="34" charset="0"/>
              <a:cs typeface="Arial" panose="020B0604020202020204" pitchFamily="34" charset="0"/>
            </a:endParaRPr>
          </a:p>
        </p:txBody>
      </p:sp>
      <p:sp>
        <p:nvSpPr>
          <p:cNvPr id="6" name="Right Arrow 5"/>
          <p:cNvSpPr/>
          <p:nvPr/>
        </p:nvSpPr>
        <p:spPr>
          <a:xfrm rot="16200000">
            <a:off x="9800097" y="3929377"/>
            <a:ext cx="644300" cy="35677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365658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63782" y="596678"/>
            <a:ext cx="9166259" cy="1280890"/>
          </a:xfrm>
        </p:spPr>
        <p:txBody>
          <a:bodyPr>
            <a:normAutofit/>
          </a:bodyPr>
          <a:lstStyle/>
          <a:p>
            <a:r>
              <a:rPr lang="en-US" altLang="en-US" b="1" kern="0" dirty="0">
                <a:solidFill>
                  <a:srgbClr val="420000"/>
                </a:solidFill>
                <a:latin typeface="Gill Sans MT" pitchFamily="34" charset="0"/>
                <a:cs typeface="Arial"/>
              </a:rPr>
              <a:t>What is a HOST?   What is a PARASITE?</a:t>
            </a:r>
            <a:endParaRPr lang="en-US" dirty="0"/>
          </a:p>
        </p:txBody>
      </p:sp>
      <p:sp>
        <p:nvSpPr>
          <p:cNvPr id="3" name="Content Placeholder 2"/>
          <p:cNvSpPr>
            <a:spLocks noGrp="1"/>
          </p:cNvSpPr>
          <p:nvPr>
            <p:ph idx="1"/>
          </p:nvPr>
        </p:nvSpPr>
        <p:spPr>
          <a:xfrm>
            <a:off x="2589212" y="2133600"/>
            <a:ext cx="6125020" cy="3777622"/>
          </a:xfrm>
        </p:spPr>
        <p:txBody>
          <a:bodyPr/>
          <a:lstStyle/>
          <a:p>
            <a:pPr defTabSz="914400" eaLnBrk="0" fontAlgn="base" hangingPunct="0">
              <a:lnSpc>
                <a:spcPct val="90000"/>
              </a:lnSpc>
              <a:spcBef>
                <a:spcPct val="20000"/>
              </a:spcBef>
              <a:spcAft>
                <a:spcPct val="0"/>
              </a:spcAft>
              <a:buClr>
                <a:srgbClr val="660000"/>
              </a:buClr>
              <a:buSzPct val="70000"/>
            </a:pPr>
            <a:r>
              <a:rPr lang="en-US" altLang="en-US" sz="2600" kern="0" dirty="0">
                <a:solidFill>
                  <a:srgbClr val="000000"/>
                </a:solidFill>
                <a:latin typeface="Gill Sans MT" pitchFamily="34" charset="0"/>
                <a:cs typeface="Arial"/>
              </a:rPr>
              <a:t>Before we even begin, I want each student to write down on a piece of paper what they think a </a:t>
            </a:r>
            <a:r>
              <a:rPr lang="en-US" altLang="en-US" sz="2600" b="1" kern="0" dirty="0">
                <a:solidFill>
                  <a:srgbClr val="009900"/>
                </a:solidFill>
                <a:latin typeface="Gill Sans MT" pitchFamily="34" charset="0"/>
                <a:cs typeface="Arial"/>
              </a:rPr>
              <a:t>HOST</a:t>
            </a:r>
            <a:r>
              <a:rPr lang="en-US" altLang="en-US" sz="2600" kern="0" dirty="0">
                <a:solidFill>
                  <a:srgbClr val="000000"/>
                </a:solidFill>
                <a:latin typeface="Gill Sans MT" pitchFamily="34" charset="0"/>
                <a:cs typeface="Arial"/>
              </a:rPr>
              <a:t> is and what they think a </a:t>
            </a:r>
            <a:r>
              <a:rPr lang="en-US" altLang="en-US" sz="2600" b="1" kern="0" dirty="0">
                <a:solidFill>
                  <a:srgbClr val="CC0000"/>
                </a:solidFill>
                <a:latin typeface="Gill Sans MT" pitchFamily="34" charset="0"/>
                <a:cs typeface="Arial"/>
              </a:rPr>
              <a:t>PARASITE</a:t>
            </a:r>
            <a:r>
              <a:rPr lang="en-US" altLang="en-US" sz="2600" kern="0" dirty="0">
                <a:solidFill>
                  <a:srgbClr val="000000"/>
                </a:solidFill>
                <a:latin typeface="Gill Sans MT" pitchFamily="34" charset="0"/>
                <a:cs typeface="Arial"/>
              </a:rPr>
              <a:t> is.  </a:t>
            </a:r>
          </a:p>
          <a:p>
            <a:pPr marL="469900" lvl="0" indent="-469900" defTabSz="914400" eaLnBrk="0" fontAlgn="base" hangingPunct="0">
              <a:lnSpc>
                <a:spcPct val="90000"/>
              </a:lnSpc>
              <a:spcBef>
                <a:spcPct val="20000"/>
              </a:spcBef>
              <a:spcAft>
                <a:spcPct val="0"/>
              </a:spcAft>
              <a:buClr>
                <a:srgbClr val="660000"/>
              </a:buClr>
              <a:buSzPct val="70000"/>
              <a:buNone/>
            </a:pPr>
            <a:r>
              <a:rPr lang="en-US" altLang="en-US" sz="2600" kern="0" dirty="0">
                <a:solidFill>
                  <a:srgbClr val="0000FF"/>
                </a:solidFill>
                <a:latin typeface="Gill Sans MT" pitchFamily="34" charset="0"/>
                <a:cs typeface="Arial"/>
              </a:rPr>
              <a:t>	1-2 minutes, </a:t>
            </a:r>
            <a:r>
              <a:rPr lang="en-US" altLang="en-US" sz="2600" kern="0" dirty="0" smtClean="0">
                <a:solidFill>
                  <a:srgbClr val="0000FF"/>
                </a:solidFill>
                <a:latin typeface="Gill Sans MT" pitchFamily="34" charset="0"/>
                <a:cs typeface="Arial"/>
              </a:rPr>
              <a:t>GO!</a:t>
            </a:r>
          </a:p>
          <a:p>
            <a:pPr defTabSz="914400" eaLnBrk="0" fontAlgn="base" hangingPunct="0">
              <a:lnSpc>
                <a:spcPct val="90000"/>
              </a:lnSpc>
              <a:spcBef>
                <a:spcPct val="20000"/>
              </a:spcBef>
              <a:spcAft>
                <a:spcPct val="0"/>
              </a:spcAft>
              <a:buClr>
                <a:srgbClr val="660000"/>
              </a:buClr>
              <a:buSzPct val="70000"/>
            </a:pPr>
            <a:r>
              <a:rPr lang="en-US" altLang="en-US" sz="2400" dirty="0" smtClean="0">
                <a:solidFill>
                  <a:srgbClr val="000000"/>
                </a:solidFill>
                <a:latin typeface="Gill Sans MT" panose="020B0502020104020203" pitchFamily="34" charset="0"/>
                <a:cs typeface="Arial" panose="020B0604020202020204" pitchFamily="34" charset="0"/>
              </a:rPr>
              <a:t>After </a:t>
            </a:r>
            <a:r>
              <a:rPr lang="en-US" altLang="en-US" sz="2400" dirty="0">
                <a:solidFill>
                  <a:srgbClr val="000000"/>
                </a:solidFill>
                <a:latin typeface="Gill Sans MT" panose="020B0502020104020203" pitchFamily="34" charset="0"/>
                <a:cs typeface="Arial" panose="020B0604020202020204" pitchFamily="34" charset="0"/>
              </a:rPr>
              <a:t>you have written down your thoughts, </a:t>
            </a:r>
            <a:r>
              <a:rPr lang="en-US" altLang="en-US" sz="2400" dirty="0">
                <a:solidFill>
                  <a:srgbClr val="0000FF"/>
                </a:solidFill>
                <a:latin typeface="Gill Sans MT" panose="020B0502020104020203" pitchFamily="34" charset="0"/>
                <a:cs typeface="Arial" panose="020B0604020202020204" pitchFamily="34" charset="0"/>
              </a:rPr>
              <a:t>fold your paper and trade it with someone</a:t>
            </a:r>
            <a:r>
              <a:rPr lang="en-US" altLang="en-US" sz="2400" dirty="0">
                <a:solidFill>
                  <a:srgbClr val="000000"/>
                </a:solidFill>
                <a:latin typeface="Gill Sans MT" panose="020B0502020104020203" pitchFamily="34" charset="0"/>
                <a:cs typeface="Arial" panose="020B0604020202020204" pitchFamily="34" charset="0"/>
              </a:rPr>
              <a:t> else who is done in the class.  </a:t>
            </a:r>
            <a:r>
              <a:rPr lang="en-US" altLang="en-US" sz="2400" dirty="0">
                <a:solidFill>
                  <a:srgbClr val="0000FF"/>
                </a:solidFill>
                <a:latin typeface="Gill Sans MT" panose="020B0502020104020203" pitchFamily="34" charset="0"/>
                <a:cs typeface="Arial" panose="020B0604020202020204" pitchFamily="34" charset="0"/>
              </a:rPr>
              <a:t>30 seconds, GO!</a:t>
            </a:r>
          </a:p>
          <a:p>
            <a:pPr marL="0" indent="0">
              <a:buNone/>
            </a:pPr>
            <a:endParaRPr lang="en-US" dirty="0"/>
          </a:p>
        </p:txBody>
      </p:sp>
      <p:pic>
        <p:nvPicPr>
          <p:cNvPr id="4" name="Picture 3"/>
          <p:cNvPicPr>
            <a:picLocks noChangeAspect="1"/>
          </p:cNvPicPr>
          <p:nvPr/>
        </p:nvPicPr>
        <p:blipFill>
          <a:blip r:embed="rId3"/>
          <a:stretch>
            <a:fillRect/>
          </a:stretch>
        </p:blipFill>
        <p:spPr>
          <a:xfrm>
            <a:off x="8966075" y="4022411"/>
            <a:ext cx="2663966" cy="2131173"/>
          </a:xfrm>
          <a:prstGeom prst="rect">
            <a:avLst/>
          </a:prstGeom>
        </p:spPr>
      </p:pic>
      <p:pic>
        <p:nvPicPr>
          <p:cNvPr id="5" name="Picture 4"/>
          <p:cNvPicPr>
            <a:picLocks noChangeAspect="1"/>
          </p:cNvPicPr>
          <p:nvPr/>
        </p:nvPicPr>
        <p:blipFill>
          <a:blip r:embed="rId4"/>
          <a:stretch>
            <a:fillRect/>
          </a:stretch>
        </p:blipFill>
        <p:spPr>
          <a:xfrm>
            <a:off x="8734229" y="1877568"/>
            <a:ext cx="3127657" cy="1833944"/>
          </a:xfrm>
          <a:prstGeom prst="rect">
            <a:avLst/>
          </a:prstGeom>
        </p:spPr>
      </p:pic>
    </p:spTree>
    <p:extLst>
      <p:ext uri="{BB962C8B-B14F-4D97-AF65-F5344CB8AC3E}">
        <p14:creationId xmlns:p14="http://schemas.microsoft.com/office/powerpoint/2010/main" val="105349437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en-US" sz="4000" kern="0" dirty="0">
                <a:solidFill>
                  <a:srgbClr val="420000"/>
                </a:solidFill>
                <a:latin typeface="Gill Sans MT" pitchFamily="34" charset="0"/>
                <a:cs typeface="Arial"/>
              </a:rPr>
              <a:t>Examples of Specific Niche Needed for Protection and Nutrition</a:t>
            </a:r>
            <a:endParaRPr lang="en-US" dirty="0"/>
          </a:p>
        </p:txBody>
      </p:sp>
      <p:sp>
        <p:nvSpPr>
          <p:cNvPr id="3" name="Content Placeholder 2"/>
          <p:cNvSpPr>
            <a:spLocks noGrp="1"/>
          </p:cNvSpPr>
          <p:nvPr>
            <p:ph idx="1"/>
          </p:nvPr>
        </p:nvSpPr>
        <p:spPr>
          <a:xfrm>
            <a:off x="2592925" y="4949952"/>
            <a:ext cx="3811588" cy="1258824"/>
          </a:xfrm>
        </p:spPr>
        <p:txBody>
          <a:bodyPr>
            <a:normAutofit fontScale="92500" lnSpcReduction="20000"/>
          </a:bodyPr>
          <a:lstStyle/>
          <a:p>
            <a:pPr marL="0" lvl="0" indent="0" algn="ctr" defTabSz="914400" fontAlgn="base">
              <a:spcBef>
                <a:spcPct val="50000"/>
              </a:spcBef>
              <a:spcAft>
                <a:spcPct val="0"/>
              </a:spcAft>
              <a:buClrTx/>
              <a:buNone/>
            </a:pPr>
            <a:r>
              <a:rPr lang="en-US" altLang="en-US" sz="2400" dirty="0">
                <a:solidFill>
                  <a:srgbClr val="800000"/>
                </a:solidFill>
                <a:latin typeface="Gill Sans MT" panose="020B0502020104020203" pitchFamily="34" charset="0"/>
                <a:cs typeface="Arial" panose="020B0604020202020204" pitchFamily="34" charset="0"/>
              </a:rPr>
              <a:t>Human head lice only reproduce on humans and prefer areas of skin with lots of hair, like the head</a:t>
            </a:r>
          </a:p>
          <a:p>
            <a:endParaRPr lang="en-US" dirty="0"/>
          </a:p>
        </p:txBody>
      </p:sp>
      <p:sp>
        <p:nvSpPr>
          <p:cNvPr id="4" name="Rectangle 3"/>
          <p:cNvSpPr/>
          <p:nvPr/>
        </p:nvSpPr>
        <p:spPr>
          <a:xfrm>
            <a:off x="7821168" y="2227146"/>
            <a:ext cx="3279648" cy="1200329"/>
          </a:xfrm>
          <a:prstGeom prst="rect">
            <a:avLst/>
          </a:prstGeom>
        </p:spPr>
        <p:txBody>
          <a:bodyPr wrap="square">
            <a:spAutoFit/>
          </a:bodyPr>
          <a:lstStyle/>
          <a:p>
            <a:pPr lvl="0" algn="ctr" defTabSz="914400" fontAlgn="base">
              <a:spcBef>
                <a:spcPct val="50000"/>
              </a:spcBef>
              <a:spcAft>
                <a:spcPct val="0"/>
              </a:spcAft>
            </a:pPr>
            <a:r>
              <a:rPr lang="en-US" altLang="en-US" sz="2400" dirty="0">
                <a:solidFill>
                  <a:srgbClr val="800000"/>
                </a:solidFill>
                <a:latin typeface="Gill Sans MT" panose="020B0502020104020203" pitchFamily="34" charset="0"/>
                <a:cs typeface="Arial" panose="020B0604020202020204" pitchFamily="34" charset="0"/>
              </a:rPr>
              <a:t>The </a:t>
            </a:r>
            <a:r>
              <a:rPr lang="en-US" altLang="en-US" sz="2400" dirty="0" err="1">
                <a:solidFill>
                  <a:srgbClr val="800000"/>
                </a:solidFill>
                <a:latin typeface="Gill Sans MT" panose="020B0502020104020203" pitchFamily="34" charset="0"/>
                <a:cs typeface="Arial" panose="020B0604020202020204" pitchFamily="34" charset="0"/>
              </a:rPr>
              <a:t>babesia</a:t>
            </a:r>
            <a:r>
              <a:rPr lang="en-US" altLang="en-US" sz="2400" dirty="0">
                <a:solidFill>
                  <a:srgbClr val="800000"/>
                </a:solidFill>
                <a:latin typeface="Gill Sans MT" panose="020B0502020104020203" pitchFamily="34" charset="0"/>
                <a:cs typeface="Arial" panose="020B0604020202020204" pitchFamily="34" charset="0"/>
              </a:rPr>
              <a:t> parasite is only found within red blood cells</a:t>
            </a:r>
            <a:endParaRPr lang="en-US" altLang="en-US" sz="2400" dirty="0">
              <a:solidFill>
                <a:srgbClr val="800000"/>
              </a:solidFill>
              <a:latin typeface="Gill Sans MT" panose="020B0502020104020203" pitchFamily="34" charset="0"/>
              <a:cs typeface="Arial" panose="020B0604020202020204" pitchFamily="34" charset="0"/>
            </a:endParaRPr>
          </a:p>
        </p:txBody>
      </p:sp>
      <p:pic>
        <p:nvPicPr>
          <p:cNvPr id="5" name="Picture 4"/>
          <p:cNvPicPr>
            <a:picLocks noChangeAspect="1"/>
          </p:cNvPicPr>
          <p:nvPr/>
        </p:nvPicPr>
        <p:blipFill>
          <a:blip r:embed="rId2"/>
          <a:stretch>
            <a:fillRect/>
          </a:stretch>
        </p:blipFill>
        <p:spPr>
          <a:xfrm>
            <a:off x="2869230" y="2093818"/>
            <a:ext cx="3258977" cy="2609402"/>
          </a:xfrm>
          <a:prstGeom prst="rect">
            <a:avLst/>
          </a:prstGeom>
        </p:spPr>
      </p:pic>
      <p:pic>
        <p:nvPicPr>
          <p:cNvPr id="6" name="Picture 5"/>
          <p:cNvPicPr>
            <a:picLocks noChangeAspect="1"/>
          </p:cNvPicPr>
          <p:nvPr/>
        </p:nvPicPr>
        <p:blipFill>
          <a:blip r:embed="rId3"/>
          <a:stretch>
            <a:fillRect/>
          </a:stretch>
        </p:blipFill>
        <p:spPr>
          <a:xfrm>
            <a:off x="7821168" y="3427475"/>
            <a:ext cx="3200677" cy="3200677"/>
          </a:xfrm>
          <a:prstGeom prst="rect">
            <a:avLst/>
          </a:prstGeom>
        </p:spPr>
      </p:pic>
      <p:pic>
        <p:nvPicPr>
          <p:cNvPr id="7" name="Picture 6"/>
          <p:cNvPicPr>
            <a:picLocks noChangeAspect="1"/>
          </p:cNvPicPr>
          <p:nvPr/>
        </p:nvPicPr>
        <p:blipFill>
          <a:blip r:embed="rId4"/>
          <a:stretch>
            <a:fillRect/>
          </a:stretch>
        </p:blipFill>
        <p:spPr>
          <a:xfrm>
            <a:off x="9460992" y="3749621"/>
            <a:ext cx="1390008" cy="566977"/>
          </a:xfrm>
          <a:prstGeom prst="rect">
            <a:avLst/>
          </a:prstGeom>
        </p:spPr>
      </p:pic>
    </p:spTree>
    <p:extLst>
      <p:ext uri="{BB962C8B-B14F-4D97-AF65-F5344CB8AC3E}">
        <p14:creationId xmlns:p14="http://schemas.microsoft.com/office/powerpoint/2010/main" val="423314383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kern="0" dirty="0">
                <a:solidFill>
                  <a:srgbClr val="420000"/>
                </a:solidFill>
                <a:latin typeface="Gill Sans MT" pitchFamily="34" charset="0"/>
                <a:cs typeface="Arial"/>
              </a:rPr>
              <a:t>Contact with Host: Starts and Restarts Life Cycle!</a:t>
            </a:r>
            <a:endParaRPr lang="en-US" dirty="0"/>
          </a:p>
        </p:txBody>
      </p:sp>
      <p:sp>
        <p:nvSpPr>
          <p:cNvPr id="3" name="Content Placeholder 2"/>
          <p:cNvSpPr>
            <a:spLocks noGrp="1"/>
          </p:cNvSpPr>
          <p:nvPr>
            <p:ph idx="1"/>
          </p:nvPr>
        </p:nvSpPr>
        <p:spPr>
          <a:xfrm>
            <a:off x="2589212" y="2133600"/>
            <a:ext cx="6353620" cy="4578096"/>
          </a:xfrm>
        </p:spPr>
        <p:txBody>
          <a:bodyPr>
            <a:normAutofit fontScale="92500" lnSpcReduction="10000"/>
          </a:bodyPr>
          <a:lstStyle/>
          <a:p>
            <a:pPr defTabSz="914400" fontAlgn="base">
              <a:lnSpc>
                <a:spcPct val="80000"/>
              </a:lnSpc>
              <a:spcBef>
                <a:spcPct val="20000"/>
              </a:spcBef>
              <a:spcAft>
                <a:spcPct val="0"/>
              </a:spcAft>
              <a:buClr>
                <a:srgbClr val="660000"/>
              </a:buClr>
              <a:buSzPct val="70000"/>
            </a:pPr>
            <a:r>
              <a:rPr lang="en-US" altLang="en-US" sz="2800" kern="0" dirty="0">
                <a:solidFill>
                  <a:srgbClr val="000000"/>
                </a:solidFill>
                <a:latin typeface="Gill Sans MT" pitchFamily="34" charset="0"/>
                <a:cs typeface="Arial"/>
              </a:rPr>
              <a:t>Passive Contact:</a:t>
            </a:r>
          </a:p>
          <a:p>
            <a:pPr marL="814387" lvl="1" indent="-342900" defTabSz="914400" fontAlgn="base">
              <a:lnSpc>
                <a:spcPct val="80000"/>
              </a:lnSpc>
              <a:spcBef>
                <a:spcPct val="20000"/>
              </a:spcBef>
              <a:spcAft>
                <a:spcPct val="0"/>
              </a:spcAft>
              <a:buClr>
                <a:srgbClr val="999966"/>
              </a:buClr>
              <a:buSzPct val="75000"/>
            </a:pPr>
            <a:r>
              <a:rPr lang="en-US" altLang="en-US" sz="2400" kern="0" dirty="0">
                <a:solidFill>
                  <a:srgbClr val="000000"/>
                </a:solidFill>
                <a:latin typeface="Gill Sans MT" pitchFamily="34" charset="0"/>
                <a:cs typeface="Arial"/>
              </a:rPr>
              <a:t>Animals come to the eggs or larva that can not move</a:t>
            </a:r>
          </a:p>
          <a:p>
            <a:pPr marL="908050" lvl="1" indent="-436563" defTabSz="914400" fontAlgn="base">
              <a:lnSpc>
                <a:spcPct val="80000"/>
              </a:lnSpc>
              <a:spcBef>
                <a:spcPct val="20000"/>
              </a:spcBef>
              <a:spcAft>
                <a:spcPct val="0"/>
              </a:spcAft>
              <a:buClr>
                <a:srgbClr val="999966"/>
              </a:buClr>
              <a:buSzPct val="75000"/>
              <a:buNone/>
            </a:pPr>
            <a:endParaRPr lang="en-US" altLang="en-US" sz="2400" kern="0" dirty="0">
              <a:solidFill>
                <a:srgbClr val="000000"/>
              </a:solidFill>
              <a:latin typeface="Gill Sans MT" pitchFamily="34" charset="0"/>
              <a:cs typeface="Arial"/>
            </a:endParaRPr>
          </a:p>
          <a:p>
            <a:pPr defTabSz="914400" fontAlgn="base">
              <a:lnSpc>
                <a:spcPct val="80000"/>
              </a:lnSpc>
              <a:spcBef>
                <a:spcPct val="20000"/>
              </a:spcBef>
              <a:spcAft>
                <a:spcPct val="0"/>
              </a:spcAft>
              <a:buClr>
                <a:srgbClr val="660000"/>
              </a:buClr>
              <a:buSzPct val="70000"/>
            </a:pPr>
            <a:r>
              <a:rPr lang="en-US" altLang="en-US" sz="2800" kern="0" dirty="0">
                <a:solidFill>
                  <a:srgbClr val="000000"/>
                </a:solidFill>
                <a:latin typeface="Gill Sans MT" pitchFamily="34" charset="0"/>
                <a:cs typeface="Arial"/>
              </a:rPr>
              <a:t>Active Contact:</a:t>
            </a:r>
          </a:p>
          <a:p>
            <a:pPr marL="814387" lvl="1" indent="-342900" defTabSz="914400" fontAlgn="base">
              <a:lnSpc>
                <a:spcPct val="80000"/>
              </a:lnSpc>
              <a:spcBef>
                <a:spcPct val="20000"/>
              </a:spcBef>
              <a:spcAft>
                <a:spcPct val="0"/>
              </a:spcAft>
              <a:buClr>
                <a:srgbClr val="999966"/>
              </a:buClr>
              <a:buSzPct val="75000"/>
            </a:pPr>
            <a:r>
              <a:rPr lang="en-US" altLang="en-US" sz="2400" kern="0" dirty="0">
                <a:solidFill>
                  <a:srgbClr val="000000"/>
                </a:solidFill>
                <a:latin typeface="Gill Sans MT" pitchFamily="34" charset="0"/>
                <a:cs typeface="Arial"/>
              </a:rPr>
              <a:t>Some parasites move to areas where they are more likely to come into contact with an animal. </a:t>
            </a:r>
            <a:r>
              <a:rPr lang="en-US" altLang="en-US" sz="2400" kern="0" dirty="0" err="1">
                <a:solidFill>
                  <a:srgbClr val="000000"/>
                </a:solidFill>
                <a:latin typeface="Gill Sans MT" pitchFamily="34" charset="0"/>
                <a:cs typeface="Arial"/>
              </a:rPr>
              <a:t>E.x</a:t>
            </a:r>
            <a:r>
              <a:rPr lang="en-US" altLang="en-US" sz="2400" kern="0" dirty="0">
                <a:solidFill>
                  <a:srgbClr val="000000"/>
                </a:solidFill>
                <a:latin typeface="Gill Sans MT" pitchFamily="34" charset="0"/>
                <a:cs typeface="Arial"/>
              </a:rPr>
              <a:t>. ticks on trees, grass, bushes will crawl or jump on to animal.</a:t>
            </a:r>
          </a:p>
          <a:p>
            <a:pPr marL="814387" lvl="1" indent="-342900" defTabSz="914400" fontAlgn="base">
              <a:lnSpc>
                <a:spcPct val="80000"/>
              </a:lnSpc>
              <a:spcBef>
                <a:spcPct val="20000"/>
              </a:spcBef>
              <a:spcAft>
                <a:spcPct val="0"/>
              </a:spcAft>
              <a:buClr>
                <a:srgbClr val="999966"/>
              </a:buClr>
              <a:buSzPct val="75000"/>
            </a:pPr>
            <a:r>
              <a:rPr lang="en-US" altLang="en-US" sz="2400" kern="0" dirty="0">
                <a:solidFill>
                  <a:srgbClr val="000000"/>
                </a:solidFill>
                <a:latin typeface="Gill Sans MT" pitchFamily="34" charset="0"/>
                <a:cs typeface="Arial"/>
              </a:rPr>
              <a:t>Fleas actually detect vibration and carbon dioxide and will move towards it because it means that a potential host is near by</a:t>
            </a:r>
          </a:p>
          <a:p>
            <a:pPr marL="814387" lvl="1" indent="-342900" defTabSz="914400" fontAlgn="base">
              <a:lnSpc>
                <a:spcPct val="80000"/>
              </a:lnSpc>
              <a:spcBef>
                <a:spcPct val="20000"/>
              </a:spcBef>
              <a:spcAft>
                <a:spcPct val="0"/>
              </a:spcAft>
              <a:buClr>
                <a:srgbClr val="999966"/>
              </a:buClr>
              <a:buSzPct val="75000"/>
            </a:pPr>
            <a:r>
              <a:rPr lang="en-US" altLang="en-US" sz="2400" kern="0" dirty="0">
                <a:solidFill>
                  <a:srgbClr val="000000"/>
                </a:solidFill>
                <a:latin typeface="Gill Sans MT" pitchFamily="34" charset="0"/>
                <a:cs typeface="Arial"/>
              </a:rPr>
              <a:t>One species of roundworm larvae crawl up vegetation onto the leaves to increase their chances of being eaten</a:t>
            </a:r>
          </a:p>
          <a:p>
            <a:endParaRPr lang="en-US" dirty="0"/>
          </a:p>
        </p:txBody>
      </p:sp>
      <p:pic>
        <p:nvPicPr>
          <p:cNvPr id="4" name="Picture 3"/>
          <p:cNvPicPr>
            <a:picLocks noChangeAspect="1"/>
          </p:cNvPicPr>
          <p:nvPr/>
        </p:nvPicPr>
        <p:blipFill>
          <a:blip r:embed="rId2"/>
          <a:stretch>
            <a:fillRect/>
          </a:stretch>
        </p:blipFill>
        <p:spPr>
          <a:xfrm>
            <a:off x="8668513" y="4069080"/>
            <a:ext cx="3319272" cy="2404871"/>
          </a:xfrm>
          <a:prstGeom prst="rect">
            <a:avLst/>
          </a:prstGeom>
        </p:spPr>
      </p:pic>
    </p:spTree>
    <p:extLst>
      <p:ext uri="{BB962C8B-B14F-4D97-AF65-F5344CB8AC3E}">
        <p14:creationId xmlns:p14="http://schemas.microsoft.com/office/powerpoint/2010/main" val="187363532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400" kern="0" dirty="0">
                <a:solidFill>
                  <a:srgbClr val="420000"/>
                </a:solidFill>
                <a:latin typeface="Gill Sans MT" pitchFamily="34" charset="0"/>
                <a:cs typeface="Arial"/>
              </a:rPr>
              <a:t>Survival in Host</a:t>
            </a:r>
            <a:endParaRPr lang="en-US" dirty="0"/>
          </a:p>
        </p:txBody>
      </p:sp>
      <p:sp>
        <p:nvSpPr>
          <p:cNvPr id="3" name="Content Placeholder 2"/>
          <p:cNvSpPr>
            <a:spLocks noGrp="1"/>
          </p:cNvSpPr>
          <p:nvPr>
            <p:ph idx="1"/>
          </p:nvPr>
        </p:nvSpPr>
        <p:spPr>
          <a:xfrm>
            <a:off x="2589212" y="2133600"/>
            <a:ext cx="5201476" cy="3777622"/>
          </a:xfrm>
        </p:spPr>
        <p:txBody>
          <a:bodyPr/>
          <a:lstStyle/>
          <a:p>
            <a:pPr defTabSz="914400" fontAlgn="base">
              <a:lnSpc>
                <a:spcPct val="80000"/>
              </a:lnSpc>
              <a:spcBef>
                <a:spcPct val="20000"/>
              </a:spcBef>
              <a:spcAft>
                <a:spcPct val="0"/>
              </a:spcAft>
              <a:buClr>
                <a:srgbClr val="660000"/>
              </a:buClr>
              <a:buSzPct val="70000"/>
            </a:pPr>
            <a:r>
              <a:rPr lang="en-US" altLang="en-US" sz="2400" kern="0" dirty="0">
                <a:solidFill>
                  <a:srgbClr val="000000"/>
                </a:solidFill>
                <a:latin typeface="Gill Sans MT" pitchFamily="34" charset="0"/>
                <a:cs typeface="Arial"/>
              </a:rPr>
              <a:t>Evade the immune system long enough to reproduce.</a:t>
            </a:r>
          </a:p>
          <a:p>
            <a:pPr defTabSz="914400" fontAlgn="base">
              <a:lnSpc>
                <a:spcPct val="80000"/>
              </a:lnSpc>
              <a:spcBef>
                <a:spcPct val="20000"/>
              </a:spcBef>
              <a:spcAft>
                <a:spcPct val="0"/>
              </a:spcAft>
              <a:buClr>
                <a:srgbClr val="660000"/>
              </a:buClr>
              <a:buSzPct val="70000"/>
            </a:pPr>
            <a:r>
              <a:rPr lang="en-US" altLang="en-US" sz="2400" kern="0" dirty="0">
                <a:solidFill>
                  <a:srgbClr val="000000"/>
                </a:solidFill>
                <a:latin typeface="Gill Sans MT" pitchFamily="34" charset="0"/>
                <a:cs typeface="Arial"/>
              </a:rPr>
              <a:t>Methods to avoid the immune system:</a:t>
            </a:r>
          </a:p>
          <a:p>
            <a:pPr marL="814387" lvl="1" indent="-342900" defTabSz="914400" fontAlgn="base">
              <a:lnSpc>
                <a:spcPct val="80000"/>
              </a:lnSpc>
              <a:spcBef>
                <a:spcPct val="20000"/>
              </a:spcBef>
              <a:spcAft>
                <a:spcPct val="0"/>
              </a:spcAft>
              <a:buClr>
                <a:srgbClr val="999966"/>
              </a:buClr>
              <a:buSzPct val="75000"/>
            </a:pPr>
            <a:r>
              <a:rPr lang="en-US" altLang="en-US" sz="2000" kern="0" dirty="0">
                <a:solidFill>
                  <a:srgbClr val="000000"/>
                </a:solidFill>
                <a:latin typeface="Gill Sans MT" pitchFamily="34" charset="0"/>
                <a:cs typeface="Arial"/>
              </a:rPr>
              <a:t>Live inside cells of the host</a:t>
            </a:r>
          </a:p>
          <a:p>
            <a:pPr marL="814387" lvl="1" indent="-342900" defTabSz="914400" fontAlgn="base">
              <a:lnSpc>
                <a:spcPct val="80000"/>
              </a:lnSpc>
              <a:spcBef>
                <a:spcPct val="20000"/>
              </a:spcBef>
              <a:spcAft>
                <a:spcPct val="0"/>
              </a:spcAft>
              <a:buClr>
                <a:srgbClr val="999966"/>
              </a:buClr>
              <a:buSzPct val="75000"/>
            </a:pPr>
            <a:r>
              <a:rPr lang="en-US" altLang="en-US" sz="2000" kern="0" dirty="0">
                <a:solidFill>
                  <a:srgbClr val="000000"/>
                </a:solidFill>
                <a:latin typeface="Gill Sans MT" pitchFamily="34" charset="0"/>
                <a:cs typeface="Arial"/>
              </a:rPr>
              <a:t>Mimic host substances so they are not recognized </a:t>
            </a:r>
          </a:p>
          <a:p>
            <a:pPr marL="814387" lvl="1" indent="-342900" defTabSz="914400" fontAlgn="base">
              <a:lnSpc>
                <a:spcPct val="80000"/>
              </a:lnSpc>
              <a:spcBef>
                <a:spcPct val="20000"/>
              </a:spcBef>
              <a:spcAft>
                <a:spcPct val="0"/>
              </a:spcAft>
              <a:buClr>
                <a:srgbClr val="999966"/>
              </a:buClr>
              <a:buSzPct val="75000"/>
            </a:pPr>
            <a:r>
              <a:rPr lang="en-US" altLang="en-US" sz="2000" kern="0" dirty="0">
                <a:solidFill>
                  <a:srgbClr val="000000"/>
                </a:solidFill>
                <a:latin typeface="Gill Sans MT" pitchFamily="34" charset="0"/>
                <a:cs typeface="Arial"/>
              </a:rPr>
              <a:t>Live in the gastrointestinal tract of the host out of reach of the immune system</a:t>
            </a:r>
          </a:p>
          <a:p>
            <a:pPr marL="814387" lvl="1" indent="-342900" defTabSz="914400" fontAlgn="base">
              <a:lnSpc>
                <a:spcPct val="80000"/>
              </a:lnSpc>
              <a:spcBef>
                <a:spcPct val="20000"/>
              </a:spcBef>
              <a:spcAft>
                <a:spcPct val="0"/>
              </a:spcAft>
              <a:buClr>
                <a:srgbClr val="999966"/>
              </a:buClr>
              <a:buSzPct val="75000"/>
            </a:pPr>
            <a:r>
              <a:rPr lang="en-US" altLang="en-US" sz="2000" kern="0" dirty="0">
                <a:solidFill>
                  <a:srgbClr val="000000"/>
                </a:solidFill>
                <a:latin typeface="Gill Sans MT" pitchFamily="34" charset="0"/>
                <a:cs typeface="Arial"/>
              </a:rPr>
              <a:t>Form a protective cyst which cannot be penetrated by the host immune system</a:t>
            </a:r>
          </a:p>
          <a:p>
            <a:pPr marL="0" indent="0">
              <a:buNone/>
            </a:pPr>
            <a:endParaRPr lang="en-US" dirty="0"/>
          </a:p>
        </p:txBody>
      </p:sp>
      <p:pic>
        <p:nvPicPr>
          <p:cNvPr id="4" name="Picture 3"/>
          <p:cNvPicPr>
            <a:picLocks noChangeAspect="1"/>
          </p:cNvPicPr>
          <p:nvPr/>
        </p:nvPicPr>
        <p:blipFill>
          <a:blip r:embed="rId2"/>
          <a:stretch>
            <a:fillRect/>
          </a:stretch>
        </p:blipFill>
        <p:spPr>
          <a:xfrm>
            <a:off x="8250936" y="2502932"/>
            <a:ext cx="3810000" cy="2552700"/>
          </a:xfrm>
          <a:prstGeom prst="rect">
            <a:avLst/>
          </a:prstGeom>
        </p:spPr>
      </p:pic>
      <p:sp>
        <p:nvSpPr>
          <p:cNvPr id="5" name="TextBox 4"/>
          <p:cNvSpPr txBox="1"/>
          <p:nvPr/>
        </p:nvSpPr>
        <p:spPr>
          <a:xfrm>
            <a:off x="8473440" y="2133600"/>
            <a:ext cx="3364992" cy="369332"/>
          </a:xfrm>
          <a:prstGeom prst="rect">
            <a:avLst/>
          </a:prstGeom>
          <a:noFill/>
        </p:spPr>
        <p:txBody>
          <a:bodyPr wrap="square" rtlCol="0">
            <a:spAutoFit/>
          </a:bodyPr>
          <a:lstStyle/>
          <a:p>
            <a:r>
              <a:rPr lang="en-US" b="1" dirty="0" smtClean="0"/>
              <a:t>Roundworms in the Intestines</a:t>
            </a:r>
            <a:endParaRPr lang="en-US" b="1" dirty="0"/>
          </a:p>
        </p:txBody>
      </p:sp>
    </p:spTree>
    <p:extLst>
      <p:ext uri="{BB962C8B-B14F-4D97-AF65-F5344CB8AC3E}">
        <p14:creationId xmlns:p14="http://schemas.microsoft.com/office/powerpoint/2010/main" val="146099119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400" kern="0" dirty="0">
                <a:solidFill>
                  <a:srgbClr val="420000"/>
                </a:solidFill>
                <a:latin typeface="Gill Sans MT" pitchFamily="34" charset="0"/>
                <a:cs typeface="Arial"/>
              </a:rPr>
              <a:t>Reproduction</a:t>
            </a:r>
            <a:endParaRPr lang="en-US" dirty="0"/>
          </a:p>
        </p:txBody>
      </p:sp>
      <p:sp>
        <p:nvSpPr>
          <p:cNvPr id="3" name="Content Placeholder 2"/>
          <p:cNvSpPr>
            <a:spLocks noGrp="1"/>
          </p:cNvSpPr>
          <p:nvPr>
            <p:ph idx="1"/>
          </p:nvPr>
        </p:nvSpPr>
        <p:spPr>
          <a:xfrm>
            <a:off x="2589212" y="2133600"/>
            <a:ext cx="8996236" cy="1706880"/>
          </a:xfrm>
        </p:spPr>
        <p:txBody>
          <a:bodyPr>
            <a:normAutofit/>
          </a:bodyPr>
          <a:lstStyle/>
          <a:p>
            <a:pPr defTabSz="914400" fontAlgn="base">
              <a:lnSpc>
                <a:spcPct val="80000"/>
              </a:lnSpc>
              <a:spcBef>
                <a:spcPct val="20000"/>
              </a:spcBef>
              <a:spcAft>
                <a:spcPct val="0"/>
              </a:spcAft>
              <a:buClr>
                <a:srgbClr val="660000"/>
              </a:buClr>
              <a:buSzPct val="70000"/>
            </a:pPr>
            <a:r>
              <a:rPr lang="en-US" altLang="en-US" sz="3200" kern="0" dirty="0">
                <a:solidFill>
                  <a:srgbClr val="000000"/>
                </a:solidFill>
                <a:latin typeface="Gill Sans MT" pitchFamily="34" charset="0"/>
                <a:cs typeface="Arial"/>
              </a:rPr>
              <a:t>Produce numerous numbers of offspring</a:t>
            </a:r>
          </a:p>
          <a:p>
            <a:pPr defTabSz="914400" fontAlgn="base">
              <a:lnSpc>
                <a:spcPct val="80000"/>
              </a:lnSpc>
              <a:spcBef>
                <a:spcPct val="20000"/>
              </a:spcBef>
              <a:spcAft>
                <a:spcPct val="0"/>
              </a:spcAft>
              <a:buClr>
                <a:srgbClr val="660000"/>
              </a:buClr>
              <a:buSzPct val="70000"/>
            </a:pPr>
            <a:r>
              <a:rPr lang="en-US" altLang="en-US" sz="3200" kern="0" dirty="0" smtClean="0">
                <a:solidFill>
                  <a:srgbClr val="000000"/>
                </a:solidFill>
                <a:latin typeface="Gill Sans MT" pitchFamily="34" charset="0"/>
                <a:cs typeface="Arial"/>
              </a:rPr>
              <a:t>Most </a:t>
            </a:r>
            <a:r>
              <a:rPr lang="en-US" altLang="en-US" sz="3200" kern="0" dirty="0">
                <a:solidFill>
                  <a:srgbClr val="000000"/>
                </a:solidFill>
                <a:latin typeface="Gill Sans MT" pitchFamily="34" charset="0"/>
                <a:cs typeface="Arial"/>
              </a:rPr>
              <a:t>of which will not complete their life cycles</a:t>
            </a:r>
          </a:p>
          <a:p>
            <a:endParaRPr lang="en-US" dirty="0"/>
          </a:p>
        </p:txBody>
      </p:sp>
      <p:pic>
        <p:nvPicPr>
          <p:cNvPr id="4" name="Picture 3"/>
          <p:cNvPicPr>
            <a:picLocks noChangeAspect="1"/>
          </p:cNvPicPr>
          <p:nvPr/>
        </p:nvPicPr>
        <p:blipFill>
          <a:blip r:embed="rId2"/>
          <a:stretch>
            <a:fillRect/>
          </a:stretch>
        </p:blipFill>
        <p:spPr>
          <a:xfrm>
            <a:off x="2779205" y="3579876"/>
            <a:ext cx="2962054" cy="2281428"/>
          </a:xfrm>
          <a:prstGeom prst="rect">
            <a:avLst/>
          </a:prstGeom>
        </p:spPr>
      </p:pic>
      <p:pic>
        <p:nvPicPr>
          <p:cNvPr id="5" name="Picture 4"/>
          <p:cNvPicPr>
            <a:picLocks noChangeAspect="1"/>
          </p:cNvPicPr>
          <p:nvPr/>
        </p:nvPicPr>
        <p:blipFill>
          <a:blip r:embed="rId3"/>
          <a:stretch>
            <a:fillRect/>
          </a:stretch>
        </p:blipFill>
        <p:spPr>
          <a:xfrm>
            <a:off x="6975422" y="3579876"/>
            <a:ext cx="3000958" cy="2281428"/>
          </a:xfrm>
          <a:prstGeom prst="rect">
            <a:avLst/>
          </a:prstGeom>
        </p:spPr>
      </p:pic>
      <p:sp>
        <p:nvSpPr>
          <p:cNvPr id="6" name="TextBox 5"/>
          <p:cNvSpPr txBox="1"/>
          <p:nvPr/>
        </p:nvSpPr>
        <p:spPr>
          <a:xfrm>
            <a:off x="3322686" y="5870448"/>
            <a:ext cx="1875091" cy="369332"/>
          </a:xfrm>
          <a:prstGeom prst="rect">
            <a:avLst/>
          </a:prstGeom>
          <a:noFill/>
        </p:spPr>
        <p:txBody>
          <a:bodyPr wrap="square" rtlCol="0">
            <a:spAutoFit/>
          </a:bodyPr>
          <a:lstStyle/>
          <a:p>
            <a:r>
              <a:rPr lang="en-US" dirty="0" smtClean="0"/>
              <a:t>Tapeworm Egg</a:t>
            </a:r>
            <a:endParaRPr lang="en-US" dirty="0"/>
          </a:p>
        </p:txBody>
      </p:sp>
      <p:sp>
        <p:nvSpPr>
          <p:cNvPr id="7" name="TextBox 6"/>
          <p:cNvSpPr txBox="1"/>
          <p:nvPr/>
        </p:nvSpPr>
        <p:spPr>
          <a:xfrm>
            <a:off x="7449193" y="5870448"/>
            <a:ext cx="2053415" cy="369332"/>
          </a:xfrm>
          <a:prstGeom prst="rect">
            <a:avLst/>
          </a:prstGeom>
          <a:noFill/>
        </p:spPr>
        <p:txBody>
          <a:bodyPr wrap="square" rtlCol="0">
            <a:spAutoFit/>
          </a:bodyPr>
          <a:lstStyle/>
          <a:p>
            <a:r>
              <a:rPr lang="en-US" dirty="0" smtClean="0"/>
              <a:t>Roundworm Egg</a:t>
            </a:r>
            <a:endParaRPr lang="en-US" dirty="0"/>
          </a:p>
        </p:txBody>
      </p:sp>
    </p:spTree>
    <p:extLst>
      <p:ext uri="{BB962C8B-B14F-4D97-AF65-F5344CB8AC3E}">
        <p14:creationId xmlns:p14="http://schemas.microsoft.com/office/powerpoint/2010/main" val="402658418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400" kern="0" dirty="0">
                <a:solidFill>
                  <a:srgbClr val="420000"/>
                </a:solidFill>
                <a:latin typeface="Gill Sans MT" pitchFamily="34" charset="0"/>
                <a:cs typeface="Arial"/>
              </a:rPr>
              <a:t>Escape from Host</a:t>
            </a:r>
            <a:endParaRPr lang="en-US" dirty="0"/>
          </a:p>
        </p:txBody>
      </p:sp>
      <p:sp>
        <p:nvSpPr>
          <p:cNvPr id="3" name="Content Placeholder 2"/>
          <p:cNvSpPr>
            <a:spLocks noGrp="1"/>
          </p:cNvSpPr>
          <p:nvPr>
            <p:ph idx="1"/>
          </p:nvPr>
        </p:nvSpPr>
        <p:spPr/>
        <p:txBody>
          <a:bodyPr/>
          <a:lstStyle/>
          <a:p>
            <a:pPr defTabSz="914400" fontAlgn="base">
              <a:spcBef>
                <a:spcPct val="20000"/>
              </a:spcBef>
              <a:spcAft>
                <a:spcPct val="0"/>
              </a:spcAft>
              <a:buClr>
                <a:srgbClr val="660000"/>
              </a:buClr>
              <a:buSzPct val="70000"/>
            </a:pPr>
            <a:r>
              <a:rPr lang="en-US" altLang="en-US" sz="3200" kern="0" dirty="0">
                <a:solidFill>
                  <a:srgbClr val="000000"/>
                </a:solidFill>
                <a:latin typeface="Gill Sans MT" pitchFamily="34" charset="0"/>
                <a:cs typeface="Arial"/>
              </a:rPr>
              <a:t>The larva, eggs, or cysts have to have a way to leave the host</a:t>
            </a:r>
          </a:p>
          <a:p>
            <a:pPr defTabSz="914400" fontAlgn="base">
              <a:spcBef>
                <a:spcPct val="20000"/>
              </a:spcBef>
              <a:spcAft>
                <a:spcPct val="0"/>
              </a:spcAft>
              <a:buClr>
                <a:srgbClr val="660000"/>
              </a:buClr>
              <a:buSzPct val="70000"/>
            </a:pPr>
            <a:r>
              <a:rPr lang="en-US" altLang="en-US" sz="3200" kern="0" dirty="0">
                <a:solidFill>
                  <a:srgbClr val="000000"/>
                </a:solidFill>
                <a:latin typeface="Gill Sans MT" pitchFamily="34" charset="0"/>
                <a:cs typeface="Arial"/>
              </a:rPr>
              <a:t>Most common way is through the feces</a:t>
            </a:r>
          </a:p>
          <a:p>
            <a:pPr defTabSz="914400" fontAlgn="base">
              <a:spcBef>
                <a:spcPct val="20000"/>
              </a:spcBef>
              <a:spcAft>
                <a:spcPct val="0"/>
              </a:spcAft>
              <a:buClr>
                <a:srgbClr val="660000"/>
              </a:buClr>
              <a:buSzPct val="70000"/>
            </a:pPr>
            <a:r>
              <a:rPr lang="en-US" altLang="en-US" sz="3200" kern="0" dirty="0">
                <a:solidFill>
                  <a:srgbClr val="000000"/>
                </a:solidFill>
                <a:latin typeface="Gill Sans MT" pitchFamily="34" charset="0"/>
                <a:cs typeface="Arial"/>
              </a:rPr>
              <a:t>Can also leave through urine, saliva, semen, milk, mucous membranes, or blood</a:t>
            </a:r>
          </a:p>
          <a:p>
            <a:endParaRPr lang="en-US" dirty="0"/>
          </a:p>
        </p:txBody>
      </p:sp>
      <p:pic>
        <p:nvPicPr>
          <p:cNvPr id="4" name="Picture 3"/>
          <p:cNvPicPr>
            <a:picLocks noChangeAspect="1"/>
          </p:cNvPicPr>
          <p:nvPr/>
        </p:nvPicPr>
        <p:blipFill>
          <a:blip r:embed="rId2"/>
          <a:stretch>
            <a:fillRect/>
          </a:stretch>
        </p:blipFill>
        <p:spPr>
          <a:xfrm>
            <a:off x="8397621" y="4434459"/>
            <a:ext cx="2876550" cy="2305050"/>
          </a:xfrm>
          <a:prstGeom prst="rect">
            <a:avLst/>
          </a:prstGeom>
        </p:spPr>
      </p:pic>
    </p:spTree>
    <p:extLst>
      <p:ext uri="{BB962C8B-B14F-4D97-AF65-F5344CB8AC3E}">
        <p14:creationId xmlns:p14="http://schemas.microsoft.com/office/powerpoint/2010/main" val="148133709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000" kern="0" dirty="0">
                <a:solidFill>
                  <a:srgbClr val="420000"/>
                </a:solidFill>
                <a:latin typeface="Gill Sans MT" pitchFamily="34" charset="0"/>
                <a:cs typeface="Arial"/>
              </a:rPr>
              <a:t>Development in Intermediate Host</a:t>
            </a:r>
            <a:endParaRPr lang="en-US" dirty="0"/>
          </a:p>
        </p:txBody>
      </p:sp>
      <p:sp>
        <p:nvSpPr>
          <p:cNvPr id="3" name="Content Placeholder 2"/>
          <p:cNvSpPr>
            <a:spLocks noGrp="1"/>
          </p:cNvSpPr>
          <p:nvPr>
            <p:ph idx="1"/>
          </p:nvPr>
        </p:nvSpPr>
        <p:spPr>
          <a:xfrm>
            <a:off x="6665976" y="2133600"/>
            <a:ext cx="4838636" cy="3777622"/>
          </a:xfrm>
        </p:spPr>
        <p:txBody>
          <a:bodyPr/>
          <a:lstStyle/>
          <a:p>
            <a:pPr defTabSz="914400" fontAlgn="base">
              <a:lnSpc>
                <a:spcPct val="80000"/>
              </a:lnSpc>
              <a:spcBef>
                <a:spcPct val="20000"/>
              </a:spcBef>
              <a:spcAft>
                <a:spcPct val="0"/>
              </a:spcAft>
              <a:buClr>
                <a:srgbClr val="660000"/>
              </a:buClr>
              <a:buSzPct val="70000"/>
            </a:pPr>
            <a:r>
              <a:rPr lang="en-US" altLang="en-US" sz="2400" kern="0" dirty="0">
                <a:solidFill>
                  <a:srgbClr val="000000"/>
                </a:solidFill>
                <a:latin typeface="Gill Sans MT" pitchFamily="34" charset="0"/>
                <a:cs typeface="Arial"/>
              </a:rPr>
              <a:t>Some parasites require another host to complete their life cycle, this is called an </a:t>
            </a:r>
            <a:r>
              <a:rPr lang="en-US" altLang="en-US" sz="2400" b="1" kern="0" dirty="0">
                <a:solidFill>
                  <a:srgbClr val="009900"/>
                </a:solidFill>
                <a:latin typeface="Gill Sans MT" pitchFamily="34" charset="0"/>
                <a:cs typeface="Arial"/>
              </a:rPr>
              <a:t>Intermediate Host</a:t>
            </a:r>
            <a:r>
              <a:rPr lang="en-US" altLang="en-US" sz="2400" kern="0" dirty="0">
                <a:solidFill>
                  <a:srgbClr val="000000"/>
                </a:solidFill>
                <a:latin typeface="Gill Sans MT" pitchFamily="34" charset="0"/>
                <a:cs typeface="Arial"/>
              </a:rPr>
              <a:t>.</a:t>
            </a:r>
          </a:p>
          <a:p>
            <a:pPr defTabSz="914400" fontAlgn="base">
              <a:lnSpc>
                <a:spcPct val="80000"/>
              </a:lnSpc>
              <a:spcBef>
                <a:spcPct val="20000"/>
              </a:spcBef>
              <a:spcAft>
                <a:spcPct val="0"/>
              </a:spcAft>
              <a:buClr>
                <a:srgbClr val="660000"/>
              </a:buClr>
              <a:buSzPct val="70000"/>
            </a:pPr>
            <a:r>
              <a:rPr lang="en-US" altLang="en-US" sz="2400" kern="0" dirty="0">
                <a:solidFill>
                  <a:srgbClr val="000000"/>
                </a:solidFill>
                <a:latin typeface="Gill Sans MT" pitchFamily="34" charset="0"/>
                <a:cs typeface="Arial"/>
              </a:rPr>
              <a:t>This particular parasite has the cow or sheep as the direct host and a snail as the indirect host</a:t>
            </a:r>
          </a:p>
          <a:p>
            <a:pPr defTabSz="914400" fontAlgn="base">
              <a:lnSpc>
                <a:spcPct val="80000"/>
              </a:lnSpc>
              <a:spcBef>
                <a:spcPct val="20000"/>
              </a:spcBef>
              <a:spcAft>
                <a:spcPct val="0"/>
              </a:spcAft>
              <a:buClr>
                <a:srgbClr val="660000"/>
              </a:buClr>
              <a:buSzPct val="70000"/>
            </a:pPr>
            <a:r>
              <a:rPr lang="en-US" altLang="en-US" sz="2400" kern="0" dirty="0">
                <a:solidFill>
                  <a:srgbClr val="000000"/>
                </a:solidFill>
                <a:latin typeface="Gill Sans MT" pitchFamily="34" charset="0"/>
                <a:cs typeface="Arial"/>
              </a:rPr>
              <a:t>An intermediate host often helps to increase the spread of the parasite and protect the parasite from spending too much time in the environment.</a:t>
            </a:r>
          </a:p>
          <a:p>
            <a:endParaRPr lang="en-US" dirty="0"/>
          </a:p>
        </p:txBody>
      </p:sp>
      <p:pic>
        <p:nvPicPr>
          <p:cNvPr id="4" name="Picture 3"/>
          <p:cNvPicPr>
            <a:picLocks noChangeAspect="1"/>
          </p:cNvPicPr>
          <p:nvPr/>
        </p:nvPicPr>
        <p:blipFill>
          <a:blip r:embed="rId3"/>
          <a:stretch>
            <a:fillRect/>
          </a:stretch>
        </p:blipFill>
        <p:spPr>
          <a:xfrm>
            <a:off x="1792224" y="2133600"/>
            <a:ext cx="4873752" cy="3777622"/>
          </a:xfrm>
          <a:prstGeom prst="rect">
            <a:avLst/>
          </a:prstGeom>
        </p:spPr>
      </p:pic>
    </p:spTree>
    <p:extLst>
      <p:ext uri="{BB962C8B-B14F-4D97-AF65-F5344CB8AC3E}">
        <p14:creationId xmlns:p14="http://schemas.microsoft.com/office/powerpoint/2010/main" val="386560387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400" kern="0" dirty="0">
                <a:solidFill>
                  <a:srgbClr val="420000"/>
                </a:solidFill>
                <a:latin typeface="Gill Sans MT" pitchFamily="34" charset="0"/>
                <a:cs typeface="Arial"/>
              </a:rPr>
              <a:t>Development in Environment</a:t>
            </a:r>
            <a:endParaRPr lang="en-US" dirty="0"/>
          </a:p>
        </p:txBody>
      </p:sp>
      <p:sp>
        <p:nvSpPr>
          <p:cNvPr id="3" name="Content Placeholder 2"/>
          <p:cNvSpPr>
            <a:spLocks noGrp="1"/>
          </p:cNvSpPr>
          <p:nvPr>
            <p:ph idx="1"/>
          </p:nvPr>
        </p:nvSpPr>
        <p:spPr>
          <a:xfrm>
            <a:off x="2589212" y="2133600"/>
            <a:ext cx="5612956" cy="3777622"/>
          </a:xfrm>
        </p:spPr>
        <p:txBody>
          <a:bodyPr/>
          <a:lstStyle/>
          <a:p>
            <a:pPr defTabSz="914400" fontAlgn="base">
              <a:spcBef>
                <a:spcPct val="20000"/>
              </a:spcBef>
              <a:spcAft>
                <a:spcPct val="0"/>
              </a:spcAft>
              <a:buClr>
                <a:srgbClr val="660000"/>
              </a:buClr>
              <a:buSzPct val="70000"/>
            </a:pPr>
            <a:r>
              <a:rPr lang="en-US" altLang="en-US" sz="2800" kern="0" dirty="0">
                <a:solidFill>
                  <a:srgbClr val="000000"/>
                </a:solidFill>
                <a:latin typeface="Gill Sans MT" pitchFamily="34" charset="0"/>
                <a:cs typeface="Arial"/>
              </a:rPr>
              <a:t>Generally hotter weather leads to faster development/reproduction.</a:t>
            </a:r>
          </a:p>
          <a:p>
            <a:pPr marL="469900" lvl="0" indent="-469900" defTabSz="914400" fontAlgn="base">
              <a:spcBef>
                <a:spcPct val="20000"/>
              </a:spcBef>
              <a:spcAft>
                <a:spcPct val="0"/>
              </a:spcAft>
              <a:buClr>
                <a:srgbClr val="660000"/>
              </a:buClr>
              <a:buSzPct val="70000"/>
              <a:buFont typeface="Wingdings" panose="05000000000000000000" pitchFamily="2" charset="2"/>
              <a:buChar char="o"/>
            </a:pPr>
            <a:endParaRPr lang="en-US" altLang="en-US" sz="2800" kern="0" dirty="0">
              <a:solidFill>
                <a:srgbClr val="000000"/>
              </a:solidFill>
              <a:latin typeface="Gill Sans MT" pitchFamily="34" charset="0"/>
              <a:cs typeface="Arial"/>
            </a:endParaRPr>
          </a:p>
          <a:p>
            <a:pPr defTabSz="914400" fontAlgn="base">
              <a:spcBef>
                <a:spcPct val="20000"/>
              </a:spcBef>
              <a:spcAft>
                <a:spcPct val="0"/>
              </a:spcAft>
              <a:buClr>
                <a:srgbClr val="660000"/>
              </a:buClr>
              <a:buSzPct val="70000"/>
            </a:pPr>
            <a:r>
              <a:rPr lang="en-US" altLang="en-US" sz="2800" kern="0" dirty="0">
                <a:solidFill>
                  <a:srgbClr val="000000"/>
                </a:solidFill>
                <a:latin typeface="Gill Sans MT" pitchFamily="34" charset="0"/>
                <a:cs typeface="Arial"/>
              </a:rPr>
              <a:t>Colder weather leads to longer environmental survival, parasites can lay dormant during cold weather.</a:t>
            </a:r>
          </a:p>
          <a:p>
            <a:endParaRPr lang="en-US" dirty="0"/>
          </a:p>
        </p:txBody>
      </p:sp>
      <p:pic>
        <p:nvPicPr>
          <p:cNvPr id="4" name="Picture 3"/>
          <p:cNvPicPr>
            <a:picLocks noChangeAspect="1"/>
          </p:cNvPicPr>
          <p:nvPr/>
        </p:nvPicPr>
        <p:blipFill>
          <a:blip r:embed="rId2"/>
          <a:stretch>
            <a:fillRect/>
          </a:stretch>
        </p:blipFill>
        <p:spPr>
          <a:xfrm>
            <a:off x="8429054" y="1602677"/>
            <a:ext cx="3426958" cy="2283524"/>
          </a:xfrm>
          <a:prstGeom prst="rect">
            <a:avLst/>
          </a:prstGeom>
        </p:spPr>
      </p:pic>
      <p:pic>
        <p:nvPicPr>
          <p:cNvPr id="5" name="Picture 4"/>
          <p:cNvPicPr>
            <a:picLocks noChangeAspect="1"/>
          </p:cNvPicPr>
          <p:nvPr/>
        </p:nvPicPr>
        <p:blipFill>
          <a:blip r:embed="rId3"/>
          <a:stretch>
            <a:fillRect/>
          </a:stretch>
        </p:blipFill>
        <p:spPr>
          <a:xfrm>
            <a:off x="8429054" y="4022411"/>
            <a:ext cx="3426958" cy="2270760"/>
          </a:xfrm>
          <a:prstGeom prst="rect">
            <a:avLst/>
          </a:prstGeom>
        </p:spPr>
      </p:pic>
    </p:spTree>
    <p:extLst>
      <p:ext uri="{BB962C8B-B14F-4D97-AF65-F5344CB8AC3E}">
        <p14:creationId xmlns:p14="http://schemas.microsoft.com/office/powerpoint/2010/main" val="259457002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000" kern="0" dirty="0">
                <a:solidFill>
                  <a:srgbClr val="420000"/>
                </a:solidFill>
                <a:latin typeface="Gill Sans MT" pitchFamily="34" charset="0"/>
                <a:cs typeface="Arial"/>
              </a:rPr>
              <a:t>So Why are Life Cycles So </a:t>
            </a:r>
            <a:r>
              <a:rPr lang="en-US" altLang="en-US" sz="4000" kern="0" dirty="0" smtClean="0">
                <a:solidFill>
                  <a:srgbClr val="420000"/>
                </a:solidFill>
                <a:latin typeface="Gill Sans MT" pitchFamily="34" charset="0"/>
                <a:cs typeface="Arial"/>
              </a:rPr>
              <a:t>Important?</a:t>
            </a:r>
            <a:endParaRPr lang="en-US" dirty="0"/>
          </a:p>
        </p:txBody>
      </p:sp>
      <p:pic>
        <p:nvPicPr>
          <p:cNvPr id="4" name="Content Placeholder 3"/>
          <p:cNvPicPr>
            <a:picLocks noGrp="1" noChangeAspect="1"/>
          </p:cNvPicPr>
          <p:nvPr>
            <p:ph idx="1"/>
          </p:nvPr>
        </p:nvPicPr>
        <p:blipFill>
          <a:blip r:embed="rId3"/>
          <a:stretch>
            <a:fillRect/>
          </a:stretch>
        </p:blipFill>
        <p:spPr>
          <a:xfrm>
            <a:off x="2875534" y="1905000"/>
            <a:ext cx="3514725" cy="3209925"/>
          </a:xfrm>
          <a:prstGeom prst="rect">
            <a:avLst/>
          </a:prstGeom>
        </p:spPr>
      </p:pic>
      <p:pic>
        <p:nvPicPr>
          <p:cNvPr id="5" name="Picture 4"/>
          <p:cNvPicPr>
            <a:picLocks noChangeAspect="1"/>
          </p:cNvPicPr>
          <p:nvPr/>
        </p:nvPicPr>
        <p:blipFill>
          <a:blip r:embed="rId4"/>
          <a:stretch>
            <a:fillRect/>
          </a:stretch>
        </p:blipFill>
        <p:spPr>
          <a:xfrm>
            <a:off x="7214616" y="3240723"/>
            <a:ext cx="3126672" cy="2565717"/>
          </a:xfrm>
          <a:prstGeom prst="rect">
            <a:avLst/>
          </a:prstGeom>
        </p:spPr>
      </p:pic>
    </p:spTree>
    <p:extLst>
      <p:ext uri="{BB962C8B-B14F-4D97-AF65-F5344CB8AC3E}">
        <p14:creationId xmlns:p14="http://schemas.microsoft.com/office/powerpoint/2010/main" val="312906131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400" kern="0" dirty="0">
                <a:solidFill>
                  <a:srgbClr val="420000"/>
                </a:solidFill>
                <a:latin typeface="Gill Sans MT" pitchFamily="34" charset="0"/>
                <a:cs typeface="Arial"/>
              </a:rPr>
              <a:t>One Last Point:</a:t>
            </a:r>
            <a:endParaRPr lang="en-US" dirty="0"/>
          </a:p>
        </p:txBody>
      </p:sp>
      <p:sp>
        <p:nvSpPr>
          <p:cNvPr id="3" name="Content Placeholder 2"/>
          <p:cNvSpPr>
            <a:spLocks noGrp="1"/>
          </p:cNvSpPr>
          <p:nvPr>
            <p:ph idx="1"/>
          </p:nvPr>
        </p:nvSpPr>
        <p:spPr/>
        <p:txBody>
          <a:bodyPr>
            <a:normAutofit/>
          </a:bodyPr>
          <a:lstStyle/>
          <a:p>
            <a:pPr defTabSz="914400" eaLnBrk="0" fontAlgn="base" hangingPunct="0">
              <a:spcBef>
                <a:spcPct val="20000"/>
              </a:spcBef>
              <a:spcAft>
                <a:spcPct val="0"/>
              </a:spcAft>
              <a:buClr>
                <a:srgbClr val="660000"/>
              </a:buClr>
              <a:buSzPct val="70000"/>
            </a:pPr>
            <a:r>
              <a:rPr lang="en-US" altLang="en-US" sz="2800" kern="0" dirty="0">
                <a:solidFill>
                  <a:srgbClr val="000000"/>
                </a:solidFill>
                <a:latin typeface="Gill Sans MT" pitchFamily="34" charset="0"/>
                <a:cs typeface="Arial"/>
              </a:rPr>
              <a:t>No definition of parasitism is ever going to be completely satisfactory, if we try hard enough we can always find an exception and there are always going to be grey areas where parasitism, mutualism and commensalism overlap.</a:t>
            </a:r>
          </a:p>
          <a:p>
            <a:pPr defTabSz="914400" eaLnBrk="0" fontAlgn="base" hangingPunct="0">
              <a:spcBef>
                <a:spcPct val="20000"/>
              </a:spcBef>
              <a:spcAft>
                <a:spcPct val="0"/>
              </a:spcAft>
              <a:buClr>
                <a:srgbClr val="660000"/>
              </a:buClr>
              <a:buSzPct val="70000"/>
            </a:pPr>
            <a:r>
              <a:rPr lang="en-US" altLang="en-US" sz="2800" kern="0" dirty="0">
                <a:solidFill>
                  <a:srgbClr val="000000"/>
                </a:solidFill>
                <a:latin typeface="Gill Sans MT" pitchFamily="34" charset="0"/>
                <a:cs typeface="Arial"/>
              </a:rPr>
              <a:t>It has been estimated that more than 50% of all known species are parasitic at some stage of their life cycle.</a:t>
            </a:r>
          </a:p>
          <a:p>
            <a:pPr marL="814387" lvl="1" indent="-342900" defTabSz="914400" eaLnBrk="0" fontAlgn="base" hangingPunct="0">
              <a:spcBef>
                <a:spcPct val="20000"/>
              </a:spcBef>
              <a:spcAft>
                <a:spcPct val="0"/>
              </a:spcAft>
              <a:buClr>
                <a:srgbClr val="999966"/>
              </a:buClr>
              <a:buSzPct val="75000"/>
            </a:pPr>
            <a:r>
              <a:rPr lang="en-US" altLang="en-US" sz="2400" kern="0" dirty="0">
                <a:solidFill>
                  <a:srgbClr val="000000"/>
                </a:solidFill>
                <a:latin typeface="Gill Sans MT" pitchFamily="34" charset="0"/>
                <a:cs typeface="Arial"/>
              </a:rPr>
              <a:t>If the above statement is true, can you think of a time when you acted like a parasite????</a:t>
            </a:r>
          </a:p>
          <a:p>
            <a:endParaRPr lang="en-US" dirty="0"/>
          </a:p>
        </p:txBody>
      </p:sp>
    </p:spTree>
    <p:extLst>
      <p:ext uri="{BB962C8B-B14F-4D97-AF65-F5344CB8AC3E}">
        <p14:creationId xmlns:p14="http://schemas.microsoft.com/office/powerpoint/2010/main" val="46375916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400" kern="0" dirty="0">
                <a:solidFill>
                  <a:srgbClr val="420000"/>
                </a:solidFill>
                <a:latin typeface="Gill Sans MT" pitchFamily="34" charset="0"/>
                <a:cs typeface="Arial"/>
              </a:rPr>
              <a:t>Importance of Life Cycles</a:t>
            </a:r>
            <a:endParaRPr lang="en-US" dirty="0"/>
          </a:p>
        </p:txBody>
      </p:sp>
      <p:sp>
        <p:nvSpPr>
          <p:cNvPr id="3" name="Content Placeholder 2"/>
          <p:cNvSpPr>
            <a:spLocks noGrp="1"/>
          </p:cNvSpPr>
          <p:nvPr>
            <p:ph idx="1"/>
          </p:nvPr>
        </p:nvSpPr>
        <p:spPr/>
        <p:txBody>
          <a:bodyPr>
            <a:normAutofit lnSpcReduction="10000"/>
          </a:bodyPr>
          <a:lstStyle/>
          <a:p>
            <a:pPr defTabSz="914400" fontAlgn="base">
              <a:lnSpc>
                <a:spcPct val="90000"/>
              </a:lnSpc>
              <a:spcBef>
                <a:spcPct val="20000"/>
              </a:spcBef>
              <a:spcAft>
                <a:spcPct val="0"/>
              </a:spcAft>
              <a:buClr>
                <a:srgbClr val="660000"/>
              </a:buClr>
              <a:buSzPct val="70000"/>
            </a:pPr>
            <a:r>
              <a:rPr lang="en-US" altLang="en-US" sz="2800" kern="0" dirty="0">
                <a:solidFill>
                  <a:srgbClr val="000000"/>
                </a:solidFill>
                <a:latin typeface="Gill Sans MT" pitchFamily="34" charset="0"/>
                <a:cs typeface="Arial"/>
              </a:rPr>
              <a:t>If you understand the life cycle of a parasite it answers a lot of important questions</a:t>
            </a:r>
          </a:p>
          <a:p>
            <a:pPr marL="814387" lvl="1" indent="-342900" defTabSz="914400" fontAlgn="base">
              <a:lnSpc>
                <a:spcPct val="90000"/>
              </a:lnSpc>
              <a:spcBef>
                <a:spcPct val="20000"/>
              </a:spcBef>
              <a:spcAft>
                <a:spcPct val="0"/>
              </a:spcAft>
              <a:buClr>
                <a:srgbClr val="999966"/>
              </a:buClr>
              <a:buSzPct val="75000"/>
            </a:pPr>
            <a:r>
              <a:rPr lang="en-US" altLang="en-US" sz="2400" kern="0" dirty="0">
                <a:solidFill>
                  <a:srgbClr val="000000"/>
                </a:solidFill>
                <a:latin typeface="Gill Sans MT" pitchFamily="34" charset="0"/>
                <a:cs typeface="Arial"/>
              </a:rPr>
              <a:t>Who is infested?</a:t>
            </a:r>
          </a:p>
          <a:p>
            <a:pPr marL="814387" lvl="1" indent="-342900" defTabSz="914400" fontAlgn="base">
              <a:lnSpc>
                <a:spcPct val="90000"/>
              </a:lnSpc>
              <a:spcBef>
                <a:spcPct val="20000"/>
              </a:spcBef>
              <a:spcAft>
                <a:spcPct val="0"/>
              </a:spcAft>
              <a:buClr>
                <a:srgbClr val="999966"/>
              </a:buClr>
              <a:buSzPct val="75000"/>
            </a:pPr>
            <a:r>
              <a:rPr lang="en-US" altLang="en-US" sz="2400" kern="0" dirty="0">
                <a:solidFill>
                  <a:srgbClr val="000000"/>
                </a:solidFill>
                <a:latin typeface="Gill Sans MT" pitchFamily="34" charset="0"/>
                <a:cs typeface="Arial"/>
              </a:rPr>
              <a:t>What stage of the life cycle is parasite in and how does this affect the host? (</a:t>
            </a:r>
          </a:p>
          <a:p>
            <a:pPr marL="814387" lvl="1" indent="-342900" defTabSz="914400" fontAlgn="base">
              <a:lnSpc>
                <a:spcPct val="90000"/>
              </a:lnSpc>
              <a:spcBef>
                <a:spcPct val="20000"/>
              </a:spcBef>
              <a:spcAft>
                <a:spcPct val="0"/>
              </a:spcAft>
              <a:buClr>
                <a:srgbClr val="999966"/>
              </a:buClr>
              <a:buSzPct val="75000"/>
            </a:pPr>
            <a:r>
              <a:rPr lang="en-US" altLang="en-US" sz="2400" kern="0" dirty="0">
                <a:solidFill>
                  <a:srgbClr val="000000"/>
                </a:solidFill>
                <a:latin typeface="Gill Sans MT" pitchFamily="34" charset="0"/>
                <a:cs typeface="Arial"/>
              </a:rPr>
              <a:t>It is an acute or chronic condition?</a:t>
            </a:r>
          </a:p>
          <a:p>
            <a:pPr marL="814387" lvl="1" indent="-342900" defTabSz="914400" fontAlgn="base">
              <a:lnSpc>
                <a:spcPct val="90000"/>
              </a:lnSpc>
              <a:spcBef>
                <a:spcPct val="20000"/>
              </a:spcBef>
              <a:spcAft>
                <a:spcPct val="0"/>
              </a:spcAft>
              <a:buClr>
                <a:srgbClr val="999966"/>
              </a:buClr>
              <a:buSzPct val="75000"/>
            </a:pPr>
            <a:r>
              <a:rPr lang="en-US" altLang="en-US" sz="2400" kern="0" dirty="0">
                <a:solidFill>
                  <a:srgbClr val="000000"/>
                </a:solidFill>
                <a:latin typeface="Gill Sans MT" pitchFamily="34" charset="0"/>
                <a:cs typeface="Arial"/>
              </a:rPr>
              <a:t>What time of year is parasite most common in environment?</a:t>
            </a:r>
          </a:p>
          <a:p>
            <a:pPr marL="814387" lvl="1" indent="-342900" defTabSz="914400" fontAlgn="base">
              <a:lnSpc>
                <a:spcPct val="90000"/>
              </a:lnSpc>
              <a:spcBef>
                <a:spcPct val="20000"/>
              </a:spcBef>
              <a:spcAft>
                <a:spcPct val="0"/>
              </a:spcAft>
              <a:buClr>
                <a:srgbClr val="999966"/>
              </a:buClr>
              <a:buSzPct val="75000"/>
            </a:pPr>
            <a:r>
              <a:rPr lang="en-US" altLang="en-US" sz="2400" kern="0" dirty="0">
                <a:solidFill>
                  <a:srgbClr val="000000"/>
                </a:solidFill>
                <a:latin typeface="Gill Sans MT" pitchFamily="34" charset="0"/>
                <a:cs typeface="Arial"/>
              </a:rPr>
              <a:t>What kind of infestation/sickness does this organism cause?</a:t>
            </a:r>
          </a:p>
          <a:p>
            <a:pPr marL="814387" lvl="1" indent="-342900" defTabSz="914400" fontAlgn="base">
              <a:lnSpc>
                <a:spcPct val="90000"/>
              </a:lnSpc>
              <a:spcBef>
                <a:spcPct val="20000"/>
              </a:spcBef>
              <a:spcAft>
                <a:spcPct val="0"/>
              </a:spcAft>
              <a:buClr>
                <a:srgbClr val="999966"/>
              </a:buClr>
              <a:buSzPct val="75000"/>
            </a:pPr>
            <a:r>
              <a:rPr lang="en-US" altLang="en-US" sz="2400" kern="0" dirty="0">
                <a:solidFill>
                  <a:srgbClr val="000000"/>
                </a:solidFill>
                <a:latin typeface="Gill Sans MT" pitchFamily="34" charset="0"/>
                <a:cs typeface="Arial"/>
              </a:rPr>
              <a:t>Where are the vulnerable points of the life cycle for the best treatment and prevention?</a:t>
            </a:r>
          </a:p>
          <a:p>
            <a:endParaRPr lang="en-US" dirty="0"/>
          </a:p>
        </p:txBody>
      </p:sp>
      <p:pic>
        <p:nvPicPr>
          <p:cNvPr id="4" name="Picture 3"/>
          <p:cNvPicPr>
            <a:picLocks noChangeAspect="1"/>
          </p:cNvPicPr>
          <p:nvPr/>
        </p:nvPicPr>
        <p:blipFill>
          <a:blip r:embed="rId2"/>
          <a:stretch>
            <a:fillRect/>
          </a:stretch>
        </p:blipFill>
        <p:spPr>
          <a:xfrm>
            <a:off x="8988552" y="204216"/>
            <a:ext cx="2923032" cy="1700784"/>
          </a:xfrm>
          <a:prstGeom prst="rect">
            <a:avLst/>
          </a:prstGeom>
        </p:spPr>
      </p:pic>
    </p:spTree>
    <p:extLst>
      <p:ext uri="{BB962C8B-B14F-4D97-AF65-F5344CB8AC3E}">
        <p14:creationId xmlns:p14="http://schemas.microsoft.com/office/powerpoint/2010/main" val="98507148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400" kern="0" dirty="0">
                <a:solidFill>
                  <a:srgbClr val="420000"/>
                </a:solidFill>
                <a:latin typeface="Gill Sans MT" pitchFamily="34" charset="0"/>
                <a:cs typeface="Arial"/>
              </a:rPr>
              <a:t>NEXT:</a:t>
            </a:r>
            <a:endParaRPr lang="en-US" dirty="0"/>
          </a:p>
        </p:txBody>
      </p:sp>
      <p:sp>
        <p:nvSpPr>
          <p:cNvPr id="3" name="Content Placeholder 2"/>
          <p:cNvSpPr>
            <a:spLocks noGrp="1"/>
          </p:cNvSpPr>
          <p:nvPr>
            <p:ph idx="1"/>
          </p:nvPr>
        </p:nvSpPr>
        <p:spPr>
          <a:xfrm>
            <a:off x="2589212" y="2133600"/>
            <a:ext cx="5612396" cy="3777622"/>
          </a:xfrm>
        </p:spPr>
        <p:txBody>
          <a:bodyPr/>
          <a:lstStyle/>
          <a:p>
            <a:pPr defTabSz="914400" eaLnBrk="0" fontAlgn="base" hangingPunct="0">
              <a:lnSpc>
                <a:spcPct val="90000"/>
              </a:lnSpc>
              <a:spcBef>
                <a:spcPct val="20000"/>
              </a:spcBef>
              <a:spcAft>
                <a:spcPct val="0"/>
              </a:spcAft>
              <a:buClr>
                <a:srgbClr val="660000"/>
              </a:buClr>
              <a:buSzPct val="70000"/>
            </a:pPr>
            <a:r>
              <a:rPr lang="en-US" altLang="en-US" sz="2800" kern="0" dirty="0">
                <a:solidFill>
                  <a:srgbClr val="000000"/>
                </a:solidFill>
                <a:latin typeface="Gill Sans MT" pitchFamily="34" charset="0"/>
                <a:cs typeface="Arial"/>
              </a:rPr>
              <a:t>Read your piece of paper, if you think your paper has a </a:t>
            </a:r>
            <a:r>
              <a:rPr lang="en-US" altLang="en-US" sz="2800" kern="0" dirty="0" smtClean="0">
                <a:solidFill>
                  <a:srgbClr val="000000"/>
                </a:solidFill>
                <a:latin typeface="Gill Sans MT" pitchFamily="34" charset="0"/>
                <a:cs typeface="Arial"/>
              </a:rPr>
              <a:t>correct </a:t>
            </a:r>
            <a:r>
              <a:rPr lang="en-US" altLang="en-US" sz="2800" kern="0" dirty="0">
                <a:solidFill>
                  <a:srgbClr val="000000"/>
                </a:solidFill>
                <a:latin typeface="Gill Sans MT" pitchFamily="34" charset="0"/>
                <a:cs typeface="Arial"/>
              </a:rPr>
              <a:t>answer raise your hand and read it out loud.</a:t>
            </a:r>
          </a:p>
          <a:p>
            <a:pPr defTabSz="914400" fontAlgn="base">
              <a:lnSpc>
                <a:spcPct val="90000"/>
              </a:lnSpc>
              <a:spcBef>
                <a:spcPct val="20000"/>
              </a:spcBef>
              <a:spcAft>
                <a:spcPct val="0"/>
              </a:spcAft>
              <a:buClr>
                <a:srgbClr val="660000"/>
              </a:buClr>
              <a:buSzPct val="70000"/>
            </a:pPr>
            <a:r>
              <a:rPr lang="en-US" altLang="en-US" sz="2800" dirty="0" smtClean="0">
                <a:solidFill>
                  <a:srgbClr val="000000"/>
                </a:solidFill>
                <a:latin typeface="Gill Sans MT" panose="020B0502020104020203" pitchFamily="34" charset="0"/>
                <a:cs typeface="Arial" panose="020B0604020202020204" pitchFamily="34" charset="0"/>
              </a:rPr>
              <a:t>If </a:t>
            </a:r>
            <a:r>
              <a:rPr lang="en-US" altLang="en-US" sz="2800" dirty="0">
                <a:solidFill>
                  <a:srgbClr val="000000"/>
                </a:solidFill>
                <a:latin typeface="Gill Sans MT" panose="020B0502020104020203" pitchFamily="34" charset="0"/>
                <a:cs typeface="Arial" panose="020B0604020202020204" pitchFamily="34" charset="0"/>
              </a:rPr>
              <a:t>it is correct, you and the person who wrote the </a:t>
            </a:r>
            <a:r>
              <a:rPr lang="en-US" altLang="en-US" sz="2800" dirty="0" smtClean="0">
                <a:solidFill>
                  <a:srgbClr val="000000"/>
                </a:solidFill>
                <a:latin typeface="Gill Sans MT" panose="020B0502020104020203" pitchFamily="34" charset="0"/>
                <a:cs typeface="Arial" panose="020B0604020202020204" pitchFamily="34" charset="0"/>
              </a:rPr>
              <a:t>answer will </a:t>
            </a:r>
            <a:r>
              <a:rPr lang="en-US" altLang="en-US" sz="2800" dirty="0">
                <a:solidFill>
                  <a:srgbClr val="000000"/>
                </a:solidFill>
                <a:latin typeface="Gill Sans MT" panose="020B0502020104020203" pitchFamily="34" charset="0"/>
                <a:cs typeface="Arial" panose="020B0604020202020204" pitchFamily="34" charset="0"/>
              </a:rPr>
              <a:t>receive *___ pts on your next quiz</a:t>
            </a:r>
            <a:r>
              <a:rPr lang="en-US" altLang="en-US" sz="2800" dirty="0" smtClean="0">
                <a:solidFill>
                  <a:srgbClr val="000000"/>
                </a:solidFill>
                <a:latin typeface="Gill Sans MT" panose="020B0502020104020203" pitchFamily="34" charset="0"/>
                <a:cs typeface="Arial" panose="020B0604020202020204" pitchFamily="34" charset="0"/>
              </a:rPr>
              <a:t>.</a:t>
            </a:r>
            <a:endParaRPr lang="en-US" altLang="en-US" sz="2800" dirty="0">
              <a:solidFill>
                <a:srgbClr val="000000"/>
              </a:solidFill>
              <a:latin typeface="Gill Sans MT" panose="020B0502020104020203" pitchFamily="34" charset="0"/>
              <a:cs typeface="Arial" panose="020B0604020202020204" pitchFamily="34" charset="0"/>
            </a:endParaRPr>
          </a:p>
        </p:txBody>
      </p:sp>
      <p:pic>
        <p:nvPicPr>
          <p:cNvPr id="4" name="Picture 3"/>
          <p:cNvPicPr>
            <a:picLocks noChangeAspect="1"/>
          </p:cNvPicPr>
          <p:nvPr/>
        </p:nvPicPr>
        <p:blipFill>
          <a:blip r:embed="rId3"/>
          <a:stretch>
            <a:fillRect/>
          </a:stretch>
        </p:blipFill>
        <p:spPr>
          <a:xfrm>
            <a:off x="8201609" y="4022411"/>
            <a:ext cx="3623948" cy="2481943"/>
          </a:xfrm>
          <a:prstGeom prst="rect">
            <a:avLst/>
          </a:prstGeom>
        </p:spPr>
      </p:pic>
    </p:spTree>
    <p:extLst>
      <p:ext uri="{BB962C8B-B14F-4D97-AF65-F5344CB8AC3E}">
        <p14:creationId xmlns:p14="http://schemas.microsoft.com/office/powerpoint/2010/main" val="198444024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400" kern="0" dirty="0">
                <a:solidFill>
                  <a:srgbClr val="420000"/>
                </a:solidFill>
                <a:latin typeface="Gill Sans MT" pitchFamily="34" charset="0"/>
                <a:cs typeface="Arial"/>
              </a:rPr>
              <a:t>Prevention/Treatment</a:t>
            </a:r>
            <a:endParaRPr lang="en-US" dirty="0"/>
          </a:p>
        </p:txBody>
      </p:sp>
      <p:sp>
        <p:nvSpPr>
          <p:cNvPr id="3" name="Content Placeholder 2"/>
          <p:cNvSpPr>
            <a:spLocks noGrp="1"/>
          </p:cNvSpPr>
          <p:nvPr>
            <p:ph idx="1"/>
          </p:nvPr>
        </p:nvSpPr>
        <p:spPr/>
        <p:txBody>
          <a:bodyPr/>
          <a:lstStyle/>
          <a:p>
            <a:pPr defTabSz="914400" fontAlgn="base">
              <a:spcBef>
                <a:spcPct val="20000"/>
              </a:spcBef>
              <a:spcAft>
                <a:spcPct val="0"/>
              </a:spcAft>
              <a:buClr>
                <a:srgbClr val="660000"/>
              </a:buClr>
              <a:buSzPct val="70000"/>
            </a:pPr>
            <a:r>
              <a:rPr lang="en-US" altLang="en-US" sz="3200" kern="0" smtClean="0">
                <a:solidFill>
                  <a:srgbClr val="000000"/>
                </a:solidFill>
                <a:latin typeface="Gill Sans MT" pitchFamily="34" charset="0"/>
                <a:cs typeface="Arial"/>
              </a:rPr>
              <a:t>A thorough understanding of the life cycle helps in the control and prevention of parasites</a:t>
            </a:r>
          </a:p>
          <a:p>
            <a:pPr defTabSz="914400" fontAlgn="base">
              <a:spcBef>
                <a:spcPct val="20000"/>
              </a:spcBef>
              <a:spcAft>
                <a:spcPct val="0"/>
              </a:spcAft>
              <a:buClr>
                <a:srgbClr val="660000"/>
              </a:buClr>
              <a:buSzPct val="70000"/>
            </a:pPr>
            <a:r>
              <a:rPr lang="en-US" altLang="en-US" sz="3200" kern="0" smtClean="0">
                <a:solidFill>
                  <a:srgbClr val="000000"/>
                </a:solidFill>
                <a:latin typeface="Gill Sans MT" pitchFamily="34" charset="0"/>
                <a:cs typeface="Arial"/>
              </a:rPr>
              <a:t>Know when and how to expose parasites to the maximum dose of medication</a:t>
            </a:r>
          </a:p>
          <a:p>
            <a:endParaRPr lang="en-US" dirty="0"/>
          </a:p>
        </p:txBody>
      </p:sp>
      <p:pic>
        <p:nvPicPr>
          <p:cNvPr id="4" name="Picture 3"/>
          <p:cNvPicPr>
            <a:picLocks noChangeAspect="1"/>
          </p:cNvPicPr>
          <p:nvPr/>
        </p:nvPicPr>
        <p:blipFill>
          <a:blip r:embed="rId2"/>
          <a:stretch>
            <a:fillRect/>
          </a:stretch>
        </p:blipFill>
        <p:spPr>
          <a:xfrm>
            <a:off x="2589212" y="4636008"/>
            <a:ext cx="3958421" cy="1847088"/>
          </a:xfrm>
          <a:prstGeom prst="rect">
            <a:avLst/>
          </a:prstGeom>
        </p:spPr>
      </p:pic>
      <p:pic>
        <p:nvPicPr>
          <p:cNvPr id="5" name="Picture 4"/>
          <p:cNvPicPr>
            <a:picLocks noChangeAspect="1"/>
          </p:cNvPicPr>
          <p:nvPr/>
        </p:nvPicPr>
        <p:blipFill>
          <a:blip r:embed="rId3"/>
          <a:stretch>
            <a:fillRect/>
          </a:stretch>
        </p:blipFill>
        <p:spPr>
          <a:xfrm>
            <a:off x="7891272" y="3858768"/>
            <a:ext cx="2954972" cy="2715768"/>
          </a:xfrm>
          <a:prstGeom prst="rect">
            <a:avLst/>
          </a:prstGeom>
        </p:spPr>
      </p:pic>
    </p:spTree>
    <p:extLst>
      <p:ext uri="{BB962C8B-B14F-4D97-AF65-F5344CB8AC3E}">
        <p14:creationId xmlns:p14="http://schemas.microsoft.com/office/powerpoint/2010/main" val="147019019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400" kern="0" dirty="0">
                <a:solidFill>
                  <a:srgbClr val="420000"/>
                </a:solidFill>
                <a:latin typeface="Gill Sans MT" pitchFamily="34" charset="0"/>
                <a:cs typeface="Arial"/>
              </a:rPr>
              <a:t>Drug Resistance</a:t>
            </a:r>
            <a:endParaRPr lang="en-US" dirty="0"/>
          </a:p>
        </p:txBody>
      </p:sp>
      <p:sp>
        <p:nvSpPr>
          <p:cNvPr id="3" name="Content Placeholder 2"/>
          <p:cNvSpPr>
            <a:spLocks noGrp="1"/>
          </p:cNvSpPr>
          <p:nvPr>
            <p:ph idx="1"/>
          </p:nvPr>
        </p:nvSpPr>
        <p:spPr/>
        <p:txBody>
          <a:bodyPr>
            <a:normAutofit lnSpcReduction="10000"/>
          </a:bodyPr>
          <a:lstStyle/>
          <a:p>
            <a:pPr defTabSz="914400" eaLnBrk="0" fontAlgn="base" hangingPunct="0">
              <a:lnSpc>
                <a:spcPct val="80000"/>
              </a:lnSpc>
              <a:spcBef>
                <a:spcPct val="20000"/>
              </a:spcBef>
              <a:spcAft>
                <a:spcPct val="0"/>
              </a:spcAft>
              <a:buClr>
                <a:srgbClr val="660000"/>
              </a:buClr>
              <a:buSzPct val="70000"/>
            </a:pPr>
            <a:r>
              <a:rPr lang="en-US" altLang="en-US" sz="2800" kern="0" dirty="0">
                <a:solidFill>
                  <a:srgbClr val="000000"/>
                </a:solidFill>
                <a:latin typeface="Gill Sans MT" pitchFamily="34" charset="0"/>
                <a:cs typeface="Arial"/>
              </a:rPr>
              <a:t>Resistance is a real problem </a:t>
            </a:r>
          </a:p>
          <a:p>
            <a:pPr marL="469900" lvl="0" indent="-469900" defTabSz="914400" eaLnBrk="0" fontAlgn="base" hangingPunct="0">
              <a:lnSpc>
                <a:spcPct val="80000"/>
              </a:lnSpc>
              <a:spcBef>
                <a:spcPct val="20000"/>
              </a:spcBef>
              <a:spcAft>
                <a:spcPct val="0"/>
              </a:spcAft>
              <a:buClr>
                <a:srgbClr val="660000"/>
              </a:buClr>
              <a:buSzPct val="70000"/>
              <a:buNone/>
            </a:pPr>
            <a:endParaRPr lang="en-US" altLang="en-US" sz="2800" kern="0" dirty="0">
              <a:solidFill>
                <a:srgbClr val="000000"/>
              </a:solidFill>
              <a:latin typeface="Gill Sans MT" pitchFamily="34" charset="0"/>
              <a:cs typeface="Arial"/>
            </a:endParaRPr>
          </a:p>
          <a:p>
            <a:pPr defTabSz="914400" eaLnBrk="0" fontAlgn="base" hangingPunct="0">
              <a:lnSpc>
                <a:spcPct val="80000"/>
              </a:lnSpc>
              <a:spcBef>
                <a:spcPct val="20000"/>
              </a:spcBef>
              <a:spcAft>
                <a:spcPct val="0"/>
              </a:spcAft>
              <a:buClr>
                <a:srgbClr val="660000"/>
              </a:buClr>
              <a:buSzPct val="70000"/>
            </a:pPr>
            <a:r>
              <a:rPr lang="en-US" altLang="en-US" sz="2800" kern="0" dirty="0">
                <a:solidFill>
                  <a:srgbClr val="000000"/>
                </a:solidFill>
                <a:latin typeface="Gill Sans MT" pitchFamily="34" charset="0"/>
                <a:cs typeface="Arial"/>
              </a:rPr>
              <a:t>In Texas we have multiple species of parasites that have developed resistance to many treatments</a:t>
            </a:r>
          </a:p>
          <a:p>
            <a:pPr marL="469900" lvl="0" indent="-469900" defTabSz="914400" eaLnBrk="0" fontAlgn="base" hangingPunct="0">
              <a:lnSpc>
                <a:spcPct val="80000"/>
              </a:lnSpc>
              <a:spcBef>
                <a:spcPct val="20000"/>
              </a:spcBef>
              <a:spcAft>
                <a:spcPct val="0"/>
              </a:spcAft>
              <a:buClr>
                <a:srgbClr val="660000"/>
              </a:buClr>
              <a:buSzPct val="70000"/>
              <a:buNone/>
            </a:pPr>
            <a:endParaRPr lang="en-US" altLang="en-US" sz="2800" kern="0" dirty="0">
              <a:solidFill>
                <a:srgbClr val="000000"/>
              </a:solidFill>
              <a:latin typeface="Gill Sans MT" pitchFamily="34" charset="0"/>
              <a:cs typeface="Arial"/>
            </a:endParaRPr>
          </a:p>
          <a:p>
            <a:pPr defTabSz="914400" eaLnBrk="0" fontAlgn="base" hangingPunct="0">
              <a:lnSpc>
                <a:spcPct val="80000"/>
              </a:lnSpc>
              <a:spcBef>
                <a:spcPct val="20000"/>
              </a:spcBef>
              <a:spcAft>
                <a:spcPct val="0"/>
              </a:spcAft>
              <a:buClr>
                <a:srgbClr val="660000"/>
              </a:buClr>
              <a:buSzPct val="70000"/>
            </a:pPr>
            <a:r>
              <a:rPr lang="en-US" altLang="en-US" sz="2800" kern="0" dirty="0">
                <a:solidFill>
                  <a:srgbClr val="000000"/>
                </a:solidFill>
                <a:latin typeface="Gill Sans MT" pitchFamily="34" charset="0"/>
                <a:cs typeface="Arial"/>
              </a:rPr>
              <a:t>Reasons resistance develops</a:t>
            </a:r>
          </a:p>
          <a:p>
            <a:pPr marL="814387" lvl="1" indent="-342900" defTabSz="914400" eaLnBrk="0" fontAlgn="base" hangingPunct="0">
              <a:lnSpc>
                <a:spcPct val="80000"/>
              </a:lnSpc>
              <a:spcBef>
                <a:spcPct val="20000"/>
              </a:spcBef>
              <a:spcAft>
                <a:spcPct val="0"/>
              </a:spcAft>
              <a:buClr>
                <a:srgbClr val="999966"/>
              </a:buClr>
              <a:buSzPct val="75000"/>
            </a:pPr>
            <a:r>
              <a:rPr lang="en-US" altLang="en-US" sz="2400" kern="0" dirty="0">
                <a:solidFill>
                  <a:srgbClr val="000000"/>
                </a:solidFill>
                <a:latin typeface="Gill Sans MT" pitchFamily="34" charset="0"/>
                <a:cs typeface="Arial"/>
              </a:rPr>
              <a:t>Parasites with genomes that allow them to survive treatment can pass this DNA to their offspring. Thus, in following generations, the whole population becomes resistant.</a:t>
            </a:r>
          </a:p>
          <a:p>
            <a:pPr marL="814387" lvl="1" indent="-342900" defTabSz="914400" eaLnBrk="0" fontAlgn="base" hangingPunct="0">
              <a:lnSpc>
                <a:spcPct val="80000"/>
              </a:lnSpc>
              <a:spcBef>
                <a:spcPct val="20000"/>
              </a:spcBef>
              <a:spcAft>
                <a:spcPct val="0"/>
              </a:spcAft>
              <a:buClr>
                <a:srgbClr val="999966"/>
              </a:buClr>
              <a:buSzPct val="75000"/>
            </a:pPr>
            <a:r>
              <a:rPr lang="en-US" altLang="en-US" sz="2400" kern="0" dirty="0">
                <a:solidFill>
                  <a:srgbClr val="000000"/>
                </a:solidFill>
                <a:latin typeface="Gill Sans MT" pitchFamily="34" charset="0"/>
                <a:cs typeface="Arial"/>
              </a:rPr>
              <a:t>Can be difficult to get drugs to the parasite depending where they are in the body</a:t>
            </a:r>
          </a:p>
          <a:p>
            <a:pPr marL="0" indent="0">
              <a:buNone/>
            </a:pPr>
            <a:endParaRPr lang="en-US" dirty="0"/>
          </a:p>
        </p:txBody>
      </p:sp>
      <p:pic>
        <p:nvPicPr>
          <p:cNvPr id="4" name="Picture 3"/>
          <p:cNvPicPr>
            <a:picLocks noChangeAspect="1"/>
          </p:cNvPicPr>
          <p:nvPr/>
        </p:nvPicPr>
        <p:blipFill>
          <a:blip r:embed="rId2"/>
          <a:stretch>
            <a:fillRect/>
          </a:stretch>
        </p:blipFill>
        <p:spPr>
          <a:xfrm>
            <a:off x="8420862" y="310896"/>
            <a:ext cx="2762250" cy="2209800"/>
          </a:xfrm>
          <a:prstGeom prst="rect">
            <a:avLst/>
          </a:prstGeom>
        </p:spPr>
      </p:pic>
    </p:spTree>
    <p:extLst>
      <p:ext uri="{BB962C8B-B14F-4D97-AF65-F5344CB8AC3E}">
        <p14:creationId xmlns:p14="http://schemas.microsoft.com/office/powerpoint/2010/main" val="246451645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400" kern="0" dirty="0">
                <a:solidFill>
                  <a:srgbClr val="420000"/>
                </a:solidFill>
                <a:latin typeface="Gill Sans MT" pitchFamily="34" charset="0"/>
                <a:cs typeface="Arial"/>
              </a:rPr>
              <a:t>Research in Parasite Treatment</a:t>
            </a:r>
            <a:endParaRPr lang="en-US" dirty="0"/>
          </a:p>
        </p:txBody>
      </p:sp>
      <p:sp>
        <p:nvSpPr>
          <p:cNvPr id="3" name="Content Placeholder 2"/>
          <p:cNvSpPr>
            <a:spLocks noGrp="1"/>
          </p:cNvSpPr>
          <p:nvPr>
            <p:ph idx="1"/>
          </p:nvPr>
        </p:nvSpPr>
        <p:spPr/>
        <p:txBody>
          <a:bodyPr>
            <a:normAutofit/>
          </a:bodyPr>
          <a:lstStyle/>
          <a:p>
            <a:pPr defTabSz="914400" eaLnBrk="0" fontAlgn="base" hangingPunct="0">
              <a:spcBef>
                <a:spcPct val="20000"/>
              </a:spcBef>
              <a:spcAft>
                <a:spcPct val="0"/>
              </a:spcAft>
              <a:buClr>
                <a:srgbClr val="660000"/>
              </a:buClr>
              <a:buSzPct val="70000"/>
            </a:pPr>
            <a:r>
              <a:rPr lang="en-US" altLang="en-US" sz="2800" kern="0" dirty="0">
                <a:solidFill>
                  <a:srgbClr val="000000"/>
                </a:solidFill>
                <a:latin typeface="Gill Sans MT" pitchFamily="34" charset="0"/>
                <a:cs typeface="Arial"/>
              </a:rPr>
              <a:t>Current Drugs</a:t>
            </a:r>
          </a:p>
          <a:p>
            <a:pPr marL="928687" lvl="1" indent="-457200" defTabSz="914400" eaLnBrk="0" fontAlgn="base" hangingPunct="0">
              <a:spcBef>
                <a:spcPct val="20000"/>
              </a:spcBef>
              <a:spcAft>
                <a:spcPct val="0"/>
              </a:spcAft>
              <a:buClr>
                <a:srgbClr val="999966"/>
              </a:buClr>
              <a:buSzPct val="75000"/>
            </a:pPr>
            <a:r>
              <a:rPr lang="en-US" altLang="en-US" sz="2800" kern="0" dirty="0">
                <a:solidFill>
                  <a:srgbClr val="000000"/>
                </a:solidFill>
                <a:latin typeface="Gill Sans MT" pitchFamily="34" charset="0"/>
                <a:cs typeface="Arial"/>
              </a:rPr>
              <a:t>Treatment is sometimes difficult, often times parasites and their hosts have similarities that may make the treatment drug harmful to the host as well.  </a:t>
            </a:r>
          </a:p>
        </p:txBody>
      </p:sp>
      <p:pic>
        <p:nvPicPr>
          <p:cNvPr id="4" name="Picture 3"/>
          <p:cNvPicPr>
            <a:picLocks noChangeAspect="1"/>
          </p:cNvPicPr>
          <p:nvPr/>
        </p:nvPicPr>
        <p:blipFill>
          <a:blip r:embed="rId3"/>
          <a:stretch>
            <a:fillRect/>
          </a:stretch>
        </p:blipFill>
        <p:spPr>
          <a:xfrm>
            <a:off x="2589212" y="4160520"/>
            <a:ext cx="3831214" cy="2596896"/>
          </a:xfrm>
          <a:prstGeom prst="rect">
            <a:avLst/>
          </a:prstGeom>
        </p:spPr>
      </p:pic>
      <p:pic>
        <p:nvPicPr>
          <p:cNvPr id="5" name="Picture 4"/>
          <p:cNvPicPr>
            <a:picLocks noChangeAspect="1"/>
          </p:cNvPicPr>
          <p:nvPr/>
        </p:nvPicPr>
        <p:blipFill>
          <a:blip r:embed="rId4"/>
          <a:stretch>
            <a:fillRect/>
          </a:stretch>
        </p:blipFill>
        <p:spPr>
          <a:xfrm>
            <a:off x="6775704" y="4160520"/>
            <a:ext cx="2604897" cy="2381250"/>
          </a:xfrm>
          <a:prstGeom prst="rect">
            <a:avLst/>
          </a:prstGeom>
        </p:spPr>
      </p:pic>
      <p:sp>
        <p:nvSpPr>
          <p:cNvPr id="6" name="TextBox 5"/>
          <p:cNvSpPr txBox="1"/>
          <p:nvPr/>
        </p:nvSpPr>
        <p:spPr>
          <a:xfrm>
            <a:off x="9640696" y="4949324"/>
            <a:ext cx="2029968" cy="923330"/>
          </a:xfrm>
          <a:prstGeom prst="rect">
            <a:avLst/>
          </a:prstGeom>
          <a:noFill/>
        </p:spPr>
        <p:txBody>
          <a:bodyPr wrap="square" rtlCol="0">
            <a:spAutoFit/>
          </a:bodyPr>
          <a:lstStyle/>
          <a:p>
            <a:r>
              <a:rPr lang="en-US" dirty="0" smtClean="0"/>
              <a:t>An example of this is heartworm treatment.</a:t>
            </a:r>
            <a:endParaRPr lang="en-US" dirty="0"/>
          </a:p>
        </p:txBody>
      </p:sp>
    </p:spTree>
    <p:extLst>
      <p:ext uri="{BB962C8B-B14F-4D97-AF65-F5344CB8AC3E}">
        <p14:creationId xmlns:p14="http://schemas.microsoft.com/office/powerpoint/2010/main" val="52723060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en-US" sz="4400" kern="0" dirty="0">
                <a:solidFill>
                  <a:srgbClr val="420000"/>
                </a:solidFill>
                <a:latin typeface="Gill Sans MT" pitchFamily="34" charset="0"/>
                <a:cs typeface="Arial"/>
              </a:rPr>
              <a:t>Research in Parasite Treatment Extra Information:</a:t>
            </a:r>
            <a:endParaRPr lang="en-US" dirty="0"/>
          </a:p>
        </p:txBody>
      </p:sp>
      <p:sp>
        <p:nvSpPr>
          <p:cNvPr id="3" name="Content Placeholder 2"/>
          <p:cNvSpPr>
            <a:spLocks noGrp="1"/>
          </p:cNvSpPr>
          <p:nvPr>
            <p:ph idx="1"/>
          </p:nvPr>
        </p:nvSpPr>
        <p:spPr>
          <a:xfrm>
            <a:off x="2589212" y="2133600"/>
            <a:ext cx="6509068" cy="3777622"/>
          </a:xfrm>
        </p:spPr>
        <p:txBody>
          <a:bodyPr>
            <a:normAutofit fontScale="92500" lnSpcReduction="10000"/>
          </a:bodyPr>
          <a:lstStyle/>
          <a:p>
            <a:pPr defTabSz="914400" eaLnBrk="0" fontAlgn="base" hangingPunct="0">
              <a:lnSpc>
                <a:spcPct val="90000"/>
              </a:lnSpc>
              <a:spcBef>
                <a:spcPct val="20000"/>
              </a:spcBef>
              <a:spcAft>
                <a:spcPct val="0"/>
              </a:spcAft>
              <a:buClr>
                <a:srgbClr val="660000"/>
              </a:buClr>
              <a:buSzPct val="70000"/>
            </a:pPr>
            <a:r>
              <a:rPr lang="en-US" altLang="en-US" sz="2400" kern="0" dirty="0">
                <a:solidFill>
                  <a:srgbClr val="000000"/>
                </a:solidFill>
                <a:latin typeface="Gill Sans MT" pitchFamily="34" charset="0"/>
                <a:cs typeface="Arial"/>
              </a:rPr>
              <a:t>New Drugs</a:t>
            </a:r>
          </a:p>
          <a:p>
            <a:pPr marL="814387" lvl="1" indent="-342900" defTabSz="914400" eaLnBrk="0" fontAlgn="base" hangingPunct="0">
              <a:lnSpc>
                <a:spcPct val="90000"/>
              </a:lnSpc>
              <a:spcBef>
                <a:spcPct val="20000"/>
              </a:spcBef>
              <a:spcAft>
                <a:spcPct val="0"/>
              </a:spcAft>
              <a:buClr>
                <a:srgbClr val="999966"/>
              </a:buClr>
              <a:buSzPct val="75000"/>
            </a:pPr>
            <a:r>
              <a:rPr lang="en-US" altLang="en-US" sz="2000" kern="0" dirty="0">
                <a:solidFill>
                  <a:srgbClr val="000000"/>
                </a:solidFill>
                <a:latin typeface="Gill Sans MT" pitchFamily="34" charset="0"/>
                <a:cs typeface="Arial"/>
              </a:rPr>
              <a:t>Constant need for new drugs for resistant parasites</a:t>
            </a:r>
          </a:p>
          <a:p>
            <a:pPr marL="814387" lvl="1" indent="-342900" defTabSz="914400" eaLnBrk="0" fontAlgn="base" hangingPunct="0">
              <a:lnSpc>
                <a:spcPct val="90000"/>
              </a:lnSpc>
              <a:spcBef>
                <a:spcPct val="20000"/>
              </a:spcBef>
              <a:spcAft>
                <a:spcPct val="0"/>
              </a:spcAft>
              <a:buClr>
                <a:srgbClr val="999966"/>
              </a:buClr>
              <a:buSzPct val="75000"/>
            </a:pPr>
            <a:r>
              <a:rPr lang="en-US" altLang="en-US" sz="2000" kern="0" dirty="0">
                <a:solidFill>
                  <a:srgbClr val="000000"/>
                </a:solidFill>
                <a:latin typeface="Gill Sans MT" pitchFamily="34" charset="0"/>
                <a:cs typeface="Arial"/>
              </a:rPr>
              <a:t>Common problem with fleas. Companies are coming out with new products every few years because the old products are ineffective</a:t>
            </a:r>
          </a:p>
          <a:p>
            <a:pPr marL="814387" lvl="1" indent="-342900" defTabSz="914400" eaLnBrk="0" fontAlgn="base" hangingPunct="0">
              <a:lnSpc>
                <a:spcPct val="90000"/>
              </a:lnSpc>
              <a:spcBef>
                <a:spcPct val="20000"/>
              </a:spcBef>
              <a:spcAft>
                <a:spcPct val="0"/>
              </a:spcAft>
              <a:buClr>
                <a:srgbClr val="999966"/>
              </a:buClr>
              <a:buSzPct val="75000"/>
            </a:pPr>
            <a:r>
              <a:rPr lang="en-US" altLang="en-US" sz="2000" kern="0" dirty="0">
                <a:solidFill>
                  <a:srgbClr val="000000"/>
                </a:solidFill>
                <a:latin typeface="Gill Sans MT" pitchFamily="34" charset="0"/>
                <a:cs typeface="Arial"/>
              </a:rPr>
              <a:t>Special concerns with drugs given to food producing animals because of potential accumulation of drugs in tissues for human consumption</a:t>
            </a:r>
          </a:p>
          <a:p>
            <a:pPr defTabSz="914400" eaLnBrk="0" fontAlgn="base" hangingPunct="0">
              <a:lnSpc>
                <a:spcPct val="90000"/>
              </a:lnSpc>
              <a:spcBef>
                <a:spcPct val="20000"/>
              </a:spcBef>
              <a:spcAft>
                <a:spcPct val="0"/>
              </a:spcAft>
              <a:buClr>
                <a:srgbClr val="660000"/>
              </a:buClr>
              <a:buSzPct val="70000"/>
            </a:pPr>
            <a:r>
              <a:rPr lang="en-US" altLang="en-US" sz="2400" kern="0" dirty="0">
                <a:solidFill>
                  <a:srgbClr val="000000"/>
                </a:solidFill>
                <a:latin typeface="Gill Sans MT" pitchFamily="34" charset="0"/>
                <a:cs typeface="Arial"/>
              </a:rPr>
              <a:t>Animal Research</a:t>
            </a:r>
          </a:p>
          <a:p>
            <a:pPr marL="814387" lvl="1" indent="-342900" defTabSz="914400" eaLnBrk="0" fontAlgn="base" hangingPunct="0">
              <a:lnSpc>
                <a:spcPct val="90000"/>
              </a:lnSpc>
              <a:spcBef>
                <a:spcPct val="20000"/>
              </a:spcBef>
              <a:spcAft>
                <a:spcPct val="0"/>
              </a:spcAft>
              <a:buClr>
                <a:srgbClr val="999966"/>
              </a:buClr>
              <a:buSzPct val="75000"/>
            </a:pPr>
            <a:r>
              <a:rPr lang="en-US" altLang="en-US" sz="2000" kern="0" dirty="0">
                <a:solidFill>
                  <a:srgbClr val="000000"/>
                </a:solidFill>
                <a:latin typeface="Gill Sans MT" pitchFamily="34" charset="0"/>
                <a:cs typeface="Arial"/>
              </a:rPr>
              <a:t>Many parasites are host specific, so animal research does not translate well to human parasites. In animals, testing can only be done in susceptible species.</a:t>
            </a:r>
          </a:p>
          <a:p>
            <a:pPr marL="814387" lvl="1" indent="-342900" defTabSz="914400" eaLnBrk="0" fontAlgn="base" hangingPunct="0">
              <a:lnSpc>
                <a:spcPct val="90000"/>
              </a:lnSpc>
              <a:spcBef>
                <a:spcPct val="20000"/>
              </a:spcBef>
              <a:spcAft>
                <a:spcPct val="0"/>
              </a:spcAft>
              <a:buClr>
                <a:srgbClr val="999966"/>
              </a:buClr>
              <a:buSzPct val="75000"/>
            </a:pPr>
            <a:r>
              <a:rPr lang="en-US" altLang="en-US" sz="2000" kern="0" dirty="0">
                <a:solidFill>
                  <a:srgbClr val="000000"/>
                </a:solidFill>
                <a:latin typeface="Gill Sans MT" pitchFamily="34" charset="0"/>
                <a:cs typeface="Arial"/>
              </a:rPr>
              <a:t>Even if a parasite infects different species, it often behaves differently in the different hosts</a:t>
            </a:r>
          </a:p>
          <a:p>
            <a:pPr marL="908050" lvl="1" indent="-436563" defTabSz="914400" eaLnBrk="0" fontAlgn="base" hangingPunct="0">
              <a:lnSpc>
                <a:spcPct val="90000"/>
              </a:lnSpc>
              <a:spcBef>
                <a:spcPct val="20000"/>
              </a:spcBef>
              <a:spcAft>
                <a:spcPct val="0"/>
              </a:spcAft>
              <a:buClr>
                <a:srgbClr val="999966"/>
              </a:buClr>
              <a:buSzPct val="75000"/>
              <a:buNone/>
            </a:pPr>
            <a:endParaRPr lang="en-US" altLang="en-US" sz="2000" kern="0" dirty="0">
              <a:solidFill>
                <a:srgbClr val="000000"/>
              </a:solidFill>
              <a:latin typeface="Gill Sans MT" pitchFamily="34" charset="0"/>
              <a:cs typeface="Arial"/>
            </a:endParaRPr>
          </a:p>
          <a:p>
            <a:endParaRPr lang="en-US" dirty="0"/>
          </a:p>
        </p:txBody>
      </p:sp>
      <p:pic>
        <p:nvPicPr>
          <p:cNvPr id="4" name="Picture 3"/>
          <p:cNvPicPr>
            <a:picLocks noChangeAspect="1"/>
          </p:cNvPicPr>
          <p:nvPr/>
        </p:nvPicPr>
        <p:blipFill>
          <a:blip r:embed="rId2"/>
          <a:stretch>
            <a:fillRect/>
          </a:stretch>
        </p:blipFill>
        <p:spPr>
          <a:xfrm>
            <a:off x="9208008" y="2133600"/>
            <a:ext cx="2788920" cy="4209288"/>
          </a:xfrm>
          <a:prstGeom prst="rect">
            <a:avLst/>
          </a:prstGeom>
        </p:spPr>
      </p:pic>
    </p:spTree>
    <p:extLst>
      <p:ext uri="{BB962C8B-B14F-4D97-AF65-F5344CB8AC3E}">
        <p14:creationId xmlns:p14="http://schemas.microsoft.com/office/powerpoint/2010/main" val="58909939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400" kern="0" dirty="0">
                <a:solidFill>
                  <a:srgbClr val="420000"/>
                </a:solidFill>
                <a:latin typeface="Gill Sans MT" pitchFamily="34" charset="0"/>
                <a:cs typeface="Arial"/>
              </a:rPr>
              <a:t>Research in Parasite Treatment</a:t>
            </a:r>
            <a:endParaRPr lang="en-US" dirty="0"/>
          </a:p>
        </p:txBody>
      </p:sp>
      <p:sp>
        <p:nvSpPr>
          <p:cNvPr id="3" name="Content Placeholder 2"/>
          <p:cNvSpPr>
            <a:spLocks noGrp="1"/>
          </p:cNvSpPr>
          <p:nvPr>
            <p:ph idx="1"/>
          </p:nvPr>
        </p:nvSpPr>
        <p:spPr>
          <a:xfrm>
            <a:off x="2589212" y="2133600"/>
            <a:ext cx="5740972" cy="3777622"/>
          </a:xfrm>
        </p:spPr>
        <p:txBody>
          <a:bodyPr>
            <a:normAutofit fontScale="92500" lnSpcReduction="10000"/>
          </a:bodyPr>
          <a:lstStyle/>
          <a:p>
            <a:pPr marL="469900" lvl="0" indent="-469900" defTabSz="914400" eaLnBrk="0" fontAlgn="base" hangingPunct="0">
              <a:lnSpc>
                <a:spcPct val="90000"/>
              </a:lnSpc>
              <a:spcBef>
                <a:spcPct val="20000"/>
              </a:spcBef>
              <a:spcAft>
                <a:spcPct val="0"/>
              </a:spcAft>
              <a:buClr>
                <a:srgbClr val="660000"/>
              </a:buClr>
              <a:buSzPct val="70000"/>
              <a:buFont typeface="Wingdings" panose="05000000000000000000" pitchFamily="2" charset="2"/>
              <a:buChar char="o"/>
            </a:pPr>
            <a:r>
              <a:rPr lang="en-US" altLang="en-US" sz="3200" kern="0" dirty="0">
                <a:solidFill>
                  <a:srgbClr val="000000"/>
                </a:solidFill>
                <a:latin typeface="Gill Sans MT" pitchFamily="34" charset="0"/>
                <a:cs typeface="Arial"/>
              </a:rPr>
              <a:t>Vaccines</a:t>
            </a:r>
          </a:p>
          <a:p>
            <a:pPr marL="908050" lvl="1" indent="-436563" defTabSz="914400" eaLnBrk="0" fontAlgn="base" hangingPunct="0">
              <a:lnSpc>
                <a:spcPct val="90000"/>
              </a:lnSpc>
              <a:spcBef>
                <a:spcPct val="20000"/>
              </a:spcBef>
              <a:spcAft>
                <a:spcPct val="0"/>
              </a:spcAft>
              <a:buClr>
                <a:srgbClr val="999966"/>
              </a:buClr>
              <a:buSzPct val="75000"/>
              <a:buFont typeface="Wingdings" panose="05000000000000000000" pitchFamily="2" charset="2"/>
              <a:buChar char="n"/>
            </a:pPr>
            <a:r>
              <a:rPr lang="en-US" altLang="en-US" sz="2800" kern="0" dirty="0">
                <a:solidFill>
                  <a:srgbClr val="000000"/>
                </a:solidFill>
                <a:latin typeface="Gill Sans MT" pitchFamily="34" charset="0"/>
                <a:cs typeface="Arial"/>
              </a:rPr>
              <a:t>So far have had limited success</a:t>
            </a:r>
          </a:p>
          <a:p>
            <a:pPr marL="908050" lvl="1" indent="-436563" defTabSz="914400" eaLnBrk="0" fontAlgn="base" hangingPunct="0">
              <a:lnSpc>
                <a:spcPct val="90000"/>
              </a:lnSpc>
              <a:spcBef>
                <a:spcPct val="20000"/>
              </a:spcBef>
              <a:spcAft>
                <a:spcPct val="0"/>
              </a:spcAft>
              <a:buClr>
                <a:srgbClr val="999966"/>
              </a:buClr>
              <a:buSzPct val="75000"/>
              <a:buFont typeface="Wingdings" panose="05000000000000000000" pitchFamily="2" charset="2"/>
              <a:buChar char="n"/>
            </a:pPr>
            <a:r>
              <a:rPr lang="en-US" altLang="en-US" sz="2800" kern="0" dirty="0">
                <a:solidFill>
                  <a:srgbClr val="000000"/>
                </a:solidFill>
                <a:latin typeface="Gill Sans MT" pitchFamily="34" charset="0"/>
                <a:cs typeface="Arial"/>
              </a:rPr>
              <a:t>Parasites have complex antigens that are difficult to characterize</a:t>
            </a:r>
          </a:p>
          <a:p>
            <a:pPr marL="908050" lvl="1" indent="-436563" defTabSz="914400" eaLnBrk="0" fontAlgn="base" hangingPunct="0">
              <a:lnSpc>
                <a:spcPct val="90000"/>
              </a:lnSpc>
              <a:spcBef>
                <a:spcPct val="20000"/>
              </a:spcBef>
              <a:spcAft>
                <a:spcPct val="0"/>
              </a:spcAft>
              <a:buClr>
                <a:srgbClr val="999966"/>
              </a:buClr>
              <a:buSzPct val="75000"/>
              <a:buFont typeface="Wingdings" panose="05000000000000000000" pitchFamily="2" charset="2"/>
              <a:buChar char="n"/>
            </a:pPr>
            <a:r>
              <a:rPr lang="en-US" altLang="en-US" sz="2800" kern="0" dirty="0">
                <a:solidFill>
                  <a:srgbClr val="000000"/>
                </a:solidFill>
                <a:latin typeface="Gill Sans MT" pitchFamily="34" charset="0"/>
                <a:cs typeface="Arial"/>
              </a:rPr>
              <a:t>Vaccine research is expensive and it is difficult to get funding</a:t>
            </a:r>
          </a:p>
          <a:p>
            <a:pPr marL="908050" lvl="1" indent="-436563" defTabSz="914400" eaLnBrk="0" fontAlgn="base" hangingPunct="0">
              <a:lnSpc>
                <a:spcPct val="90000"/>
              </a:lnSpc>
              <a:spcBef>
                <a:spcPct val="20000"/>
              </a:spcBef>
              <a:spcAft>
                <a:spcPct val="0"/>
              </a:spcAft>
              <a:buClr>
                <a:srgbClr val="999966"/>
              </a:buClr>
              <a:buSzPct val="75000"/>
              <a:buFont typeface="Wingdings" panose="05000000000000000000" pitchFamily="2" charset="2"/>
              <a:buChar char="n"/>
            </a:pPr>
            <a:r>
              <a:rPr lang="en-US" altLang="en-US" sz="2800" kern="0" dirty="0">
                <a:solidFill>
                  <a:srgbClr val="000000"/>
                </a:solidFill>
                <a:latin typeface="Gill Sans MT" pitchFamily="34" charset="0"/>
                <a:cs typeface="Arial"/>
              </a:rPr>
              <a:t>There are some new vaccines for parasites on the horizon but only time will tell if these prove to be effective treatments</a:t>
            </a:r>
          </a:p>
          <a:p>
            <a:endParaRPr lang="en-US" dirty="0"/>
          </a:p>
        </p:txBody>
      </p:sp>
      <p:pic>
        <p:nvPicPr>
          <p:cNvPr id="4" name="Picture 3"/>
          <p:cNvPicPr>
            <a:picLocks noChangeAspect="1"/>
          </p:cNvPicPr>
          <p:nvPr/>
        </p:nvPicPr>
        <p:blipFill>
          <a:blip r:embed="rId2"/>
          <a:stretch>
            <a:fillRect/>
          </a:stretch>
        </p:blipFill>
        <p:spPr>
          <a:xfrm>
            <a:off x="8202168" y="2962656"/>
            <a:ext cx="3867912" cy="2304288"/>
          </a:xfrm>
          <a:prstGeom prst="rect">
            <a:avLst/>
          </a:prstGeom>
        </p:spPr>
      </p:pic>
    </p:spTree>
    <p:extLst>
      <p:ext uri="{BB962C8B-B14F-4D97-AF65-F5344CB8AC3E}">
        <p14:creationId xmlns:p14="http://schemas.microsoft.com/office/powerpoint/2010/main" val="168595418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g09BQes-B7E"/>
          <p:cNvPicPr>
            <a:picLocks noGrp="1" noRot="1" noChangeAspect="1"/>
          </p:cNvPicPr>
          <p:nvPr>
            <p:ph idx="1"/>
            <a:videoFile r:link="rId1"/>
          </p:nvPr>
        </p:nvPicPr>
        <p:blipFill>
          <a:blip r:embed="rId4"/>
          <a:stretch>
            <a:fillRect/>
          </a:stretch>
        </p:blipFill>
        <p:spPr>
          <a:xfrm>
            <a:off x="2592925" y="1152144"/>
            <a:ext cx="8266176" cy="4855464"/>
          </a:xfrm>
          <a:prstGeom prst="rect">
            <a:avLst/>
          </a:prstGeom>
        </p:spPr>
      </p:pic>
    </p:spTree>
    <p:extLst>
      <p:ext uri="{BB962C8B-B14F-4D97-AF65-F5344CB8AC3E}">
        <p14:creationId xmlns:p14="http://schemas.microsoft.com/office/powerpoint/2010/main" val="107231318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400" kern="0" dirty="0">
                <a:solidFill>
                  <a:srgbClr val="420000"/>
                </a:solidFill>
                <a:latin typeface="Gill Sans MT" pitchFamily="34" charset="0"/>
                <a:cs typeface="Arial"/>
              </a:rPr>
              <a:t>References</a:t>
            </a:r>
            <a:endParaRPr lang="en-US" dirty="0"/>
          </a:p>
        </p:txBody>
      </p:sp>
      <p:sp>
        <p:nvSpPr>
          <p:cNvPr id="3" name="Content Placeholder 2"/>
          <p:cNvSpPr>
            <a:spLocks noGrp="1"/>
          </p:cNvSpPr>
          <p:nvPr>
            <p:ph idx="1"/>
          </p:nvPr>
        </p:nvSpPr>
        <p:spPr/>
        <p:txBody>
          <a:bodyPr>
            <a:normAutofit fontScale="92500" lnSpcReduction="10000"/>
          </a:bodyPr>
          <a:lstStyle/>
          <a:p>
            <a:pPr defTabSz="914400" fontAlgn="base">
              <a:spcBef>
                <a:spcPct val="20000"/>
              </a:spcBef>
              <a:spcAft>
                <a:spcPct val="0"/>
              </a:spcAft>
              <a:buClr>
                <a:srgbClr val="660000"/>
              </a:buClr>
              <a:buSzPct val="70000"/>
            </a:pPr>
            <a:r>
              <a:rPr lang="en-US" altLang="en-US" sz="3200" kern="0" dirty="0">
                <a:solidFill>
                  <a:srgbClr val="000000"/>
                </a:solidFill>
                <a:latin typeface="Gill Sans MT" pitchFamily="34" charset="0"/>
                <a:cs typeface="Arial"/>
              </a:rPr>
              <a:t>http://</a:t>
            </a:r>
            <a:r>
              <a:rPr lang="en-US" altLang="en-US" sz="3200" kern="0" dirty="0" smtClean="0">
                <a:solidFill>
                  <a:srgbClr val="000000"/>
                </a:solidFill>
                <a:latin typeface="Gill Sans MT" pitchFamily="34" charset="0"/>
                <a:cs typeface="Arial"/>
              </a:rPr>
              <a:t>cal.vet.upenn.edu/projects/dxendopar/parasitelists/pdlist.html</a:t>
            </a:r>
            <a:endParaRPr lang="en-US" altLang="en-US" sz="3200" kern="0" dirty="0">
              <a:solidFill>
                <a:srgbClr val="000000"/>
              </a:solidFill>
              <a:latin typeface="Gill Sans MT" pitchFamily="34" charset="0"/>
              <a:cs typeface="Arial"/>
            </a:endParaRPr>
          </a:p>
          <a:p>
            <a:pPr defTabSz="914400" fontAlgn="base">
              <a:spcBef>
                <a:spcPct val="20000"/>
              </a:spcBef>
              <a:spcAft>
                <a:spcPct val="0"/>
              </a:spcAft>
              <a:buClr>
                <a:srgbClr val="660000"/>
              </a:buClr>
              <a:buSzPct val="70000"/>
            </a:pPr>
            <a:r>
              <a:rPr lang="en-US" altLang="en-US" sz="3200" kern="0" dirty="0">
                <a:solidFill>
                  <a:srgbClr val="000000"/>
                </a:solidFill>
                <a:latin typeface="Gill Sans MT" pitchFamily="34" charset="0"/>
                <a:cs typeface="Arial"/>
              </a:rPr>
              <a:t>http://www.dpd.cdc.gov/DPDX/default.htm</a:t>
            </a:r>
          </a:p>
          <a:p>
            <a:pPr defTabSz="914400" fontAlgn="base">
              <a:spcBef>
                <a:spcPct val="20000"/>
              </a:spcBef>
              <a:spcAft>
                <a:spcPct val="0"/>
              </a:spcAft>
              <a:buClr>
                <a:srgbClr val="660000"/>
              </a:buClr>
              <a:buSzPct val="70000"/>
            </a:pPr>
            <a:r>
              <a:rPr lang="en-US" altLang="en-US" sz="3200" kern="0" dirty="0">
                <a:solidFill>
                  <a:srgbClr val="000000"/>
                </a:solidFill>
                <a:latin typeface="Gill Sans MT" pitchFamily="34" charset="0"/>
                <a:cs typeface="Arial"/>
              </a:rPr>
              <a:t>www.nih.gov</a:t>
            </a:r>
          </a:p>
          <a:p>
            <a:pPr defTabSz="914400" fontAlgn="base">
              <a:spcBef>
                <a:spcPct val="20000"/>
              </a:spcBef>
              <a:spcAft>
                <a:spcPct val="0"/>
              </a:spcAft>
              <a:buClr>
                <a:srgbClr val="660000"/>
              </a:buClr>
              <a:buSzPct val="70000"/>
            </a:pPr>
            <a:r>
              <a:rPr lang="en-US" altLang="en-US" sz="3200" kern="0" dirty="0">
                <a:solidFill>
                  <a:srgbClr val="000000"/>
                </a:solidFill>
                <a:latin typeface="Gill Sans MT" pitchFamily="34" charset="0"/>
                <a:cs typeface="Arial"/>
              </a:rPr>
              <a:t>http://users.rcn.com/jkimball.ma.ultranet/BiologyPages/S/Symbiosis.html </a:t>
            </a:r>
          </a:p>
          <a:p>
            <a:pPr defTabSz="914400" fontAlgn="base">
              <a:spcBef>
                <a:spcPct val="20000"/>
              </a:spcBef>
              <a:spcAft>
                <a:spcPct val="0"/>
              </a:spcAft>
              <a:buClr>
                <a:srgbClr val="660000"/>
              </a:buClr>
              <a:buSzPct val="70000"/>
            </a:pPr>
            <a:r>
              <a:rPr lang="en-US" altLang="en-US" sz="3200" kern="0" dirty="0">
                <a:solidFill>
                  <a:srgbClr val="000000"/>
                </a:solidFill>
                <a:latin typeface="Gill Sans MT" pitchFamily="34" charset="0"/>
                <a:cs typeface="Arial"/>
              </a:rPr>
              <a:t>http://www.peteducation.com/article.cfm?c=2&amp;aid=757 </a:t>
            </a:r>
          </a:p>
          <a:p>
            <a:pPr marL="469900" lvl="0" indent="-469900" defTabSz="914400" fontAlgn="base">
              <a:spcBef>
                <a:spcPct val="20000"/>
              </a:spcBef>
              <a:spcAft>
                <a:spcPct val="0"/>
              </a:spcAft>
              <a:buClr>
                <a:srgbClr val="660000"/>
              </a:buClr>
              <a:buSzPct val="70000"/>
              <a:buNone/>
            </a:pPr>
            <a:endParaRPr lang="en-US" altLang="en-US" sz="3200" kern="0" dirty="0">
              <a:solidFill>
                <a:srgbClr val="000000"/>
              </a:solidFill>
              <a:latin typeface="Gill Sans MT" pitchFamily="34" charset="0"/>
              <a:cs typeface="Arial"/>
            </a:endParaRPr>
          </a:p>
          <a:p>
            <a:pPr marL="469900" lvl="0" indent="-469900" defTabSz="914400" fontAlgn="base">
              <a:spcBef>
                <a:spcPct val="20000"/>
              </a:spcBef>
              <a:spcAft>
                <a:spcPct val="0"/>
              </a:spcAft>
              <a:buClr>
                <a:srgbClr val="660000"/>
              </a:buClr>
              <a:buSzPct val="70000"/>
              <a:buNone/>
            </a:pPr>
            <a:endParaRPr lang="en-US" altLang="en-US" sz="3200" kern="0" dirty="0">
              <a:solidFill>
                <a:srgbClr val="000000"/>
              </a:solidFill>
              <a:latin typeface="Gill Sans MT" pitchFamily="34" charset="0"/>
              <a:cs typeface="Arial"/>
            </a:endParaRPr>
          </a:p>
          <a:p>
            <a:endParaRPr lang="en-US" dirty="0"/>
          </a:p>
        </p:txBody>
      </p:sp>
    </p:spTree>
    <p:extLst>
      <p:ext uri="{BB962C8B-B14F-4D97-AF65-F5344CB8AC3E}">
        <p14:creationId xmlns:p14="http://schemas.microsoft.com/office/powerpoint/2010/main" val="7880193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en-US" sz="4000" b="1" kern="0" dirty="0">
                <a:solidFill>
                  <a:srgbClr val="420000"/>
                </a:solidFill>
                <a:latin typeface="Gill Sans MT" pitchFamily="34" charset="0"/>
                <a:cs typeface="Arial"/>
              </a:rPr>
              <a:t>Final Answer</a:t>
            </a:r>
            <a:br>
              <a:rPr lang="en-US" altLang="en-US" sz="4000" b="1" kern="0" dirty="0">
                <a:solidFill>
                  <a:srgbClr val="420000"/>
                </a:solidFill>
                <a:latin typeface="Gill Sans MT" pitchFamily="34" charset="0"/>
                <a:cs typeface="Arial"/>
              </a:rPr>
            </a:br>
            <a:r>
              <a:rPr lang="en-US" altLang="en-US" sz="4000" b="1" kern="0" dirty="0">
                <a:solidFill>
                  <a:srgbClr val="420000"/>
                </a:solidFill>
                <a:latin typeface="Gill Sans MT" pitchFamily="34" charset="0"/>
                <a:cs typeface="Arial"/>
              </a:rPr>
              <a:t> </a:t>
            </a:r>
            <a:r>
              <a:rPr lang="en-US" altLang="en-US" sz="2400" kern="0" dirty="0">
                <a:solidFill>
                  <a:srgbClr val="420000"/>
                </a:solidFill>
                <a:latin typeface="Gill Sans MT" pitchFamily="34" charset="0"/>
                <a:cs typeface="Arial"/>
              </a:rPr>
              <a:t>(Should go something like this) </a:t>
            </a:r>
            <a:endParaRPr lang="en-US" dirty="0"/>
          </a:p>
        </p:txBody>
      </p:sp>
      <p:sp>
        <p:nvSpPr>
          <p:cNvPr id="3" name="Content Placeholder 2"/>
          <p:cNvSpPr>
            <a:spLocks noGrp="1"/>
          </p:cNvSpPr>
          <p:nvPr>
            <p:ph idx="1"/>
          </p:nvPr>
        </p:nvSpPr>
        <p:spPr/>
        <p:txBody>
          <a:bodyPr/>
          <a:lstStyle/>
          <a:p>
            <a:pPr defTabSz="914400" eaLnBrk="0" fontAlgn="base" hangingPunct="0">
              <a:spcBef>
                <a:spcPct val="20000"/>
              </a:spcBef>
              <a:spcAft>
                <a:spcPct val="0"/>
              </a:spcAft>
              <a:buClr>
                <a:srgbClr val="660000"/>
              </a:buClr>
              <a:buSzPct val="70000"/>
            </a:pPr>
            <a:r>
              <a:rPr lang="en-US" altLang="en-US" sz="2800" kern="0" dirty="0" smtClean="0">
                <a:solidFill>
                  <a:srgbClr val="000000"/>
                </a:solidFill>
                <a:latin typeface="Gill Sans MT" pitchFamily="34" charset="0"/>
                <a:cs typeface="Arial"/>
              </a:rPr>
              <a:t>A </a:t>
            </a:r>
            <a:r>
              <a:rPr lang="en-US" altLang="en-US" sz="2800" b="1" u="sng" kern="0" dirty="0">
                <a:solidFill>
                  <a:srgbClr val="009900"/>
                </a:solidFill>
                <a:latin typeface="Gill Sans MT" pitchFamily="34" charset="0"/>
                <a:cs typeface="Arial"/>
              </a:rPr>
              <a:t>HOST</a:t>
            </a:r>
            <a:r>
              <a:rPr lang="en-US" altLang="en-US" sz="2800" kern="0" dirty="0">
                <a:solidFill>
                  <a:srgbClr val="000000"/>
                </a:solidFill>
                <a:latin typeface="Gill Sans MT" pitchFamily="34" charset="0"/>
                <a:cs typeface="Arial"/>
              </a:rPr>
              <a:t> is any organism that allows another organism or bacteria to live in it or on it.  </a:t>
            </a:r>
          </a:p>
          <a:p>
            <a:pPr marL="469900" lvl="0" indent="-469900" defTabSz="914400" eaLnBrk="0" fontAlgn="base" hangingPunct="0">
              <a:spcBef>
                <a:spcPct val="20000"/>
              </a:spcBef>
              <a:spcAft>
                <a:spcPct val="0"/>
              </a:spcAft>
              <a:buClr>
                <a:srgbClr val="660000"/>
              </a:buClr>
              <a:buSzPct val="70000"/>
              <a:buNone/>
            </a:pPr>
            <a:endParaRPr lang="en-US" altLang="en-US" sz="2400" kern="0" dirty="0">
              <a:solidFill>
                <a:srgbClr val="000000"/>
              </a:solidFill>
              <a:latin typeface="Gill Sans MT" pitchFamily="34" charset="0"/>
              <a:cs typeface="Arial"/>
            </a:endParaRPr>
          </a:p>
          <a:p>
            <a:pPr defTabSz="914400" eaLnBrk="0" fontAlgn="base" hangingPunct="0">
              <a:spcBef>
                <a:spcPct val="20000"/>
              </a:spcBef>
              <a:spcAft>
                <a:spcPct val="0"/>
              </a:spcAft>
              <a:buClr>
                <a:srgbClr val="660000"/>
              </a:buClr>
              <a:buSzPct val="70000"/>
            </a:pPr>
            <a:r>
              <a:rPr lang="en-US" altLang="en-US" sz="2800" kern="0" dirty="0">
                <a:solidFill>
                  <a:srgbClr val="000000"/>
                </a:solidFill>
                <a:latin typeface="Gill Sans MT" pitchFamily="34" charset="0"/>
                <a:cs typeface="Arial"/>
              </a:rPr>
              <a:t>The </a:t>
            </a:r>
            <a:r>
              <a:rPr lang="en-US" altLang="en-US" sz="2800" b="1" u="sng" kern="0" dirty="0">
                <a:solidFill>
                  <a:srgbClr val="CC0000"/>
                </a:solidFill>
                <a:latin typeface="Gill Sans MT" pitchFamily="34" charset="0"/>
                <a:cs typeface="Arial"/>
              </a:rPr>
              <a:t>PARASITE</a:t>
            </a:r>
            <a:r>
              <a:rPr lang="en-US" altLang="en-US" sz="2800" kern="0" dirty="0">
                <a:solidFill>
                  <a:srgbClr val="000000"/>
                </a:solidFill>
                <a:latin typeface="Gill Sans MT" pitchFamily="34" charset="0"/>
                <a:cs typeface="Arial"/>
              </a:rPr>
              <a:t> is the organism living off of the HOST.  </a:t>
            </a:r>
            <a:endParaRPr lang="en-US" altLang="en-US" sz="2400" kern="0" dirty="0">
              <a:solidFill>
                <a:srgbClr val="000000"/>
              </a:solidFill>
              <a:latin typeface="Gill Sans MT" pitchFamily="34" charset="0"/>
              <a:cs typeface="Arial"/>
            </a:endParaRPr>
          </a:p>
          <a:p>
            <a:pPr marL="469900" lvl="0" indent="-469900" defTabSz="914400" eaLnBrk="0" fontAlgn="base" hangingPunct="0">
              <a:spcBef>
                <a:spcPct val="20000"/>
              </a:spcBef>
              <a:spcAft>
                <a:spcPct val="0"/>
              </a:spcAft>
              <a:buClr>
                <a:srgbClr val="660000"/>
              </a:buClr>
              <a:buSzPct val="70000"/>
              <a:buNone/>
            </a:pPr>
            <a:endParaRPr lang="en-US" altLang="en-US" sz="2800" kern="0" dirty="0">
              <a:solidFill>
                <a:srgbClr val="000000"/>
              </a:solidFill>
              <a:latin typeface="Gill Sans MT" pitchFamily="34" charset="0"/>
              <a:cs typeface="Arial"/>
            </a:endParaRPr>
          </a:p>
          <a:p>
            <a:pPr marL="469900" lvl="0" indent="-469900" algn="ctr" defTabSz="914400" eaLnBrk="0" fontAlgn="base" hangingPunct="0">
              <a:spcBef>
                <a:spcPct val="20000"/>
              </a:spcBef>
              <a:spcAft>
                <a:spcPct val="0"/>
              </a:spcAft>
              <a:buClr>
                <a:srgbClr val="660000"/>
              </a:buClr>
              <a:buSzPct val="70000"/>
              <a:buNone/>
            </a:pPr>
            <a:r>
              <a:rPr lang="en-US" altLang="en-US" sz="2400" b="1" kern="0" dirty="0">
                <a:solidFill>
                  <a:srgbClr val="CC0000"/>
                </a:solidFill>
                <a:latin typeface="Gill Sans MT" pitchFamily="34" charset="0"/>
                <a:cs typeface="Arial"/>
              </a:rPr>
              <a:t>*</a:t>
            </a:r>
            <a:r>
              <a:rPr lang="en-US" altLang="en-US" sz="2400" b="1" kern="0" dirty="0">
                <a:solidFill>
                  <a:srgbClr val="0000FF"/>
                </a:solidFill>
                <a:latin typeface="Gill Sans MT" pitchFamily="34" charset="0"/>
                <a:cs typeface="Arial"/>
              </a:rPr>
              <a:t>Lets think about and discuss some examples</a:t>
            </a:r>
            <a:r>
              <a:rPr lang="en-US" altLang="en-US" sz="2400" b="1" kern="0" dirty="0">
                <a:solidFill>
                  <a:srgbClr val="CC0000"/>
                </a:solidFill>
                <a:latin typeface="Gill Sans MT" pitchFamily="34" charset="0"/>
                <a:cs typeface="Arial"/>
              </a:rPr>
              <a:t> of a parasite/host relationship</a:t>
            </a:r>
          </a:p>
          <a:p>
            <a:endParaRPr lang="en-US" dirty="0"/>
          </a:p>
        </p:txBody>
      </p:sp>
    </p:spTree>
    <p:extLst>
      <p:ext uri="{BB962C8B-B14F-4D97-AF65-F5344CB8AC3E}">
        <p14:creationId xmlns:p14="http://schemas.microsoft.com/office/powerpoint/2010/main" val="31036389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en-US" sz="4400" kern="0" dirty="0">
                <a:solidFill>
                  <a:srgbClr val="420000"/>
                </a:solidFill>
                <a:latin typeface="Gill Sans MT" pitchFamily="34" charset="0"/>
                <a:cs typeface="Arial"/>
              </a:rPr>
              <a:t>A More Formal Definition for Parasites:</a:t>
            </a:r>
            <a:endParaRPr lang="en-US" dirty="0"/>
          </a:p>
        </p:txBody>
      </p:sp>
      <p:sp>
        <p:nvSpPr>
          <p:cNvPr id="3" name="Content Placeholder 2"/>
          <p:cNvSpPr>
            <a:spLocks noGrp="1"/>
          </p:cNvSpPr>
          <p:nvPr>
            <p:ph idx="1"/>
          </p:nvPr>
        </p:nvSpPr>
        <p:spPr>
          <a:xfrm>
            <a:off x="2589212" y="2133600"/>
            <a:ext cx="4455400" cy="3777622"/>
          </a:xfrm>
        </p:spPr>
        <p:txBody>
          <a:bodyPr>
            <a:normAutofit fontScale="92500" lnSpcReduction="10000"/>
          </a:bodyPr>
          <a:lstStyle/>
          <a:p>
            <a:pPr marL="469900" lvl="0" indent="-469900" defTabSz="914400" eaLnBrk="0" fontAlgn="base" hangingPunct="0">
              <a:spcBef>
                <a:spcPct val="20000"/>
              </a:spcBef>
              <a:spcAft>
                <a:spcPct val="0"/>
              </a:spcAft>
              <a:buClr>
                <a:srgbClr val="660000"/>
              </a:buClr>
              <a:buSzPct val="70000"/>
              <a:buNone/>
            </a:pPr>
            <a:r>
              <a:rPr lang="en-US" altLang="en-US" sz="3200" u="sng" kern="0" dirty="0">
                <a:solidFill>
                  <a:srgbClr val="800000"/>
                </a:solidFill>
                <a:latin typeface="Gill Sans MT" pitchFamily="34" charset="0"/>
                <a:cs typeface="Arial"/>
              </a:rPr>
              <a:t>Parasite:</a:t>
            </a:r>
          </a:p>
          <a:p>
            <a:pPr defTabSz="914400" eaLnBrk="0" fontAlgn="base" hangingPunct="0">
              <a:spcBef>
                <a:spcPct val="20000"/>
              </a:spcBef>
              <a:spcAft>
                <a:spcPct val="0"/>
              </a:spcAft>
              <a:buClr>
                <a:srgbClr val="660000"/>
              </a:buClr>
              <a:buSzPct val="70000"/>
            </a:pPr>
            <a:r>
              <a:rPr lang="en-US" altLang="en-US" sz="3200" kern="0" dirty="0">
                <a:solidFill>
                  <a:srgbClr val="000000"/>
                </a:solidFill>
                <a:latin typeface="Gill Sans MT" pitchFamily="34" charset="0"/>
                <a:cs typeface="Arial"/>
              </a:rPr>
              <a:t>Eukaryotes that live on or in the body of another eukaryote species and exploit that species for sustenance. </a:t>
            </a:r>
          </a:p>
          <a:p>
            <a:pPr defTabSz="914400" eaLnBrk="0" fontAlgn="base" hangingPunct="0">
              <a:spcBef>
                <a:spcPct val="20000"/>
              </a:spcBef>
              <a:spcAft>
                <a:spcPct val="0"/>
              </a:spcAft>
              <a:buClr>
                <a:srgbClr val="660000"/>
              </a:buClr>
              <a:buSzPct val="70000"/>
            </a:pPr>
            <a:r>
              <a:rPr lang="en-US" altLang="en-US" kern="0" dirty="0">
                <a:solidFill>
                  <a:srgbClr val="660000"/>
                </a:solidFill>
                <a:latin typeface="Gill Sans MT" pitchFamily="34" charset="0"/>
                <a:cs typeface="Arial"/>
                <a:hlinkClick r:id="rId3"/>
              </a:rPr>
              <a:t>http://www.aber.ac.uk/~mpgwww/Edu/Para_ism/PaIsmTxt.html</a:t>
            </a:r>
            <a:r>
              <a:rPr lang="en-US" altLang="en-US" kern="0" dirty="0">
                <a:solidFill>
                  <a:srgbClr val="660000"/>
                </a:solidFill>
                <a:latin typeface="Gill Sans MT" pitchFamily="34" charset="0"/>
                <a:cs typeface="Arial"/>
              </a:rPr>
              <a:t>  this is a useful sight with definitions and explanations of symbiotic relationships.</a:t>
            </a:r>
          </a:p>
          <a:p>
            <a:endParaRPr lang="en-US" dirty="0"/>
          </a:p>
        </p:txBody>
      </p:sp>
      <p:sp>
        <p:nvSpPr>
          <p:cNvPr id="4" name="Rectangle 3"/>
          <p:cNvSpPr/>
          <p:nvPr/>
        </p:nvSpPr>
        <p:spPr>
          <a:xfrm>
            <a:off x="7417837" y="2618647"/>
            <a:ext cx="4683968" cy="3551742"/>
          </a:xfrm>
          <a:prstGeom prst="rect">
            <a:avLst/>
          </a:prstGeom>
        </p:spPr>
        <p:txBody>
          <a:bodyPr wrap="square">
            <a:spAutoFit/>
          </a:bodyPr>
          <a:lstStyle/>
          <a:p>
            <a:pPr marL="457200" lvl="0" indent="-457200" defTabSz="914400" eaLnBrk="0" fontAlgn="base" hangingPunct="0">
              <a:spcBef>
                <a:spcPct val="20000"/>
              </a:spcBef>
              <a:spcAft>
                <a:spcPct val="0"/>
              </a:spcAft>
              <a:buClr>
                <a:srgbClr val="660000"/>
              </a:buClr>
              <a:buSzPct val="70000"/>
              <a:buFont typeface="Arial" panose="020B0604020202020204" pitchFamily="34" charset="0"/>
              <a:buChar char="•"/>
            </a:pPr>
            <a:r>
              <a:rPr lang="en-US" altLang="en-US" sz="2800" kern="0" dirty="0">
                <a:solidFill>
                  <a:srgbClr val="000000"/>
                </a:solidFill>
                <a:latin typeface="Gill Sans MT" pitchFamily="34" charset="0"/>
                <a:cs typeface="Arial"/>
              </a:rPr>
              <a:t>This means the parasite benefits at the expense of the host.</a:t>
            </a:r>
          </a:p>
          <a:p>
            <a:pPr marL="469900" lvl="0" indent="-469900" defTabSz="914400" eaLnBrk="0" fontAlgn="base" hangingPunct="0">
              <a:spcBef>
                <a:spcPct val="20000"/>
              </a:spcBef>
              <a:spcAft>
                <a:spcPct val="0"/>
              </a:spcAft>
              <a:buClr>
                <a:srgbClr val="660000"/>
              </a:buClr>
              <a:buSzPct val="70000"/>
              <a:buFont typeface="Wingdings" panose="05000000000000000000" pitchFamily="2" charset="2"/>
              <a:buChar char="o"/>
            </a:pPr>
            <a:endParaRPr lang="en-US" altLang="en-US" sz="3200" kern="0" dirty="0">
              <a:solidFill>
                <a:srgbClr val="000000"/>
              </a:solidFill>
              <a:latin typeface="Gill Sans MT" pitchFamily="34" charset="0"/>
              <a:cs typeface="Arial"/>
            </a:endParaRPr>
          </a:p>
          <a:p>
            <a:pPr marL="457200" lvl="0" indent="-457200" defTabSz="914400" eaLnBrk="0" fontAlgn="base" hangingPunct="0">
              <a:spcBef>
                <a:spcPct val="20000"/>
              </a:spcBef>
              <a:spcAft>
                <a:spcPct val="0"/>
              </a:spcAft>
              <a:buClr>
                <a:srgbClr val="660000"/>
              </a:buClr>
              <a:buSzPct val="70000"/>
              <a:buFont typeface="Arial" panose="020B0604020202020204" pitchFamily="34" charset="0"/>
              <a:buChar char="•"/>
            </a:pPr>
            <a:r>
              <a:rPr lang="en-US" altLang="en-US" sz="3200" kern="0" dirty="0">
                <a:solidFill>
                  <a:srgbClr val="000000"/>
                </a:solidFill>
                <a:latin typeface="Gill Sans MT" pitchFamily="34" charset="0"/>
                <a:cs typeface="Arial"/>
              </a:rPr>
              <a:t>The host-parasite relationship is typically species specific.</a:t>
            </a:r>
          </a:p>
        </p:txBody>
      </p:sp>
    </p:spTree>
    <p:extLst>
      <p:ext uri="{BB962C8B-B14F-4D97-AF65-F5344CB8AC3E}">
        <p14:creationId xmlns:p14="http://schemas.microsoft.com/office/powerpoint/2010/main" val="38788952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400" kern="0" dirty="0">
                <a:solidFill>
                  <a:srgbClr val="420000"/>
                </a:solidFill>
                <a:latin typeface="Gill Sans MT" pitchFamily="34" charset="0"/>
                <a:cs typeface="Arial"/>
              </a:rPr>
              <a:t>Some Examples:</a:t>
            </a:r>
            <a:endParaRPr lang="en-US" dirty="0"/>
          </a:p>
        </p:txBody>
      </p:sp>
      <p:sp>
        <p:nvSpPr>
          <p:cNvPr id="3" name="Content Placeholder 2"/>
          <p:cNvSpPr>
            <a:spLocks noGrp="1"/>
          </p:cNvSpPr>
          <p:nvPr>
            <p:ph idx="1"/>
          </p:nvPr>
        </p:nvSpPr>
        <p:spPr>
          <a:xfrm>
            <a:off x="2589212" y="2133600"/>
            <a:ext cx="5905564" cy="3777622"/>
          </a:xfrm>
        </p:spPr>
        <p:txBody>
          <a:bodyPr/>
          <a:lstStyle/>
          <a:p>
            <a:pPr defTabSz="914400" eaLnBrk="0" fontAlgn="base" hangingPunct="0">
              <a:lnSpc>
                <a:spcPct val="90000"/>
              </a:lnSpc>
              <a:spcBef>
                <a:spcPct val="20000"/>
              </a:spcBef>
              <a:spcAft>
                <a:spcPct val="0"/>
              </a:spcAft>
              <a:buClr>
                <a:srgbClr val="660000"/>
              </a:buClr>
              <a:buSzPct val="70000"/>
            </a:pPr>
            <a:r>
              <a:rPr lang="en-US" altLang="en-US" sz="2800" kern="0" dirty="0">
                <a:solidFill>
                  <a:srgbClr val="CC0000"/>
                </a:solidFill>
                <a:latin typeface="Gill Sans MT" pitchFamily="34" charset="0"/>
                <a:cs typeface="Arial"/>
              </a:rPr>
              <a:t>Fleas on a dog or cat</a:t>
            </a:r>
            <a:r>
              <a:rPr lang="en-US" altLang="en-US" sz="2800" kern="0" dirty="0">
                <a:solidFill>
                  <a:srgbClr val="000000"/>
                </a:solidFill>
                <a:latin typeface="Gill Sans MT" pitchFamily="34" charset="0"/>
                <a:cs typeface="Arial"/>
              </a:rPr>
              <a:t> – why is this a parasite host relationship?</a:t>
            </a:r>
          </a:p>
          <a:p>
            <a:pPr marL="469900" lvl="0" indent="-469900" defTabSz="914400" eaLnBrk="0" fontAlgn="base" hangingPunct="0">
              <a:lnSpc>
                <a:spcPct val="90000"/>
              </a:lnSpc>
              <a:spcBef>
                <a:spcPct val="20000"/>
              </a:spcBef>
              <a:spcAft>
                <a:spcPct val="0"/>
              </a:spcAft>
              <a:buClr>
                <a:srgbClr val="660000"/>
              </a:buClr>
              <a:buSzPct val="70000"/>
              <a:buFont typeface="Wingdings" panose="05000000000000000000" pitchFamily="2" charset="2"/>
              <a:buChar char="o"/>
            </a:pPr>
            <a:endParaRPr lang="en-US" altLang="en-US" sz="2800" kern="0" dirty="0">
              <a:solidFill>
                <a:srgbClr val="000000"/>
              </a:solidFill>
              <a:latin typeface="Gill Sans MT" pitchFamily="34" charset="0"/>
              <a:cs typeface="Arial"/>
            </a:endParaRPr>
          </a:p>
          <a:p>
            <a:pPr defTabSz="914400" eaLnBrk="0" fontAlgn="base" hangingPunct="0">
              <a:lnSpc>
                <a:spcPct val="90000"/>
              </a:lnSpc>
              <a:spcBef>
                <a:spcPct val="20000"/>
              </a:spcBef>
              <a:spcAft>
                <a:spcPct val="0"/>
              </a:spcAft>
              <a:buClr>
                <a:srgbClr val="660000"/>
              </a:buClr>
              <a:buSzPct val="70000"/>
            </a:pPr>
            <a:r>
              <a:rPr lang="en-US" altLang="en-US" sz="2800" kern="0" dirty="0">
                <a:solidFill>
                  <a:srgbClr val="CC0000"/>
                </a:solidFill>
                <a:latin typeface="Gill Sans MT" pitchFamily="34" charset="0"/>
                <a:cs typeface="Arial"/>
              </a:rPr>
              <a:t>Intestinal worms in horses or cows</a:t>
            </a:r>
            <a:r>
              <a:rPr lang="en-US" altLang="en-US" sz="2800" kern="0" dirty="0">
                <a:solidFill>
                  <a:srgbClr val="000000"/>
                </a:solidFill>
                <a:latin typeface="Gill Sans MT" pitchFamily="34" charset="0"/>
                <a:cs typeface="Arial"/>
              </a:rPr>
              <a:t> – why is this a parasite/host relationship?</a:t>
            </a:r>
          </a:p>
          <a:p>
            <a:pPr marL="469900" lvl="0" indent="-469900" defTabSz="914400" eaLnBrk="0" fontAlgn="base" hangingPunct="0">
              <a:lnSpc>
                <a:spcPct val="90000"/>
              </a:lnSpc>
              <a:spcBef>
                <a:spcPct val="20000"/>
              </a:spcBef>
              <a:spcAft>
                <a:spcPct val="0"/>
              </a:spcAft>
              <a:buClr>
                <a:srgbClr val="660000"/>
              </a:buClr>
              <a:buSzPct val="70000"/>
              <a:buNone/>
            </a:pPr>
            <a:endParaRPr lang="en-US" altLang="en-US" sz="2800" kern="0" dirty="0">
              <a:solidFill>
                <a:srgbClr val="000000"/>
              </a:solidFill>
              <a:latin typeface="Gill Sans MT" pitchFamily="34" charset="0"/>
              <a:cs typeface="Arial"/>
            </a:endParaRPr>
          </a:p>
          <a:p>
            <a:endParaRPr lang="en-US" dirty="0"/>
          </a:p>
        </p:txBody>
      </p:sp>
      <p:pic>
        <p:nvPicPr>
          <p:cNvPr id="4" name="Picture 3"/>
          <p:cNvPicPr>
            <a:picLocks noChangeAspect="1"/>
          </p:cNvPicPr>
          <p:nvPr/>
        </p:nvPicPr>
        <p:blipFill>
          <a:blip r:embed="rId3"/>
          <a:stretch>
            <a:fillRect/>
          </a:stretch>
        </p:blipFill>
        <p:spPr>
          <a:xfrm>
            <a:off x="8997696" y="825278"/>
            <a:ext cx="2642616" cy="2978626"/>
          </a:xfrm>
          <a:prstGeom prst="rect">
            <a:avLst/>
          </a:prstGeom>
        </p:spPr>
      </p:pic>
      <p:pic>
        <p:nvPicPr>
          <p:cNvPr id="5" name="Picture 4"/>
          <p:cNvPicPr>
            <a:picLocks noChangeAspect="1"/>
          </p:cNvPicPr>
          <p:nvPr/>
        </p:nvPicPr>
        <p:blipFill>
          <a:blip r:embed="rId4"/>
          <a:stretch>
            <a:fillRect/>
          </a:stretch>
        </p:blipFill>
        <p:spPr>
          <a:xfrm>
            <a:off x="8650224" y="4185857"/>
            <a:ext cx="3337560" cy="2352104"/>
          </a:xfrm>
          <a:prstGeom prst="rect">
            <a:avLst/>
          </a:prstGeom>
        </p:spPr>
      </p:pic>
    </p:spTree>
    <p:extLst>
      <p:ext uri="{BB962C8B-B14F-4D97-AF65-F5344CB8AC3E}">
        <p14:creationId xmlns:p14="http://schemas.microsoft.com/office/powerpoint/2010/main" val="10468863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en-US" sz="4000" kern="0" dirty="0">
                <a:solidFill>
                  <a:srgbClr val="420000"/>
                </a:solidFill>
                <a:latin typeface="Gill Sans MT" pitchFamily="34" charset="0"/>
                <a:cs typeface="Arial"/>
              </a:rPr>
              <a:t>Relationships Between Parasite and Host Can Vary:</a:t>
            </a:r>
            <a:endParaRPr lang="en-US" dirty="0"/>
          </a:p>
        </p:txBody>
      </p:sp>
      <p:sp>
        <p:nvSpPr>
          <p:cNvPr id="3" name="Content Placeholder 2"/>
          <p:cNvSpPr>
            <a:spLocks noGrp="1"/>
          </p:cNvSpPr>
          <p:nvPr>
            <p:ph idx="1"/>
          </p:nvPr>
        </p:nvSpPr>
        <p:spPr/>
        <p:txBody>
          <a:bodyPr/>
          <a:lstStyle/>
          <a:p>
            <a:pPr defTabSz="914400" eaLnBrk="0" fontAlgn="base" hangingPunct="0">
              <a:lnSpc>
                <a:spcPct val="80000"/>
              </a:lnSpc>
              <a:spcBef>
                <a:spcPct val="20000"/>
              </a:spcBef>
              <a:spcAft>
                <a:spcPct val="0"/>
              </a:spcAft>
              <a:buClr>
                <a:srgbClr val="660000"/>
              </a:buClr>
              <a:buSzPct val="70000"/>
            </a:pPr>
            <a:r>
              <a:rPr lang="en-US" altLang="en-US" sz="2600" b="1" kern="0" dirty="0">
                <a:solidFill>
                  <a:srgbClr val="000000"/>
                </a:solidFill>
                <a:latin typeface="Gill Sans MT" pitchFamily="34" charset="0"/>
                <a:cs typeface="Arial"/>
              </a:rPr>
              <a:t>Like a </a:t>
            </a:r>
            <a:r>
              <a:rPr lang="en-US" altLang="en-US" sz="2600" b="1" kern="0" dirty="0">
                <a:solidFill>
                  <a:srgbClr val="CC0000"/>
                </a:solidFill>
                <a:latin typeface="Gill Sans MT" pitchFamily="34" charset="0"/>
                <a:cs typeface="Arial"/>
              </a:rPr>
              <a:t>“Hit and Run”</a:t>
            </a:r>
            <a:r>
              <a:rPr lang="en-US" altLang="en-US" sz="2600" kern="0" dirty="0">
                <a:solidFill>
                  <a:srgbClr val="000000"/>
                </a:solidFill>
                <a:latin typeface="Gill Sans MT" pitchFamily="34" charset="0"/>
                <a:cs typeface="Arial"/>
              </a:rPr>
              <a:t> – parasites live on or in the host for a brief period of time then must move on, they may or may not kill the host.</a:t>
            </a:r>
          </a:p>
          <a:p>
            <a:pPr marL="469900" lvl="0" indent="-469900" defTabSz="914400" eaLnBrk="0" fontAlgn="base" hangingPunct="0">
              <a:lnSpc>
                <a:spcPct val="80000"/>
              </a:lnSpc>
              <a:spcBef>
                <a:spcPct val="20000"/>
              </a:spcBef>
              <a:spcAft>
                <a:spcPct val="0"/>
              </a:spcAft>
              <a:buClr>
                <a:srgbClr val="660000"/>
              </a:buClr>
              <a:buSzPct val="70000"/>
              <a:buNone/>
            </a:pPr>
            <a:endParaRPr lang="en-US" altLang="en-US" sz="2600" kern="0" dirty="0">
              <a:solidFill>
                <a:srgbClr val="000000"/>
              </a:solidFill>
              <a:latin typeface="Gill Sans MT" pitchFamily="34" charset="0"/>
              <a:cs typeface="Arial"/>
            </a:endParaRPr>
          </a:p>
          <a:p>
            <a:pPr marL="814387" lvl="1" indent="-342900" defTabSz="914400" eaLnBrk="0" fontAlgn="base" hangingPunct="0">
              <a:lnSpc>
                <a:spcPct val="80000"/>
              </a:lnSpc>
              <a:spcBef>
                <a:spcPct val="20000"/>
              </a:spcBef>
              <a:spcAft>
                <a:spcPct val="0"/>
              </a:spcAft>
              <a:buClr>
                <a:srgbClr val="999966"/>
              </a:buClr>
              <a:buSzPct val="75000"/>
            </a:pPr>
            <a:r>
              <a:rPr lang="en-US" altLang="en-US" sz="2500" kern="0" dirty="0">
                <a:solidFill>
                  <a:srgbClr val="000000"/>
                </a:solidFill>
                <a:latin typeface="Gill Sans MT" pitchFamily="34" charset="0"/>
                <a:cs typeface="Arial"/>
              </a:rPr>
              <a:t>Parasites may invade/infest the host in two ways: </a:t>
            </a:r>
          </a:p>
          <a:p>
            <a:pPr marL="908050" lvl="1" indent="-436563" defTabSz="914400" eaLnBrk="0" fontAlgn="base" hangingPunct="0">
              <a:lnSpc>
                <a:spcPct val="80000"/>
              </a:lnSpc>
              <a:spcBef>
                <a:spcPct val="20000"/>
              </a:spcBef>
              <a:spcAft>
                <a:spcPct val="0"/>
              </a:spcAft>
              <a:buClr>
                <a:srgbClr val="999966"/>
              </a:buClr>
              <a:buSzPct val="75000"/>
              <a:buNone/>
            </a:pPr>
            <a:endParaRPr lang="en-US" altLang="en-US" sz="2500" kern="0" dirty="0">
              <a:solidFill>
                <a:srgbClr val="000000"/>
              </a:solidFill>
              <a:latin typeface="Gill Sans MT" pitchFamily="34" charset="0"/>
              <a:cs typeface="Arial"/>
            </a:endParaRPr>
          </a:p>
          <a:p>
            <a:pPr marL="1252537" lvl="2" indent="-342900" defTabSz="914400" eaLnBrk="0" fontAlgn="base" hangingPunct="0">
              <a:lnSpc>
                <a:spcPct val="80000"/>
              </a:lnSpc>
              <a:spcBef>
                <a:spcPct val="20000"/>
              </a:spcBef>
              <a:spcAft>
                <a:spcPct val="0"/>
              </a:spcAft>
              <a:buClr>
                <a:srgbClr val="660000"/>
              </a:buClr>
              <a:buSzPct val="65000"/>
            </a:pPr>
            <a:r>
              <a:rPr lang="en-US" altLang="en-US" sz="2400" kern="0" dirty="0">
                <a:solidFill>
                  <a:srgbClr val="000000"/>
                </a:solidFill>
                <a:latin typeface="Gill Sans MT" pitchFamily="34" charset="0"/>
                <a:cs typeface="Arial"/>
              </a:rPr>
              <a:t>Acute Invasions/Infestations</a:t>
            </a:r>
          </a:p>
          <a:p>
            <a:pPr marL="1252537" lvl="2" indent="-342900" defTabSz="914400" eaLnBrk="0" fontAlgn="base" hangingPunct="0">
              <a:lnSpc>
                <a:spcPct val="80000"/>
              </a:lnSpc>
              <a:spcBef>
                <a:spcPct val="20000"/>
              </a:spcBef>
              <a:spcAft>
                <a:spcPct val="0"/>
              </a:spcAft>
              <a:buClr>
                <a:srgbClr val="660000"/>
              </a:buClr>
              <a:buSzPct val="65000"/>
            </a:pPr>
            <a:r>
              <a:rPr lang="en-US" altLang="en-US" sz="2400" kern="0" dirty="0">
                <a:solidFill>
                  <a:srgbClr val="000000"/>
                </a:solidFill>
                <a:latin typeface="Gill Sans MT" pitchFamily="34" charset="0"/>
                <a:cs typeface="Arial"/>
              </a:rPr>
              <a:t>Chronic Invasions/Infestations </a:t>
            </a:r>
          </a:p>
          <a:p>
            <a:endParaRPr lang="en-US" dirty="0"/>
          </a:p>
        </p:txBody>
      </p:sp>
      <p:pic>
        <p:nvPicPr>
          <p:cNvPr id="4" name="Picture 3"/>
          <p:cNvPicPr>
            <a:picLocks noChangeAspect="1"/>
          </p:cNvPicPr>
          <p:nvPr/>
        </p:nvPicPr>
        <p:blipFill>
          <a:blip r:embed="rId3"/>
          <a:stretch>
            <a:fillRect/>
          </a:stretch>
        </p:blipFill>
        <p:spPr>
          <a:xfrm>
            <a:off x="7915656" y="4022411"/>
            <a:ext cx="4046220" cy="2697480"/>
          </a:xfrm>
          <a:prstGeom prst="rect">
            <a:avLst/>
          </a:prstGeom>
        </p:spPr>
      </p:pic>
    </p:spTree>
    <p:extLst>
      <p:ext uri="{BB962C8B-B14F-4D97-AF65-F5344CB8AC3E}">
        <p14:creationId xmlns:p14="http://schemas.microsoft.com/office/powerpoint/2010/main" val="24024268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000" kern="0" dirty="0">
                <a:solidFill>
                  <a:srgbClr val="420000"/>
                </a:solidFill>
                <a:latin typeface="Gill Sans MT" pitchFamily="34" charset="0"/>
                <a:cs typeface="Arial"/>
              </a:rPr>
              <a:t>What a parasite </a:t>
            </a:r>
            <a:r>
              <a:rPr lang="en-US" altLang="en-US" sz="4000" kern="0" dirty="0">
                <a:solidFill>
                  <a:srgbClr val="CC0000"/>
                </a:solidFill>
                <a:latin typeface="Gill Sans MT" pitchFamily="34" charset="0"/>
                <a:cs typeface="Arial"/>
              </a:rPr>
              <a:t>MUST HAVE</a:t>
            </a:r>
            <a:r>
              <a:rPr lang="en-US" altLang="en-US" sz="4000" kern="0" dirty="0">
                <a:solidFill>
                  <a:srgbClr val="420000"/>
                </a:solidFill>
                <a:latin typeface="Gill Sans MT" pitchFamily="34" charset="0"/>
                <a:cs typeface="Arial"/>
              </a:rPr>
              <a:t> to survive:</a:t>
            </a:r>
            <a:endParaRPr lang="en-US" dirty="0"/>
          </a:p>
        </p:txBody>
      </p:sp>
      <p:sp>
        <p:nvSpPr>
          <p:cNvPr id="3" name="Content Placeholder 2"/>
          <p:cNvSpPr>
            <a:spLocks noGrp="1"/>
          </p:cNvSpPr>
          <p:nvPr>
            <p:ph idx="1"/>
          </p:nvPr>
        </p:nvSpPr>
        <p:spPr>
          <a:xfrm>
            <a:off x="2589212" y="2133600"/>
            <a:ext cx="5987860" cy="3777622"/>
          </a:xfrm>
        </p:spPr>
        <p:txBody>
          <a:bodyPr>
            <a:normAutofit lnSpcReduction="10000"/>
          </a:bodyPr>
          <a:lstStyle/>
          <a:p>
            <a:pPr defTabSz="914400" fontAlgn="base">
              <a:lnSpc>
                <a:spcPct val="80000"/>
              </a:lnSpc>
              <a:spcBef>
                <a:spcPct val="20000"/>
              </a:spcBef>
              <a:spcAft>
                <a:spcPct val="0"/>
              </a:spcAft>
              <a:buClr>
                <a:srgbClr val="660000"/>
              </a:buClr>
              <a:buSzPct val="70000"/>
            </a:pPr>
            <a:r>
              <a:rPr lang="en-US" altLang="en-US" sz="2800" kern="0" dirty="0">
                <a:solidFill>
                  <a:srgbClr val="CC0000"/>
                </a:solidFill>
                <a:latin typeface="Gill Sans MT" pitchFamily="34" charset="0"/>
                <a:cs typeface="Arial"/>
              </a:rPr>
              <a:t>Nutrition</a:t>
            </a:r>
            <a:r>
              <a:rPr lang="en-US" altLang="en-US" sz="2800" kern="0" dirty="0">
                <a:solidFill>
                  <a:srgbClr val="000000"/>
                </a:solidFill>
                <a:latin typeface="Gill Sans MT" pitchFamily="34" charset="0"/>
                <a:cs typeface="Arial"/>
              </a:rPr>
              <a:t> – food! The host provides nourishment for the parasite.</a:t>
            </a:r>
          </a:p>
          <a:p>
            <a:pPr marL="469900" lvl="0" indent="-469900" defTabSz="914400" fontAlgn="base">
              <a:lnSpc>
                <a:spcPct val="80000"/>
              </a:lnSpc>
              <a:spcBef>
                <a:spcPct val="20000"/>
              </a:spcBef>
              <a:spcAft>
                <a:spcPct val="0"/>
              </a:spcAft>
              <a:buClr>
                <a:srgbClr val="660000"/>
              </a:buClr>
              <a:buSzPct val="70000"/>
              <a:buFont typeface="Wingdings" panose="05000000000000000000" pitchFamily="2" charset="2"/>
              <a:buChar char="o"/>
            </a:pPr>
            <a:endParaRPr lang="en-US" altLang="en-US" sz="2800" kern="0" dirty="0">
              <a:solidFill>
                <a:srgbClr val="000000"/>
              </a:solidFill>
              <a:latin typeface="Gill Sans MT" pitchFamily="34" charset="0"/>
              <a:cs typeface="Arial"/>
            </a:endParaRPr>
          </a:p>
          <a:p>
            <a:pPr defTabSz="914400" fontAlgn="base">
              <a:lnSpc>
                <a:spcPct val="80000"/>
              </a:lnSpc>
              <a:spcBef>
                <a:spcPct val="20000"/>
              </a:spcBef>
              <a:spcAft>
                <a:spcPct val="0"/>
              </a:spcAft>
              <a:buClr>
                <a:srgbClr val="660000"/>
              </a:buClr>
              <a:buSzPct val="70000"/>
            </a:pPr>
            <a:r>
              <a:rPr lang="en-US" altLang="en-US" sz="2800" kern="0" dirty="0">
                <a:solidFill>
                  <a:srgbClr val="CC0000"/>
                </a:solidFill>
                <a:latin typeface="Gill Sans MT" pitchFamily="34" charset="0"/>
                <a:cs typeface="Arial"/>
              </a:rPr>
              <a:t>Protection</a:t>
            </a:r>
            <a:r>
              <a:rPr lang="en-US" altLang="en-US" sz="2800" kern="0" dirty="0">
                <a:solidFill>
                  <a:srgbClr val="000000"/>
                </a:solidFill>
                <a:latin typeface="Gill Sans MT" pitchFamily="34" charset="0"/>
                <a:cs typeface="Arial"/>
              </a:rPr>
              <a:t> from the environment –The host provides shelter, warm and snug! </a:t>
            </a:r>
          </a:p>
          <a:p>
            <a:pPr marL="469900" lvl="0" indent="-469900" defTabSz="914400" fontAlgn="base">
              <a:lnSpc>
                <a:spcPct val="80000"/>
              </a:lnSpc>
              <a:spcBef>
                <a:spcPct val="20000"/>
              </a:spcBef>
              <a:spcAft>
                <a:spcPct val="0"/>
              </a:spcAft>
              <a:buClr>
                <a:srgbClr val="660000"/>
              </a:buClr>
              <a:buSzPct val="70000"/>
              <a:buFont typeface="Wingdings" panose="05000000000000000000" pitchFamily="2" charset="2"/>
              <a:buChar char="o"/>
            </a:pPr>
            <a:endParaRPr lang="en-US" altLang="en-US" sz="2800" kern="0" dirty="0">
              <a:solidFill>
                <a:srgbClr val="000000"/>
              </a:solidFill>
              <a:latin typeface="Gill Sans MT" pitchFamily="34" charset="0"/>
              <a:cs typeface="Arial"/>
            </a:endParaRPr>
          </a:p>
          <a:p>
            <a:pPr defTabSz="914400" fontAlgn="base">
              <a:lnSpc>
                <a:spcPct val="80000"/>
              </a:lnSpc>
              <a:spcBef>
                <a:spcPct val="20000"/>
              </a:spcBef>
              <a:spcAft>
                <a:spcPct val="0"/>
              </a:spcAft>
              <a:buClr>
                <a:srgbClr val="660000"/>
              </a:buClr>
              <a:buSzPct val="70000"/>
            </a:pPr>
            <a:r>
              <a:rPr lang="en-US" altLang="en-US" sz="2800" kern="0" dirty="0">
                <a:solidFill>
                  <a:srgbClr val="CC0000"/>
                </a:solidFill>
                <a:latin typeface="Gill Sans MT" pitchFamily="34" charset="0"/>
                <a:cs typeface="Arial"/>
              </a:rPr>
              <a:t>Ability to Reproduction</a:t>
            </a:r>
            <a:r>
              <a:rPr lang="en-US" altLang="en-US" sz="2800" kern="0" dirty="0">
                <a:solidFill>
                  <a:srgbClr val="000000"/>
                </a:solidFill>
                <a:latin typeface="Gill Sans MT" pitchFamily="34" charset="0"/>
                <a:cs typeface="Arial"/>
              </a:rPr>
              <a:t> – make more! The parasite can not survive without its host!</a:t>
            </a:r>
          </a:p>
          <a:p>
            <a:endParaRPr lang="en-US" dirty="0"/>
          </a:p>
        </p:txBody>
      </p:sp>
      <p:pic>
        <p:nvPicPr>
          <p:cNvPr id="4" name="Picture 3"/>
          <p:cNvPicPr>
            <a:picLocks noChangeAspect="1"/>
          </p:cNvPicPr>
          <p:nvPr/>
        </p:nvPicPr>
        <p:blipFill>
          <a:blip r:embed="rId3"/>
          <a:stretch>
            <a:fillRect/>
          </a:stretch>
        </p:blipFill>
        <p:spPr>
          <a:xfrm>
            <a:off x="8412481" y="1506688"/>
            <a:ext cx="2176272" cy="1580510"/>
          </a:xfrm>
          <a:prstGeom prst="rect">
            <a:avLst/>
          </a:prstGeom>
        </p:spPr>
      </p:pic>
      <p:pic>
        <p:nvPicPr>
          <p:cNvPr id="5" name="Picture 4"/>
          <p:cNvPicPr>
            <a:picLocks noChangeAspect="1"/>
          </p:cNvPicPr>
          <p:nvPr/>
        </p:nvPicPr>
        <p:blipFill>
          <a:blip r:embed="rId4"/>
          <a:stretch>
            <a:fillRect/>
          </a:stretch>
        </p:blipFill>
        <p:spPr>
          <a:xfrm>
            <a:off x="9978772" y="3148863"/>
            <a:ext cx="1899285" cy="1641826"/>
          </a:xfrm>
          <a:prstGeom prst="rect">
            <a:avLst/>
          </a:prstGeom>
        </p:spPr>
      </p:pic>
      <p:pic>
        <p:nvPicPr>
          <p:cNvPr id="6" name="Picture 5"/>
          <p:cNvPicPr>
            <a:picLocks noChangeAspect="1"/>
          </p:cNvPicPr>
          <p:nvPr/>
        </p:nvPicPr>
        <p:blipFill>
          <a:blip r:embed="rId5"/>
          <a:stretch>
            <a:fillRect/>
          </a:stretch>
        </p:blipFill>
        <p:spPr>
          <a:xfrm>
            <a:off x="8658500" y="4883984"/>
            <a:ext cx="1684233" cy="1661381"/>
          </a:xfrm>
          <a:prstGeom prst="rect">
            <a:avLst/>
          </a:prstGeom>
        </p:spPr>
      </p:pic>
    </p:spTree>
    <p:extLst>
      <p:ext uri="{BB962C8B-B14F-4D97-AF65-F5344CB8AC3E}">
        <p14:creationId xmlns:p14="http://schemas.microsoft.com/office/powerpoint/2010/main" val="13812723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400" kern="0" dirty="0">
                <a:solidFill>
                  <a:srgbClr val="CC0000"/>
                </a:solidFill>
                <a:latin typeface="Gill Sans MT" pitchFamily="34" charset="0"/>
                <a:cs typeface="Arial"/>
              </a:rPr>
              <a:t>Parasite Life Cycle:</a:t>
            </a:r>
            <a:endParaRPr lang="en-US" dirty="0"/>
          </a:p>
        </p:txBody>
      </p:sp>
      <p:sp>
        <p:nvSpPr>
          <p:cNvPr id="3" name="Content Placeholder 2"/>
          <p:cNvSpPr>
            <a:spLocks noGrp="1"/>
          </p:cNvSpPr>
          <p:nvPr>
            <p:ph idx="1"/>
          </p:nvPr>
        </p:nvSpPr>
        <p:spPr/>
        <p:txBody>
          <a:bodyPr/>
          <a:lstStyle/>
          <a:p>
            <a:pPr defTabSz="914400" fontAlgn="base">
              <a:spcBef>
                <a:spcPct val="20000"/>
              </a:spcBef>
              <a:spcAft>
                <a:spcPct val="0"/>
              </a:spcAft>
              <a:buClr>
                <a:srgbClr val="660000"/>
              </a:buClr>
              <a:buSzPct val="70000"/>
            </a:pPr>
            <a:r>
              <a:rPr lang="en-US" altLang="en-US" sz="3200" kern="0" dirty="0">
                <a:solidFill>
                  <a:srgbClr val="000000"/>
                </a:solidFill>
                <a:latin typeface="Gill Sans MT" pitchFamily="34" charset="0"/>
                <a:cs typeface="Arial"/>
              </a:rPr>
              <a:t>The life cycle is a </a:t>
            </a:r>
            <a:r>
              <a:rPr lang="en-US" altLang="en-US" sz="3200" kern="0" dirty="0">
                <a:solidFill>
                  <a:srgbClr val="CC0000"/>
                </a:solidFill>
                <a:latin typeface="Gill Sans MT" pitchFamily="34" charset="0"/>
                <a:cs typeface="Arial"/>
              </a:rPr>
              <a:t>never-ending chain of events</a:t>
            </a:r>
            <a:r>
              <a:rPr lang="en-US" altLang="en-US" sz="3200" kern="0" dirty="0">
                <a:solidFill>
                  <a:srgbClr val="000000"/>
                </a:solidFill>
                <a:latin typeface="Gill Sans MT" pitchFamily="34" charset="0"/>
                <a:cs typeface="Arial"/>
              </a:rPr>
              <a:t> that lead to the parasite constantly reproducing and re-infesting another animal.  </a:t>
            </a:r>
            <a:r>
              <a:rPr lang="en-US" altLang="en-US" sz="3200" b="1" kern="0" dirty="0">
                <a:solidFill>
                  <a:srgbClr val="009900"/>
                </a:solidFill>
                <a:latin typeface="Gill Sans MT" pitchFamily="34" charset="0"/>
                <a:cs typeface="Arial"/>
              </a:rPr>
              <a:t>YUCK</a:t>
            </a:r>
            <a:r>
              <a:rPr lang="en-US" altLang="en-US" sz="3200" b="1" kern="0" dirty="0" smtClean="0">
                <a:solidFill>
                  <a:srgbClr val="009900"/>
                </a:solidFill>
                <a:latin typeface="Gill Sans MT" pitchFamily="34" charset="0"/>
                <a:cs typeface="Arial"/>
              </a:rPr>
              <a:t>!!!</a:t>
            </a:r>
          </a:p>
          <a:p>
            <a:pPr defTabSz="914400" fontAlgn="base">
              <a:spcBef>
                <a:spcPct val="20000"/>
              </a:spcBef>
              <a:spcAft>
                <a:spcPct val="0"/>
              </a:spcAft>
              <a:buClr>
                <a:srgbClr val="660000"/>
              </a:buClr>
              <a:buSzPct val="70000"/>
            </a:pPr>
            <a:r>
              <a:rPr lang="en-US" altLang="en-US" sz="3200" kern="0" dirty="0">
                <a:solidFill>
                  <a:srgbClr val="000000"/>
                </a:solidFill>
                <a:latin typeface="Gill Sans MT" pitchFamily="34" charset="0"/>
                <a:cs typeface="Arial"/>
              </a:rPr>
              <a:t>Let’s take a look at one example of a parasite life cycle….next slide</a:t>
            </a:r>
          </a:p>
          <a:p>
            <a:pPr defTabSz="914400" fontAlgn="base">
              <a:spcBef>
                <a:spcPct val="20000"/>
              </a:spcBef>
              <a:spcAft>
                <a:spcPct val="0"/>
              </a:spcAft>
              <a:buClr>
                <a:srgbClr val="660000"/>
              </a:buClr>
              <a:buSzPct val="70000"/>
            </a:pPr>
            <a:endParaRPr lang="en-US" altLang="en-US" sz="3200" b="1" kern="0" dirty="0">
              <a:solidFill>
                <a:srgbClr val="009900"/>
              </a:solidFill>
              <a:latin typeface="Gill Sans MT" pitchFamily="34" charset="0"/>
              <a:cs typeface="Arial"/>
            </a:endParaRPr>
          </a:p>
          <a:p>
            <a:endParaRPr lang="en-US" dirty="0"/>
          </a:p>
        </p:txBody>
      </p:sp>
      <p:pic>
        <p:nvPicPr>
          <p:cNvPr id="4" name="Picture 3"/>
          <p:cNvPicPr>
            <a:picLocks noChangeAspect="1"/>
          </p:cNvPicPr>
          <p:nvPr/>
        </p:nvPicPr>
        <p:blipFill>
          <a:blip r:embed="rId2"/>
          <a:stretch>
            <a:fillRect/>
          </a:stretch>
        </p:blipFill>
        <p:spPr>
          <a:xfrm>
            <a:off x="6327647" y="4227761"/>
            <a:ext cx="2547943" cy="2547943"/>
          </a:xfrm>
          <a:prstGeom prst="rect">
            <a:avLst/>
          </a:prstGeom>
        </p:spPr>
      </p:pic>
    </p:spTree>
    <p:extLst>
      <p:ext uri="{BB962C8B-B14F-4D97-AF65-F5344CB8AC3E}">
        <p14:creationId xmlns:p14="http://schemas.microsoft.com/office/powerpoint/2010/main" val="4045841275"/>
      </p:ext>
    </p:extLst>
  </p:cSld>
  <p:clrMapOvr>
    <a:masterClrMapping/>
  </p:clrMapOvr>
  <p:timing>
    <p:tnLst>
      <p:par>
        <p:cTn id="1" dur="indefinite" restart="never" nodeType="tmRoot"/>
      </p:par>
    </p:tn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219</TotalTime>
  <Words>2995</Words>
  <Application>Microsoft Office PowerPoint</Application>
  <PresentationFormat>Widescreen</PresentationFormat>
  <Paragraphs>253</Paragraphs>
  <Slides>36</Slides>
  <Notes>20</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36</vt:i4>
      </vt:variant>
    </vt:vector>
  </HeadingPairs>
  <TitlesOfParts>
    <vt:vector size="43" baseType="lpstr">
      <vt:lpstr>Arial</vt:lpstr>
      <vt:lpstr>Calibri</vt:lpstr>
      <vt:lpstr>Century Gothic</vt:lpstr>
      <vt:lpstr>Gill Sans MT</vt:lpstr>
      <vt:lpstr>Wingdings</vt:lpstr>
      <vt:lpstr>Wingdings 3</vt:lpstr>
      <vt:lpstr>Wisp</vt:lpstr>
      <vt:lpstr>Parasite/Host Relationships</vt:lpstr>
      <vt:lpstr>What is a HOST?   What is a PARASITE?</vt:lpstr>
      <vt:lpstr>NEXT:</vt:lpstr>
      <vt:lpstr>Final Answer  (Should go something like this) </vt:lpstr>
      <vt:lpstr>A More Formal Definition for Parasites:</vt:lpstr>
      <vt:lpstr>Some Examples:</vt:lpstr>
      <vt:lpstr>Relationships Between Parasite and Host Can Vary:</vt:lpstr>
      <vt:lpstr>What a parasite MUST HAVE to survive:</vt:lpstr>
      <vt:lpstr>Parasite Life Cycle:</vt:lpstr>
      <vt:lpstr>Example Life Cycle: </vt:lpstr>
      <vt:lpstr>Different Parasites have Different Ways of Surviving!</vt:lpstr>
      <vt:lpstr>Survival:</vt:lpstr>
      <vt:lpstr>What is the Niche of a Parasite?</vt:lpstr>
      <vt:lpstr>A Parasite’s Niche:</vt:lpstr>
      <vt:lpstr>Common Types of Parasites: </vt:lpstr>
      <vt:lpstr>Parasites in a food chain or food web: 6 Links of the Chain</vt:lpstr>
      <vt:lpstr>Entry into/on Host</vt:lpstr>
      <vt:lpstr>Entry into/on Host Continued:</vt:lpstr>
      <vt:lpstr>Parasite Finds its Niche in Host:</vt:lpstr>
      <vt:lpstr>Examples of Specific Niche Needed for Protection and Nutrition</vt:lpstr>
      <vt:lpstr>Contact with Host: Starts and Restarts Life Cycle!</vt:lpstr>
      <vt:lpstr>Survival in Host</vt:lpstr>
      <vt:lpstr>Reproduction</vt:lpstr>
      <vt:lpstr>Escape from Host</vt:lpstr>
      <vt:lpstr>Development in Intermediate Host</vt:lpstr>
      <vt:lpstr>Development in Environment</vt:lpstr>
      <vt:lpstr>So Why are Life Cycles So Important?</vt:lpstr>
      <vt:lpstr>One Last Point:</vt:lpstr>
      <vt:lpstr>Importance of Life Cycles</vt:lpstr>
      <vt:lpstr>Prevention/Treatment</vt:lpstr>
      <vt:lpstr>Drug Resistance</vt:lpstr>
      <vt:lpstr>Research in Parasite Treatment</vt:lpstr>
      <vt:lpstr>Research in Parasite Treatment Extra Information:</vt:lpstr>
      <vt:lpstr>Research in Parasite Treatment</vt:lpstr>
      <vt:lpstr>PowerPoint Presentation</vt:lpstr>
      <vt:lpstr>References</vt:lpstr>
    </vt:vector>
  </TitlesOfParts>
  <Company>Texas A&amp;M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Parasite/Host Relationships</dc:title>
  <dc:creator>Lab, L Johnson's</dc:creator>
  <cp:lastModifiedBy>Lab, L Johnson's</cp:lastModifiedBy>
  <cp:revision>192</cp:revision>
  <dcterms:created xsi:type="dcterms:W3CDTF">2018-12-17T21:27:47Z</dcterms:created>
  <dcterms:modified xsi:type="dcterms:W3CDTF">2018-12-18T21:37:07Z</dcterms:modified>
</cp:coreProperties>
</file>