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37"/>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4"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94660"/>
  </p:normalViewPr>
  <p:slideViewPr>
    <p:cSldViewPr snapToGrid="0">
      <p:cViewPr varScale="1">
        <p:scale>
          <a:sx n="105" d="100"/>
          <a:sy n="105" d="100"/>
        </p:scale>
        <p:origin x="12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13264F-4E5C-440B-B307-A88AB5BF9B7B}" type="datetimeFigureOut">
              <a:rPr lang="en-US" smtClean="0"/>
              <a:t>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EA6A7C-0F72-4396-AE36-20208F9FB018}" type="slidenum">
              <a:rPr lang="en-US" smtClean="0"/>
              <a:t>‹#›</a:t>
            </a:fld>
            <a:endParaRPr lang="en-US"/>
          </a:p>
        </p:txBody>
      </p:sp>
    </p:spTree>
    <p:extLst>
      <p:ext uri="{BB962C8B-B14F-4D97-AF65-F5344CB8AC3E}">
        <p14:creationId xmlns:p14="http://schemas.microsoft.com/office/powerpoint/2010/main" val="1555763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Tapeworm, heartworm, stomach worm, ticks, fleas, etc.</a:t>
            </a:r>
          </a:p>
        </p:txBody>
      </p:sp>
      <p:sp>
        <p:nvSpPr>
          <p:cNvPr id="4" name="Slide Number Placeholder 3"/>
          <p:cNvSpPr>
            <a:spLocks noGrp="1"/>
          </p:cNvSpPr>
          <p:nvPr>
            <p:ph type="sldNum" sz="quarter" idx="10"/>
          </p:nvPr>
        </p:nvSpPr>
        <p:spPr/>
        <p:txBody>
          <a:bodyPr/>
          <a:lstStyle/>
          <a:p>
            <a:fld id="{D6EA6A7C-0F72-4396-AE36-20208F9FB018}" type="slidenum">
              <a:rPr lang="en-US" smtClean="0"/>
              <a:t>6</a:t>
            </a:fld>
            <a:endParaRPr lang="en-US"/>
          </a:p>
        </p:txBody>
      </p:sp>
    </p:spTree>
    <p:extLst>
      <p:ext uri="{BB962C8B-B14F-4D97-AF65-F5344CB8AC3E}">
        <p14:creationId xmlns:p14="http://schemas.microsoft.com/office/powerpoint/2010/main" val="1557404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other people or animals that were contaminated with it. This can be direct, as for example ticks or head lice jumping from one person to another. Perhaps more common is the picking up of eggs and juvenile stages that have left a host person, as, for example, contamination with feces.</a:t>
            </a:r>
          </a:p>
        </p:txBody>
      </p:sp>
      <p:sp>
        <p:nvSpPr>
          <p:cNvPr id="4" name="Slide Number Placeholder 3"/>
          <p:cNvSpPr>
            <a:spLocks noGrp="1"/>
          </p:cNvSpPr>
          <p:nvPr>
            <p:ph type="sldNum" sz="quarter" idx="10"/>
          </p:nvPr>
        </p:nvSpPr>
        <p:spPr/>
        <p:txBody>
          <a:bodyPr/>
          <a:lstStyle/>
          <a:p>
            <a:fld id="{D6EA6A7C-0F72-4396-AE36-20208F9FB018}" type="slidenum">
              <a:rPr lang="en-US" smtClean="0"/>
              <a:t>18</a:t>
            </a:fld>
            <a:endParaRPr lang="en-US"/>
          </a:p>
        </p:txBody>
      </p:sp>
    </p:spTree>
    <p:extLst>
      <p:ext uri="{BB962C8B-B14F-4D97-AF65-F5344CB8AC3E}">
        <p14:creationId xmlns:p14="http://schemas.microsoft.com/office/powerpoint/2010/main" val="3077418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should wear shoes wherever animals go to the bathroom on the ground. </a:t>
            </a:r>
            <a:endParaRPr lang="en-US" dirty="0"/>
          </a:p>
        </p:txBody>
      </p:sp>
      <p:sp>
        <p:nvSpPr>
          <p:cNvPr id="4" name="Slide Number Placeholder 3"/>
          <p:cNvSpPr>
            <a:spLocks noGrp="1"/>
          </p:cNvSpPr>
          <p:nvPr>
            <p:ph type="sldNum" sz="quarter" idx="10"/>
          </p:nvPr>
        </p:nvSpPr>
        <p:spPr/>
        <p:txBody>
          <a:bodyPr/>
          <a:lstStyle/>
          <a:p>
            <a:fld id="{D6EA6A7C-0F72-4396-AE36-20208F9FB018}" type="slidenum">
              <a:rPr lang="en-US" smtClean="0"/>
              <a:t>25</a:t>
            </a:fld>
            <a:endParaRPr lang="en-US"/>
          </a:p>
        </p:txBody>
      </p:sp>
    </p:spTree>
    <p:extLst>
      <p:ext uri="{BB962C8B-B14F-4D97-AF65-F5344CB8AC3E}">
        <p14:creationId xmlns:p14="http://schemas.microsoft.com/office/powerpoint/2010/main" val="2120496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is Asia.</a:t>
            </a:r>
            <a:endParaRPr lang="en-US" dirty="0"/>
          </a:p>
        </p:txBody>
      </p:sp>
      <p:sp>
        <p:nvSpPr>
          <p:cNvPr id="4" name="Slide Number Placeholder 3"/>
          <p:cNvSpPr>
            <a:spLocks noGrp="1"/>
          </p:cNvSpPr>
          <p:nvPr>
            <p:ph type="sldNum" sz="quarter" idx="10"/>
          </p:nvPr>
        </p:nvSpPr>
        <p:spPr/>
        <p:txBody>
          <a:bodyPr/>
          <a:lstStyle/>
          <a:p>
            <a:fld id="{D6EA6A7C-0F72-4396-AE36-20208F9FB018}" type="slidenum">
              <a:rPr lang="en-US" smtClean="0"/>
              <a:t>32</a:t>
            </a:fld>
            <a:endParaRPr lang="en-US"/>
          </a:p>
        </p:txBody>
      </p:sp>
    </p:spTree>
    <p:extLst>
      <p:ext uri="{BB962C8B-B14F-4D97-AF65-F5344CB8AC3E}">
        <p14:creationId xmlns:p14="http://schemas.microsoft.com/office/powerpoint/2010/main" val="2618603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what vectors are again!</a:t>
            </a:r>
          </a:p>
          <a:p>
            <a:endParaRPr lang="en-US" dirty="0"/>
          </a:p>
        </p:txBody>
      </p:sp>
      <p:sp>
        <p:nvSpPr>
          <p:cNvPr id="4" name="Slide Number Placeholder 3"/>
          <p:cNvSpPr>
            <a:spLocks noGrp="1"/>
          </p:cNvSpPr>
          <p:nvPr>
            <p:ph type="sldNum" sz="quarter" idx="10"/>
          </p:nvPr>
        </p:nvSpPr>
        <p:spPr/>
        <p:txBody>
          <a:bodyPr/>
          <a:lstStyle/>
          <a:p>
            <a:fld id="{D6EA6A7C-0F72-4396-AE36-20208F9FB018}" type="slidenum">
              <a:rPr lang="en-US" smtClean="0"/>
              <a:t>33</a:t>
            </a:fld>
            <a:endParaRPr lang="en-US"/>
          </a:p>
        </p:txBody>
      </p:sp>
    </p:spTree>
    <p:extLst>
      <p:ext uri="{BB962C8B-B14F-4D97-AF65-F5344CB8AC3E}">
        <p14:creationId xmlns:p14="http://schemas.microsoft.com/office/powerpoint/2010/main" val="1867795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 students review the steps they can take to help prevent infection.  More answers to this question are on next slide.</a:t>
            </a:r>
          </a:p>
        </p:txBody>
      </p:sp>
      <p:sp>
        <p:nvSpPr>
          <p:cNvPr id="4" name="Slide Number Placeholder 3"/>
          <p:cNvSpPr>
            <a:spLocks noGrp="1"/>
          </p:cNvSpPr>
          <p:nvPr>
            <p:ph type="sldNum" sz="quarter" idx="10"/>
          </p:nvPr>
        </p:nvSpPr>
        <p:spPr/>
        <p:txBody>
          <a:bodyPr/>
          <a:lstStyle/>
          <a:p>
            <a:fld id="{D6EA6A7C-0F72-4396-AE36-20208F9FB018}" type="slidenum">
              <a:rPr lang="en-US" smtClean="0"/>
              <a:t>34</a:t>
            </a:fld>
            <a:endParaRPr lang="en-US"/>
          </a:p>
        </p:txBody>
      </p:sp>
    </p:spTree>
    <p:extLst>
      <p:ext uri="{BB962C8B-B14F-4D97-AF65-F5344CB8AC3E}">
        <p14:creationId xmlns:p14="http://schemas.microsoft.com/office/powerpoint/2010/main" val="337475037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D15A821-D398-4C7D-9D6A-7F5405EAEC8C}" type="datetimeFigureOut">
              <a:rPr lang="en-US" smtClean="0"/>
              <a:t>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0DAFAE34-B6A2-46A8-81FF-97F0D4B0EE89}" type="slidenum">
              <a:rPr lang="en-US" smtClean="0"/>
              <a:t>‹#›</a:t>
            </a:fld>
            <a:endParaRPr lang="en-US"/>
          </a:p>
        </p:txBody>
      </p:sp>
    </p:spTree>
    <p:extLst>
      <p:ext uri="{BB962C8B-B14F-4D97-AF65-F5344CB8AC3E}">
        <p14:creationId xmlns:p14="http://schemas.microsoft.com/office/powerpoint/2010/main" val="2038451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15A821-D398-4C7D-9D6A-7F5405EAEC8C}" type="datetimeFigureOut">
              <a:rPr lang="en-US" smtClean="0"/>
              <a:t>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2257423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15A821-D398-4C7D-9D6A-7F5405EAEC8C}" type="datetimeFigureOut">
              <a:rPr lang="en-US" smtClean="0"/>
              <a:t>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2874205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15A821-D398-4C7D-9D6A-7F5405EAEC8C}" type="datetimeFigureOut">
              <a:rPr lang="en-US" smtClean="0"/>
              <a:t>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1183147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593667" y="6272784"/>
            <a:ext cx="2644309" cy="365125"/>
          </a:xfrm>
        </p:spPr>
        <p:txBody>
          <a:bodyPr/>
          <a:lstStyle/>
          <a:p>
            <a:fld id="{4D15A821-D398-4C7D-9D6A-7F5405EAEC8C}" type="datetimeFigureOut">
              <a:rPr lang="en-US" smtClean="0"/>
              <a:t>1/7/2019</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0DAFAE34-B6A2-46A8-81FF-97F0D4B0EE89}" type="slidenum">
              <a:rPr lang="en-US" smtClean="0"/>
              <a:t>‹#›</a:t>
            </a:fld>
            <a:endParaRPr lang="en-US"/>
          </a:p>
        </p:txBody>
      </p:sp>
    </p:spTree>
    <p:extLst>
      <p:ext uri="{BB962C8B-B14F-4D97-AF65-F5344CB8AC3E}">
        <p14:creationId xmlns:p14="http://schemas.microsoft.com/office/powerpoint/2010/main" val="2985741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D15A821-D398-4C7D-9D6A-7F5405EAEC8C}" type="datetimeFigureOut">
              <a:rPr lang="en-US" smtClean="0"/>
              <a:t>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3881756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D15A821-D398-4C7D-9D6A-7F5405EAEC8C}" type="datetimeFigureOut">
              <a:rPr lang="en-US" smtClean="0"/>
              <a:t>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2618856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D15A821-D398-4C7D-9D6A-7F5405EAEC8C}" type="datetimeFigureOut">
              <a:rPr lang="en-US" smtClean="0"/>
              <a:t>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3305299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15A821-D398-4C7D-9D6A-7F5405EAEC8C}" type="datetimeFigureOut">
              <a:rPr lang="en-US" smtClean="0"/>
              <a:t>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883786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D15A821-D398-4C7D-9D6A-7F5405EAEC8C}" type="datetimeFigureOut">
              <a:rPr lang="en-US" smtClean="0"/>
              <a:t>1/7/2019</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3540533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D15A821-D398-4C7D-9D6A-7F5405EAEC8C}" type="datetimeFigureOut">
              <a:rPr lang="en-US" smtClean="0"/>
              <a:t>1/7/2019</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DAFAE34-B6A2-46A8-81FF-97F0D4B0EE89}" type="slidenum">
              <a:rPr lang="en-US" smtClean="0"/>
              <a:t>‹#›</a:t>
            </a:fld>
            <a:endParaRPr lang="en-US"/>
          </a:p>
        </p:txBody>
      </p:sp>
    </p:spTree>
    <p:extLst>
      <p:ext uri="{BB962C8B-B14F-4D97-AF65-F5344CB8AC3E}">
        <p14:creationId xmlns:p14="http://schemas.microsoft.com/office/powerpoint/2010/main" val="2522948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4D15A821-D398-4C7D-9D6A-7F5405EAEC8C}" type="datetimeFigureOut">
              <a:rPr lang="en-US" smtClean="0"/>
              <a:t>1/7/2019</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0DAFAE34-B6A2-46A8-81FF-97F0D4B0EE89}" type="slidenum">
              <a:rPr lang="en-US" smtClean="0"/>
              <a:t>‹#›</a:t>
            </a:fld>
            <a:endParaRPr lang="en-US"/>
          </a:p>
        </p:txBody>
      </p:sp>
    </p:spTree>
    <p:extLst>
      <p:ext uri="{BB962C8B-B14F-4D97-AF65-F5344CB8AC3E}">
        <p14:creationId xmlns:p14="http://schemas.microsoft.com/office/powerpoint/2010/main" val="111749378"/>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3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Zoonotic Parasites</a:t>
            </a:r>
            <a:endParaRPr lang="en-US" dirty="0"/>
          </a:p>
        </p:txBody>
      </p:sp>
      <p:sp>
        <p:nvSpPr>
          <p:cNvPr id="3" name="Subtitle 2"/>
          <p:cNvSpPr>
            <a:spLocks noGrp="1"/>
          </p:cNvSpPr>
          <p:nvPr>
            <p:ph type="subTitle" idx="1"/>
          </p:nvPr>
        </p:nvSpPr>
        <p:spPr>
          <a:xfrm>
            <a:off x="832104" y="4468031"/>
            <a:ext cx="7891272" cy="1069848"/>
          </a:xfrm>
        </p:spPr>
        <p:txBody>
          <a:bodyPr>
            <a:normAutofit fontScale="92500" lnSpcReduction="20000"/>
          </a:bodyPr>
          <a:lstStyle/>
          <a:p>
            <a:r>
              <a:rPr lang="en-US" dirty="0"/>
              <a:t>Texas A&amp;M University</a:t>
            </a:r>
          </a:p>
          <a:p>
            <a:r>
              <a:rPr lang="en-US" dirty="0"/>
              <a:t>College of Veterinary Medicine and Biomedical Sciences</a:t>
            </a:r>
          </a:p>
          <a:p>
            <a:r>
              <a:rPr lang="en-US" dirty="0"/>
              <a:t>PEER Program</a:t>
            </a:r>
          </a:p>
          <a:p>
            <a:endParaRPr lang="en-US" dirty="0"/>
          </a:p>
        </p:txBody>
      </p:sp>
      <p:pic>
        <p:nvPicPr>
          <p:cNvPr id="4" name="Picture 3"/>
          <p:cNvPicPr>
            <a:picLocks noChangeAspect="1"/>
          </p:cNvPicPr>
          <p:nvPr/>
        </p:nvPicPr>
        <p:blipFill>
          <a:blip r:embed="rId2"/>
          <a:stretch>
            <a:fillRect/>
          </a:stretch>
        </p:blipFill>
        <p:spPr>
          <a:xfrm>
            <a:off x="4718243" y="5184116"/>
            <a:ext cx="2633593" cy="1824607"/>
          </a:xfrm>
          <a:prstGeom prst="rect">
            <a:avLst/>
          </a:prstGeom>
        </p:spPr>
      </p:pic>
      <p:sp>
        <p:nvSpPr>
          <p:cNvPr id="5" name="Rectangle 4"/>
          <p:cNvSpPr/>
          <p:nvPr/>
        </p:nvSpPr>
        <p:spPr>
          <a:xfrm>
            <a:off x="9129041" y="6488668"/>
            <a:ext cx="3132781" cy="369332"/>
          </a:xfrm>
          <a:prstGeom prst="rect">
            <a:avLst/>
          </a:prstGeom>
        </p:spPr>
        <p:txBody>
          <a:bodyPr wrap="none">
            <a:spAutoFit/>
          </a:bodyPr>
          <a:lstStyle/>
          <a:p>
            <a:pPr lvl="0" defTabSz="914400" fontAlgn="base">
              <a:spcBef>
                <a:spcPct val="0"/>
              </a:spcBef>
              <a:spcAft>
                <a:spcPct val="0"/>
              </a:spcAft>
            </a:pPr>
            <a:r>
              <a:rPr lang="en-US" altLang="en-US" dirty="0">
                <a:solidFill>
                  <a:srgbClr val="000000"/>
                </a:solidFill>
                <a:latin typeface="Gill Sans MT" panose="020B0502020104020203" pitchFamily="34" charset="0"/>
                <a:cs typeface="Arial" panose="020B0604020202020204" pitchFamily="34" charset="0"/>
              </a:rPr>
              <a:t>Copyright 2018. PEER.tamu.edu</a:t>
            </a:r>
            <a:endParaRPr lang="en-US" altLang="en-US" dirty="0">
              <a:solidFill>
                <a:srgbClr val="000000"/>
              </a:solidFill>
              <a:latin typeface="Gill Sans MT" panose="020B0502020104020203"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359664" y="134112"/>
            <a:ext cx="1926336" cy="1926336"/>
          </a:xfrm>
          <a:prstGeom prst="rect">
            <a:avLst/>
          </a:prstGeom>
        </p:spPr>
      </p:pic>
      <p:pic>
        <p:nvPicPr>
          <p:cNvPr id="8" name="Picture 7"/>
          <p:cNvPicPr>
            <a:picLocks noChangeAspect="1"/>
          </p:cNvPicPr>
          <p:nvPr/>
        </p:nvPicPr>
        <p:blipFill>
          <a:blip r:embed="rId4"/>
          <a:stretch>
            <a:fillRect/>
          </a:stretch>
        </p:blipFill>
        <p:spPr>
          <a:xfrm>
            <a:off x="8723376" y="192405"/>
            <a:ext cx="2918952" cy="1809750"/>
          </a:xfrm>
          <a:prstGeom prst="rect">
            <a:avLst/>
          </a:prstGeom>
        </p:spPr>
      </p:pic>
    </p:spTree>
    <p:extLst>
      <p:ext uri="{BB962C8B-B14F-4D97-AF65-F5344CB8AC3E}">
        <p14:creationId xmlns:p14="http://schemas.microsoft.com/office/powerpoint/2010/main" val="2978131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Chagas Disease &amp; The “kissing bug”</a:t>
            </a:r>
            <a:endParaRPr lang="en-US" dirty="0"/>
          </a:p>
        </p:txBody>
      </p:sp>
      <p:pic>
        <p:nvPicPr>
          <p:cNvPr id="4" name="Content Placeholder 3"/>
          <p:cNvPicPr>
            <a:picLocks noGrp="1" noChangeAspect="1"/>
          </p:cNvPicPr>
          <p:nvPr>
            <p:ph idx="1"/>
          </p:nvPr>
        </p:nvPicPr>
        <p:blipFill>
          <a:blip r:embed="rId2"/>
          <a:stretch>
            <a:fillRect/>
          </a:stretch>
        </p:blipFill>
        <p:spPr>
          <a:xfrm>
            <a:off x="1880595" y="2381708"/>
            <a:ext cx="3267478" cy="3001159"/>
          </a:xfrm>
          <a:prstGeom prst="rect">
            <a:avLst/>
          </a:prstGeom>
        </p:spPr>
      </p:pic>
      <p:pic>
        <p:nvPicPr>
          <p:cNvPr id="5" name="Picture 4"/>
          <p:cNvPicPr>
            <a:picLocks noChangeAspect="1"/>
          </p:cNvPicPr>
          <p:nvPr/>
        </p:nvPicPr>
        <p:blipFill>
          <a:blip r:embed="rId3"/>
          <a:stretch>
            <a:fillRect/>
          </a:stretch>
        </p:blipFill>
        <p:spPr>
          <a:xfrm>
            <a:off x="3316175" y="2320562"/>
            <a:ext cx="1115665" cy="1335140"/>
          </a:xfrm>
          <a:prstGeom prst="rect">
            <a:avLst/>
          </a:prstGeom>
        </p:spPr>
      </p:pic>
      <p:sp>
        <p:nvSpPr>
          <p:cNvPr id="6" name="Rectangle 5"/>
          <p:cNvSpPr/>
          <p:nvPr/>
        </p:nvSpPr>
        <p:spPr>
          <a:xfrm>
            <a:off x="1739297" y="5444013"/>
            <a:ext cx="3550074" cy="369332"/>
          </a:xfrm>
          <a:prstGeom prst="rect">
            <a:avLst/>
          </a:prstGeom>
        </p:spPr>
        <p:txBody>
          <a:bodyPr wrap="none">
            <a:spAutoFit/>
          </a:bodyPr>
          <a:lstStyle/>
          <a:p>
            <a:r>
              <a:rPr lang="en-US" dirty="0"/>
              <a:t>Trypanosoma </a:t>
            </a:r>
            <a:r>
              <a:rPr lang="en-US" dirty="0" err="1"/>
              <a:t>cruzi</a:t>
            </a:r>
            <a:r>
              <a:rPr lang="en-US" dirty="0"/>
              <a:t> in the blood</a:t>
            </a:r>
          </a:p>
        </p:txBody>
      </p:sp>
      <p:sp>
        <p:nvSpPr>
          <p:cNvPr id="7" name="Rectangle 6"/>
          <p:cNvSpPr/>
          <p:nvPr/>
        </p:nvSpPr>
        <p:spPr>
          <a:xfrm>
            <a:off x="6743820" y="5449911"/>
            <a:ext cx="3002040" cy="369332"/>
          </a:xfrm>
          <a:prstGeom prst="rect">
            <a:avLst/>
          </a:prstGeom>
        </p:spPr>
        <p:txBody>
          <a:bodyPr wrap="none">
            <a:spAutoFit/>
          </a:bodyPr>
          <a:lstStyle/>
          <a:p>
            <a:r>
              <a:rPr lang="en-US" dirty="0"/>
              <a:t>Kissing Bug found in Texas</a:t>
            </a:r>
          </a:p>
        </p:txBody>
      </p:sp>
      <p:pic>
        <p:nvPicPr>
          <p:cNvPr id="8" name="Picture 7"/>
          <p:cNvPicPr>
            <a:picLocks noChangeAspect="1"/>
          </p:cNvPicPr>
          <p:nvPr/>
        </p:nvPicPr>
        <p:blipFill>
          <a:blip r:embed="rId4"/>
          <a:stretch>
            <a:fillRect/>
          </a:stretch>
        </p:blipFill>
        <p:spPr>
          <a:xfrm>
            <a:off x="6385961" y="2523384"/>
            <a:ext cx="3717758" cy="2511552"/>
          </a:xfrm>
          <a:prstGeom prst="rect">
            <a:avLst/>
          </a:prstGeom>
        </p:spPr>
      </p:pic>
    </p:spTree>
    <p:extLst>
      <p:ext uri="{BB962C8B-B14F-4D97-AF65-F5344CB8AC3E}">
        <p14:creationId xmlns:p14="http://schemas.microsoft.com/office/powerpoint/2010/main" val="3951689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Babesia</a:t>
            </a:r>
            <a:endParaRPr lang="en-US" dirty="0"/>
          </a:p>
        </p:txBody>
      </p:sp>
      <p:sp>
        <p:nvSpPr>
          <p:cNvPr id="3" name="Content Placeholder 2"/>
          <p:cNvSpPr>
            <a:spLocks noGrp="1"/>
          </p:cNvSpPr>
          <p:nvPr>
            <p:ph idx="1"/>
          </p:nvPr>
        </p:nvSpPr>
        <p:spPr/>
        <p:txBody>
          <a:bodyPr/>
          <a:lstStyle/>
          <a:p>
            <a:r>
              <a:rPr lang="en-US" dirty="0"/>
              <a:t>Intracellular protozoa found in red blood cells</a:t>
            </a:r>
          </a:p>
          <a:p>
            <a:r>
              <a:rPr lang="en-US" dirty="0"/>
              <a:t>Spread by infected </a:t>
            </a:r>
            <a:r>
              <a:rPr lang="en-US" dirty="0" smtClean="0"/>
              <a:t>Ticks</a:t>
            </a:r>
            <a:endParaRPr lang="en-US" dirty="0"/>
          </a:p>
        </p:txBody>
      </p:sp>
      <p:pic>
        <p:nvPicPr>
          <p:cNvPr id="4" name="Picture 3"/>
          <p:cNvPicPr>
            <a:picLocks noChangeAspect="1"/>
          </p:cNvPicPr>
          <p:nvPr/>
        </p:nvPicPr>
        <p:blipFill>
          <a:blip r:embed="rId2"/>
          <a:stretch>
            <a:fillRect/>
          </a:stretch>
        </p:blipFill>
        <p:spPr>
          <a:xfrm>
            <a:off x="1069848" y="3434972"/>
            <a:ext cx="2859272" cy="2859272"/>
          </a:xfrm>
          <a:prstGeom prst="rect">
            <a:avLst/>
          </a:prstGeom>
        </p:spPr>
      </p:pic>
      <p:pic>
        <p:nvPicPr>
          <p:cNvPr id="5" name="Picture 4"/>
          <p:cNvPicPr>
            <a:picLocks noChangeAspect="1"/>
          </p:cNvPicPr>
          <p:nvPr/>
        </p:nvPicPr>
        <p:blipFill>
          <a:blip r:embed="rId3"/>
          <a:stretch>
            <a:fillRect/>
          </a:stretch>
        </p:blipFill>
        <p:spPr>
          <a:xfrm>
            <a:off x="2334727" y="3799302"/>
            <a:ext cx="938865" cy="347502"/>
          </a:xfrm>
          <a:prstGeom prst="rect">
            <a:avLst/>
          </a:prstGeom>
        </p:spPr>
      </p:pic>
      <p:pic>
        <p:nvPicPr>
          <p:cNvPr id="6" name="Picture 5"/>
          <p:cNvPicPr>
            <a:picLocks noChangeAspect="1"/>
          </p:cNvPicPr>
          <p:nvPr/>
        </p:nvPicPr>
        <p:blipFill>
          <a:blip r:embed="rId4"/>
          <a:stretch>
            <a:fillRect/>
          </a:stretch>
        </p:blipFill>
        <p:spPr>
          <a:xfrm>
            <a:off x="5193999" y="3227690"/>
            <a:ext cx="3529890" cy="3273836"/>
          </a:xfrm>
          <a:prstGeom prst="rect">
            <a:avLst/>
          </a:prstGeom>
        </p:spPr>
      </p:pic>
      <p:pic>
        <p:nvPicPr>
          <p:cNvPr id="7" name="Picture 6"/>
          <p:cNvPicPr>
            <a:picLocks noChangeAspect="1"/>
          </p:cNvPicPr>
          <p:nvPr/>
        </p:nvPicPr>
        <p:blipFill>
          <a:blip r:embed="rId5"/>
          <a:stretch>
            <a:fillRect/>
          </a:stretch>
        </p:blipFill>
        <p:spPr>
          <a:xfrm>
            <a:off x="6937606" y="1921571"/>
            <a:ext cx="3572566" cy="2225233"/>
          </a:xfrm>
          <a:prstGeom prst="rect">
            <a:avLst/>
          </a:prstGeom>
        </p:spPr>
      </p:pic>
    </p:spTree>
    <p:extLst>
      <p:ext uri="{BB962C8B-B14F-4D97-AF65-F5344CB8AC3E}">
        <p14:creationId xmlns:p14="http://schemas.microsoft.com/office/powerpoint/2010/main" val="3374702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Did you know?</a:t>
            </a:r>
            <a:endParaRPr lang="en-US" dirty="0"/>
          </a:p>
        </p:txBody>
      </p:sp>
      <p:sp>
        <p:nvSpPr>
          <p:cNvPr id="3" name="Content Placeholder 2"/>
          <p:cNvSpPr>
            <a:spLocks noGrp="1"/>
          </p:cNvSpPr>
          <p:nvPr>
            <p:ph idx="1"/>
          </p:nvPr>
        </p:nvSpPr>
        <p:spPr>
          <a:xfrm>
            <a:off x="1069848" y="2121408"/>
            <a:ext cx="5431536" cy="4050792"/>
          </a:xfrm>
        </p:spPr>
        <p:txBody>
          <a:bodyPr/>
          <a:lstStyle/>
          <a:p>
            <a:r>
              <a:rPr lang="en-US" dirty="0"/>
              <a:t>Texas A&amp;M University College of Veterinary Medicine was started to stop the spread of the Cattle Fever Tick. </a:t>
            </a:r>
          </a:p>
          <a:p>
            <a:r>
              <a:rPr lang="en-US" dirty="0"/>
              <a:t>The causative agent was a species of </a:t>
            </a:r>
            <a:r>
              <a:rPr lang="en-US" dirty="0" err="1"/>
              <a:t>Babesia</a:t>
            </a:r>
            <a:r>
              <a:rPr lang="en-US" dirty="0"/>
              <a:t> that the ticks were spreading to Texas cattle.</a:t>
            </a:r>
          </a:p>
          <a:p>
            <a:endParaRPr lang="en-US" dirty="0"/>
          </a:p>
        </p:txBody>
      </p:sp>
      <p:pic>
        <p:nvPicPr>
          <p:cNvPr id="4" name="Picture 3"/>
          <p:cNvPicPr>
            <a:picLocks noChangeAspect="1"/>
          </p:cNvPicPr>
          <p:nvPr/>
        </p:nvPicPr>
        <p:blipFill>
          <a:blip r:embed="rId2"/>
          <a:stretch>
            <a:fillRect/>
          </a:stretch>
        </p:blipFill>
        <p:spPr>
          <a:xfrm>
            <a:off x="3121081" y="4146804"/>
            <a:ext cx="1633870" cy="2438611"/>
          </a:xfrm>
          <a:prstGeom prst="rect">
            <a:avLst/>
          </a:prstGeom>
        </p:spPr>
      </p:pic>
      <p:pic>
        <p:nvPicPr>
          <p:cNvPr id="5" name="Picture 4"/>
          <p:cNvPicPr>
            <a:picLocks noChangeAspect="1"/>
          </p:cNvPicPr>
          <p:nvPr/>
        </p:nvPicPr>
        <p:blipFill>
          <a:blip r:embed="rId3"/>
          <a:stretch>
            <a:fillRect/>
          </a:stretch>
        </p:blipFill>
        <p:spPr>
          <a:xfrm>
            <a:off x="4379810" y="4119372"/>
            <a:ext cx="3816427" cy="1774090"/>
          </a:xfrm>
          <a:prstGeom prst="rect">
            <a:avLst/>
          </a:prstGeom>
        </p:spPr>
      </p:pic>
      <p:pic>
        <p:nvPicPr>
          <p:cNvPr id="6" name="Picture 5"/>
          <p:cNvPicPr>
            <a:picLocks noChangeAspect="1"/>
          </p:cNvPicPr>
          <p:nvPr/>
        </p:nvPicPr>
        <p:blipFill>
          <a:blip r:embed="rId4"/>
          <a:stretch>
            <a:fillRect/>
          </a:stretch>
        </p:blipFill>
        <p:spPr>
          <a:xfrm>
            <a:off x="7223760" y="1028604"/>
            <a:ext cx="3904488" cy="2372964"/>
          </a:xfrm>
          <a:prstGeom prst="rect">
            <a:avLst/>
          </a:prstGeom>
        </p:spPr>
      </p:pic>
    </p:spTree>
    <p:extLst>
      <p:ext uri="{BB962C8B-B14F-4D97-AF65-F5344CB8AC3E}">
        <p14:creationId xmlns:p14="http://schemas.microsoft.com/office/powerpoint/2010/main" val="1539892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Leishmania</a:t>
            </a:r>
            <a:endParaRPr lang="en-US" dirty="0"/>
          </a:p>
        </p:txBody>
      </p:sp>
      <p:sp>
        <p:nvSpPr>
          <p:cNvPr id="3" name="Content Placeholder 2"/>
          <p:cNvSpPr>
            <a:spLocks noGrp="1"/>
          </p:cNvSpPr>
          <p:nvPr>
            <p:ph idx="1"/>
          </p:nvPr>
        </p:nvSpPr>
        <p:spPr>
          <a:xfrm>
            <a:off x="1069848" y="2121408"/>
            <a:ext cx="8257032" cy="4050792"/>
          </a:xfrm>
        </p:spPr>
        <p:txBody>
          <a:bodyPr/>
          <a:lstStyle/>
          <a:p>
            <a:r>
              <a:rPr lang="en-US" dirty="0"/>
              <a:t>Unlike </a:t>
            </a:r>
            <a:r>
              <a:rPr lang="en-US" dirty="0" err="1"/>
              <a:t>Babesia</a:t>
            </a:r>
            <a:r>
              <a:rPr lang="en-US" dirty="0"/>
              <a:t> and Chagas Disease, </a:t>
            </a:r>
            <a:r>
              <a:rPr lang="en-US" dirty="0" err="1"/>
              <a:t>Leishmania</a:t>
            </a:r>
            <a:r>
              <a:rPr lang="en-US" dirty="0"/>
              <a:t> live in tissue and not the blood</a:t>
            </a:r>
          </a:p>
          <a:p>
            <a:r>
              <a:rPr lang="en-US" dirty="0"/>
              <a:t>Spread through the bite of an infected </a:t>
            </a:r>
            <a:r>
              <a:rPr lang="en-US" dirty="0" err="1"/>
              <a:t>Sandfly</a:t>
            </a:r>
            <a:r>
              <a:rPr lang="en-US" dirty="0"/>
              <a:t>*</a:t>
            </a:r>
          </a:p>
          <a:p>
            <a:endParaRPr lang="en-US" dirty="0"/>
          </a:p>
        </p:txBody>
      </p:sp>
      <p:sp>
        <p:nvSpPr>
          <p:cNvPr id="4" name="Rectangle 3"/>
          <p:cNvSpPr/>
          <p:nvPr/>
        </p:nvSpPr>
        <p:spPr>
          <a:xfrm>
            <a:off x="1150674" y="3777472"/>
            <a:ext cx="3764172" cy="369332"/>
          </a:xfrm>
          <a:prstGeom prst="rect">
            <a:avLst/>
          </a:prstGeom>
        </p:spPr>
        <p:txBody>
          <a:bodyPr wrap="none">
            <a:spAutoFit/>
          </a:bodyPr>
          <a:lstStyle/>
          <a:p>
            <a:r>
              <a:rPr lang="en-US" dirty="0"/>
              <a:t>*common on Caribbean  beaches</a:t>
            </a:r>
          </a:p>
        </p:txBody>
      </p:sp>
      <p:pic>
        <p:nvPicPr>
          <p:cNvPr id="5" name="Picture 4"/>
          <p:cNvPicPr>
            <a:picLocks noChangeAspect="1"/>
          </p:cNvPicPr>
          <p:nvPr/>
        </p:nvPicPr>
        <p:blipFill>
          <a:blip r:embed="rId2"/>
          <a:stretch>
            <a:fillRect/>
          </a:stretch>
        </p:blipFill>
        <p:spPr>
          <a:xfrm>
            <a:off x="1536192" y="4617720"/>
            <a:ext cx="3378654" cy="1980485"/>
          </a:xfrm>
          <a:prstGeom prst="rect">
            <a:avLst/>
          </a:prstGeom>
        </p:spPr>
      </p:pic>
      <p:pic>
        <p:nvPicPr>
          <p:cNvPr id="6" name="Picture 5"/>
          <p:cNvPicPr>
            <a:picLocks noChangeAspect="1"/>
          </p:cNvPicPr>
          <p:nvPr/>
        </p:nvPicPr>
        <p:blipFill>
          <a:blip r:embed="rId3"/>
          <a:stretch>
            <a:fillRect/>
          </a:stretch>
        </p:blipFill>
        <p:spPr>
          <a:xfrm>
            <a:off x="6548316" y="3494516"/>
            <a:ext cx="3244908" cy="2436177"/>
          </a:xfrm>
          <a:prstGeom prst="rect">
            <a:avLst/>
          </a:prstGeom>
        </p:spPr>
      </p:pic>
    </p:spTree>
    <p:extLst>
      <p:ext uri="{BB962C8B-B14F-4D97-AF65-F5344CB8AC3E}">
        <p14:creationId xmlns:p14="http://schemas.microsoft.com/office/powerpoint/2010/main" val="743806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leishmania</a:t>
            </a:r>
            <a:endParaRPr lang="en-US" dirty="0"/>
          </a:p>
        </p:txBody>
      </p:sp>
      <p:pic>
        <p:nvPicPr>
          <p:cNvPr id="4" name="Content Placeholder 3"/>
          <p:cNvPicPr>
            <a:picLocks noGrp="1" noChangeAspect="1"/>
          </p:cNvPicPr>
          <p:nvPr>
            <p:ph idx="1"/>
          </p:nvPr>
        </p:nvPicPr>
        <p:blipFill>
          <a:blip r:embed="rId2"/>
          <a:stretch>
            <a:fillRect/>
          </a:stretch>
        </p:blipFill>
        <p:spPr>
          <a:xfrm>
            <a:off x="1773936" y="2093976"/>
            <a:ext cx="3962743" cy="2920237"/>
          </a:xfrm>
          <a:prstGeom prst="rect">
            <a:avLst/>
          </a:prstGeom>
        </p:spPr>
      </p:pic>
      <p:pic>
        <p:nvPicPr>
          <p:cNvPr id="5" name="Picture 4"/>
          <p:cNvPicPr>
            <a:picLocks noChangeAspect="1"/>
          </p:cNvPicPr>
          <p:nvPr/>
        </p:nvPicPr>
        <p:blipFill>
          <a:blip r:embed="rId3"/>
          <a:stretch>
            <a:fillRect/>
          </a:stretch>
        </p:blipFill>
        <p:spPr>
          <a:xfrm>
            <a:off x="7229709" y="1703680"/>
            <a:ext cx="3383573" cy="3505504"/>
          </a:xfrm>
          <a:prstGeom prst="rect">
            <a:avLst/>
          </a:prstGeom>
        </p:spPr>
      </p:pic>
      <p:pic>
        <p:nvPicPr>
          <p:cNvPr id="6" name="Picture 5"/>
          <p:cNvPicPr>
            <a:picLocks noChangeAspect="1"/>
          </p:cNvPicPr>
          <p:nvPr/>
        </p:nvPicPr>
        <p:blipFill>
          <a:blip r:embed="rId4"/>
          <a:stretch>
            <a:fillRect/>
          </a:stretch>
        </p:blipFill>
        <p:spPr>
          <a:xfrm>
            <a:off x="7586420" y="3745918"/>
            <a:ext cx="1188823" cy="1707028"/>
          </a:xfrm>
          <a:prstGeom prst="rect">
            <a:avLst/>
          </a:prstGeom>
        </p:spPr>
      </p:pic>
      <p:sp>
        <p:nvSpPr>
          <p:cNvPr id="7" name="Rectangle 6"/>
          <p:cNvSpPr/>
          <p:nvPr/>
        </p:nvSpPr>
        <p:spPr>
          <a:xfrm>
            <a:off x="1657130" y="5356598"/>
            <a:ext cx="1397947" cy="369332"/>
          </a:xfrm>
          <a:prstGeom prst="rect">
            <a:avLst/>
          </a:prstGeom>
        </p:spPr>
        <p:txBody>
          <a:bodyPr wrap="none">
            <a:spAutoFit/>
          </a:bodyPr>
          <a:lstStyle/>
          <a:p>
            <a:r>
              <a:rPr lang="en-US" dirty="0"/>
              <a:t>Human foot</a:t>
            </a:r>
          </a:p>
        </p:txBody>
      </p:sp>
    </p:spTree>
    <p:extLst>
      <p:ext uri="{BB962C8B-B14F-4D97-AF65-F5344CB8AC3E}">
        <p14:creationId xmlns:p14="http://schemas.microsoft.com/office/powerpoint/2010/main" val="1226405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Waterborne parasites</a:t>
            </a:r>
            <a:endParaRPr lang="en-US" dirty="0"/>
          </a:p>
        </p:txBody>
      </p:sp>
      <p:sp>
        <p:nvSpPr>
          <p:cNvPr id="3" name="Content Placeholder 2"/>
          <p:cNvSpPr>
            <a:spLocks noGrp="1"/>
          </p:cNvSpPr>
          <p:nvPr>
            <p:ph idx="1"/>
          </p:nvPr>
        </p:nvSpPr>
        <p:spPr/>
        <p:txBody>
          <a:bodyPr/>
          <a:lstStyle/>
          <a:p>
            <a:r>
              <a:rPr lang="en-US" dirty="0"/>
              <a:t>Spread when humans come into contact with water that has been contaminated by an infected animal</a:t>
            </a:r>
          </a:p>
          <a:p>
            <a:r>
              <a:rPr lang="en-US" dirty="0"/>
              <a:t>Common waterborne parasites </a:t>
            </a:r>
            <a:r>
              <a:rPr lang="en-US" dirty="0" smtClean="0"/>
              <a:t>include:</a:t>
            </a:r>
            <a:endParaRPr lang="en-US" dirty="0"/>
          </a:p>
          <a:p>
            <a:pPr marL="0" indent="0">
              <a:buNone/>
            </a:pPr>
            <a:r>
              <a:rPr lang="en-US" dirty="0" smtClean="0"/>
              <a:t>	Giardia</a:t>
            </a:r>
            <a:endParaRPr lang="en-US" dirty="0"/>
          </a:p>
          <a:p>
            <a:pPr marL="0" indent="0">
              <a:buNone/>
            </a:pPr>
            <a:r>
              <a:rPr lang="en-US" dirty="0" smtClean="0"/>
              <a:t>	Cryptosporidium</a:t>
            </a:r>
            <a:endParaRPr lang="en-US" dirty="0"/>
          </a:p>
          <a:p>
            <a:endParaRPr lang="en-US" dirty="0"/>
          </a:p>
        </p:txBody>
      </p:sp>
      <p:pic>
        <p:nvPicPr>
          <p:cNvPr id="4" name="Picture 3"/>
          <p:cNvPicPr>
            <a:picLocks noChangeAspect="1"/>
          </p:cNvPicPr>
          <p:nvPr/>
        </p:nvPicPr>
        <p:blipFill>
          <a:blip r:embed="rId2"/>
          <a:stretch>
            <a:fillRect/>
          </a:stretch>
        </p:blipFill>
        <p:spPr>
          <a:xfrm>
            <a:off x="5120639" y="3349498"/>
            <a:ext cx="4741545" cy="3161030"/>
          </a:xfrm>
          <a:prstGeom prst="rect">
            <a:avLst/>
          </a:prstGeom>
        </p:spPr>
      </p:pic>
    </p:spTree>
    <p:extLst>
      <p:ext uri="{BB962C8B-B14F-4D97-AF65-F5344CB8AC3E}">
        <p14:creationId xmlns:p14="http://schemas.microsoft.com/office/powerpoint/2010/main" val="3014503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Giardia &amp; Cryptosporidium</a:t>
            </a:r>
          </a:p>
        </p:txBody>
      </p:sp>
      <p:pic>
        <p:nvPicPr>
          <p:cNvPr id="4" name="Content Placeholder 3"/>
          <p:cNvPicPr>
            <a:picLocks noGrp="1" noChangeAspect="1"/>
          </p:cNvPicPr>
          <p:nvPr>
            <p:ph idx="1"/>
          </p:nvPr>
        </p:nvPicPr>
        <p:blipFill>
          <a:blip r:embed="rId2"/>
          <a:stretch>
            <a:fillRect/>
          </a:stretch>
        </p:blipFill>
        <p:spPr>
          <a:xfrm>
            <a:off x="1322621" y="2358644"/>
            <a:ext cx="4191212" cy="3143409"/>
          </a:xfrm>
          <a:prstGeom prst="rect">
            <a:avLst/>
          </a:prstGeom>
        </p:spPr>
      </p:pic>
      <p:sp>
        <p:nvSpPr>
          <p:cNvPr id="5" name="TextBox 4"/>
          <p:cNvSpPr txBox="1"/>
          <p:nvPr/>
        </p:nvSpPr>
        <p:spPr>
          <a:xfrm>
            <a:off x="2915307" y="5502053"/>
            <a:ext cx="1005840" cy="369332"/>
          </a:xfrm>
          <a:prstGeom prst="rect">
            <a:avLst/>
          </a:prstGeom>
          <a:noFill/>
        </p:spPr>
        <p:txBody>
          <a:bodyPr wrap="square" rtlCol="0">
            <a:spAutoFit/>
          </a:bodyPr>
          <a:lstStyle/>
          <a:p>
            <a:r>
              <a:rPr lang="en-US" dirty="0" smtClean="0"/>
              <a:t>Giardia</a:t>
            </a:r>
            <a:endParaRPr lang="en-US" dirty="0"/>
          </a:p>
        </p:txBody>
      </p:sp>
      <p:pic>
        <p:nvPicPr>
          <p:cNvPr id="6" name="Picture 5"/>
          <p:cNvPicPr>
            <a:picLocks noChangeAspect="1"/>
          </p:cNvPicPr>
          <p:nvPr/>
        </p:nvPicPr>
        <p:blipFill>
          <a:blip r:embed="rId3"/>
          <a:stretch>
            <a:fillRect/>
          </a:stretch>
        </p:blipFill>
        <p:spPr>
          <a:xfrm>
            <a:off x="6434117" y="2358644"/>
            <a:ext cx="4191212" cy="3143409"/>
          </a:xfrm>
          <a:prstGeom prst="rect">
            <a:avLst/>
          </a:prstGeom>
        </p:spPr>
      </p:pic>
      <p:sp>
        <p:nvSpPr>
          <p:cNvPr id="7" name="TextBox 6"/>
          <p:cNvSpPr txBox="1"/>
          <p:nvPr/>
        </p:nvSpPr>
        <p:spPr>
          <a:xfrm>
            <a:off x="7514739" y="5502053"/>
            <a:ext cx="2029968" cy="369332"/>
          </a:xfrm>
          <a:prstGeom prst="rect">
            <a:avLst/>
          </a:prstGeom>
          <a:noFill/>
        </p:spPr>
        <p:txBody>
          <a:bodyPr wrap="square" rtlCol="0">
            <a:spAutoFit/>
          </a:bodyPr>
          <a:lstStyle/>
          <a:p>
            <a:r>
              <a:rPr lang="en-US" dirty="0" smtClean="0"/>
              <a:t>Cryptosporidium</a:t>
            </a:r>
            <a:endParaRPr lang="en-US" dirty="0"/>
          </a:p>
        </p:txBody>
      </p:sp>
    </p:spTree>
    <p:extLst>
      <p:ext uri="{BB962C8B-B14F-4D97-AF65-F5344CB8AC3E}">
        <p14:creationId xmlns:p14="http://schemas.microsoft.com/office/powerpoint/2010/main" val="1424350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Giardia &amp; Cryptosporidium</a:t>
            </a:r>
            <a:endParaRPr lang="en-US" dirty="0"/>
          </a:p>
        </p:txBody>
      </p:sp>
      <p:sp>
        <p:nvSpPr>
          <p:cNvPr id="3" name="Content Placeholder 2"/>
          <p:cNvSpPr>
            <a:spLocks noGrp="1"/>
          </p:cNvSpPr>
          <p:nvPr>
            <p:ph idx="1"/>
          </p:nvPr>
        </p:nvSpPr>
        <p:spPr/>
        <p:txBody>
          <a:bodyPr/>
          <a:lstStyle/>
          <a:p>
            <a:r>
              <a:rPr lang="en-US" dirty="0"/>
              <a:t>Get from swallowing water contaminated by another infected human or animal</a:t>
            </a:r>
          </a:p>
          <a:p>
            <a:r>
              <a:rPr lang="en-US" dirty="0"/>
              <a:t>Giardia is the 2nd most common parasitic disease in people</a:t>
            </a:r>
          </a:p>
          <a:p>
            <a:r>
              <a:rPr lang="en-US" dirty="0"/>
              <a:t>Cryptosporidium is the most common cause of diarrhea from swimming</a:t>
            </a:r>
          </a:p>
          <a:p>
            <a:r>
              <a:rPr lang="en-US" dirty="0"/>
              <a:t>Both can cause severe diarrhea</a:t>
            </a:r>
          </a:p>
          <a:p>
            <a:endParaRPr lang="en-US" dirty="0"/>
          </a:p>
        </p:txBody>
      </p:sp>
      <p:pic>
        <p:nvPicPr>
          <p:cNvPr id="4" name="Picture 3"/>
          <p:cNvPicPr>
            <a:picLocks noChangeAspect="1"/>
          </p:cNvPicPr>
          <p:nvPr/>
        </p:nvPicPr>
        <p:blipFill>
          <a:blip r:embed="rId2"/>
          <a:stretch>
            <a:fillRect/>
          </a:stretch>
        </p:blipFill>
        <p:spPr>
          <a:xfrm>
            <a:off x="3145427" y="4824914"/>
            <a:ext cx="2517866" cy="1615580"/>
          </a:xfrm>
          <a:prstGeom prst="rect">
            <a:avLst/>
          </a:prstGeom>
        </p:spPr>
      </p:pic>
      <p:pic>
        <p:nvPicPr>
          <p:cNvPr id="5" name="Picture 4"/>
          <p:cNvPicPr>
            <a:picLocks noChangeAspect="1"/>
          </p:cNvPicPr>
          <p:nvPr/>
        </p:nvPicPr>
        <p:blipFill>
          <a:blip r:embed="rId3"/>
          <a:stretch>
            <a:fillRect/>
          </a:stretch>
        </p:blipFill>
        <p:spPr>
          <a:xfrm>
            <a:off x="4949737" y="4146804"/>
            <a:ext cx="4944285" cy="1670449"/>
          </a:xfrm>
          <a:prstGeom prst="rect">
            <a:avLst/>
          </a:prstGeom>
        </p:spPr>
      </p:pic>
    </p:spTree>
    <p:extLst>
      <p:ext uri="{BB962C8B-B14F-4D97-AF65-F5344CB8AC3E}">
        <p14:creationId xmlns:p14="http://schemas.microsoft.com/office/powerpoint/2010/main" val="3696001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people get parasites?</a:t>
            </a:r>
            <a:endParaRPr lang="en-US" dirty="0"/>
          </a:p>
        </p:txBody>
      </p:sp>
      <p:pic>
        <p:nvPicPr>
          <p:cNvPr id="4" name="Content Placeholder 3"/>
          <p:cNvPicPr>
            <a:picLocks noGrp="1" noChangeAspect="1"/>
          </p:cNvPicPr>
          <p:nvPr>
            <p:ph idx="1"/>
          </p:nvPr>
        </p:nvPicPr>
        <p:blipFill>
          <a:blip r:embed="rId3"/>
          <a:stretch>
            <a:fillRect/>
          </a:stretch>
        </p:blipFill>
        <p:spPr>
          <a:xfrm>
            <a:off x="4088337" y="2459736"/>
            <a:ext cx="4021422" cy="3191256"/>
          </a:xfrm>
          <a:prstGeom prst="rect">
            <a:avLst/>
          </a:prstGeom>
        </p:spPr>
      </p:pic>
    </p:spTree>
    <p:extLst>
      <p:ext uri="{BB962C8B-B14F-4D97-AF65-F5344CB8AC3E}">
        <p14:creationId xmlns:p14="http://schemas.microsoft.com/office/powerpoint/2010/main" val="4212345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of Parasite Transmission</a:t>
            </a:r>
            <a:endParaRPr lang="en-US" dirty="0"/>
          </a:p>
        </p:txBody>
      </p:sp>
      <p:sp>
        <p:nvSpPr>
          <p:cNvPr id="3" name="Content Placeholder 2"/>
          <p:cNvSpPr>
            <a:spLocks noGrp="1"/>
          </p:cNvSpPr>
          <p:nvPr>
            <p:ph idx="1"/>
          </p:nvPr>
        </p:nvSpPr>
        <p:spPr/>
        <p:txBody>
          <a:bodyPr/>
          <a:lstStyle/>
          <a:p>
            <a:r>
              <a:rPr lang="en-US" dirty="0"/>
              <a:t>Insect bites</a:t>
            </a:r>
          </a:p>
          <a:p>
            <a:r>
              <a:rPr lang="en-US" dirty="0"/>
              <a:t>Animal feces</a:t>
            </a:r>
          </a:p>
          <a:p>
            <a:r>
              <a:rPr lang="en-US" dirty="0"/>
              <a:t>Handling raw meat and fish</a:t>
            </a:r>
          </a:p>
          <a:p>
            <a:r>
              <a:rPr lang="en-US" dirty="0"/>
              <a:t>Handling cat litter boxes</a:t>
            </a:r>
          </a:p>
          <a:p>
            <a:r>
              <a:rPr lang="en-US" dirty="0"/>
              <a:t>Contaminated fruits and vegetables</a:t>
            </a:r>
          </a:p>
          <a:p>
            <a:r>
              <a:rPr lang="en-US" dirty="0"/>
              <a:t>Infected food handlers</a:t>
            </a:r>
          </a:p>
          <a:p>
            <a:r>
              <a:rPr lang="en-US" dirty="0"/>
              <a:t>Contaminated water</a:t>
            </a:r>
          </a:p>
          <a:p>
            <a:r>
              <a:rPr lang="en-US" dirty="0"/>
              <a:t>Contact with an infected person</a:t>
            </a:r>
          </a:p>
          <a:p>
            <a:endParaRPr lang="en-US" dirty="0"/>
          </a:p>
        </p:txBody>
      </p:sp>
      <p:pic>
        <p:nvPicPr>
          <p:cNvPr id="5" name="Picture 4"/>
          <p:cNvPicPr>
            <a:picLocks noChangeAspect="1"/>
          </p:cNvPicPr>
          <p:nvPr/>
        </p:nvPicPr>
        <p:blipFill>
          <a:blip r:embed="rId2"/>
          <a:stretch>
            <a:fillRect/>
          </a:stretch>
        </p:blipFill>
        <p:spPr>
          <a:xfrm>
            <a:off x="9518818" y="2477893"/>
            <a:ext cx="1987468" cy="2975106"/>
          </a:xfrm>
          <a:prstGeom prst="rect">
            <a:avLst/>
          </a:prstGeom>
        </p:spPr>
      </p:pic>
      <p:pic>
        <p:nvPicPr>
          <p:cNvPr id="6" name="Picture 5"/>
          <p:cNvPicPr>
            <a:picLocks noChangeAspect="1"/>
          </p:cNvPicPr>
          <p:nvPr/>
        </p:nvPicPr>
        <p:blipFill>
          <a:blip r:embed="rId3"/>
          <a:stretch>
            <a:fillRect/>
          </a:stretch>
        </p:blipFill>
        <p:spPr>
          <a:xfrm>
            <a:off x="6099048" y="4733469"/>
            <a:ext cx="2591025" cy="1725318"/>
          </a:xfrm>
          <a:prstGeom prst="rect">
            <a:avLst/>
          </a:prstGeom>
        </p:spPr>
      </p:pic>
      <p:pic>
        <p:nvPicPr>
          <p:cNvPr id="7" name="Picture 6"/>
          <p:cNvPicPr>
            <a:picLocks noChangeAspect="1"/>
          </p:cNvPicPr>
          <p:nvPr/>
        </p:nvPicPr>
        <p:blipFill>
          <a:blip r:embed="rId4"/>
          <a:stretch>
            <a:fillRect/>
          </a:stretch>
        </p:blipFill>
        <p:spPr>
          <a:xfrm>
            <a:off x="7388464" y="1758692"/>
            <a:ext cx="2603218" cy="1700931"/>
          </a:xfrm>
          <a:prstGeom prst="rect">
            <a:avLst/>
          </a:prstGeom>
        </p:spPr>
      </p:pic>
    </p:spTree>
    <p:extLst>
      <p:ext uri="{BB962C8B-B14F-4D97-AF65-F5344CB8AC3E}">
        <p14:creationId xmlns:p14="http://schemas.microsoft.com/office/powerpoint/2010/main" val="100653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zoonotic Diseases?</a:t>
            </a:r>
            <a:endParaRPr lang="en-US" dirty="0"/>
          </a:p>
        </p:txBody>
      </p:sp>
      <p:sp>
        <p:nvSpPr>
          <p:cNvPr id="3" name="Content Placeholder 2"/>
          <p:cNvSpPr>
            <a:spLocks noGrp="1"/>
          </p:cNvSpPr>
          <p:nvPr>
            <p:ph idx="1"/>
          </p:nvPr>
        </p:nvSpPr>
        <p:spPr/>
        <p:txBody>
          <a:bodyPr/>
          <a:lstStyle/>
          <a:p>
            <a:r>
              <a:rPr lang="en-US" dirty="0" smtClean="0"/>
              <a:t>a </a:t>
            </a:r>
            <a:r>
              <a:rPr lang="en-US" dirty="0"/>
              <a:t>zoonotic disease is any disease which may be passed from animals to people or from people to </a:t>
            </a:r>
            <a:r>
              <a:rPr lang="en-US" dirty="0" smtClean="0"/>
              <a:t>animals</a:t>
            </a:r>
            <a:endParaRPr lang="en-US" dirty="0"/>
          </a:p>
          <a:p>
            <a:endParaRPr lang="en-US" dirty="0"/>
          </a:p>
        </p:txBody>
      </p:sp>
      <p:pic>
        <p:nvPicPr>
          <p:cNvPr id="4" name="Picture 3"/>
          <p:cNvPicPr>
            <a:picLocks noChangeAspect="1"/>
          </p:cNvPicPr>
          <p:nvPr/>
        </p:nvPicPr>
        <p:blipFill>
          <a:blip r:embed="rId2"/>
          <a:stretch>
            <a:fillRect/>
          </a:stretch>
        </p:blipFill>
        <p:spPr>
          <a:xfrm>
            <a:off x="1947672" y="3291840"/>
            <a:ext cx="3382518" cy="2258949"/>
          </a:xfrm>
          <a:prstGeom prst="rect">
            <a:avLst/>
          </a:prstGeom>
        </p:spPr>
      </p:pic>
      <p:pic>
        <p:nvPicPr>
          <p:cNvPr id="5" name="Picture 4"/>
          <p:cNvPicPr>
            <a:picLocks noChangeAspect="1"/>
          </p:cNvPicPr>
          <p:nvPr/>
        </p:nvPicPr>
        <p:blipFill>
          <a:blip r:embed="rId3"/>
          <a:stretch>
            <a:fillRect/>
          </a:stretch>
        </p:blipFill>
        <p:spPr>
          <a:xfrm>
            <a:off x="7251192" y="3291839"/>
            <a:ext cx="3291840" cy="2258949"/>
          </a:xfrm>
          <a:prstGeom prst="rect">
            <a:avLst/>
          </a:prstGeom>
        </p:spPr>
      </p:pic>
      <p:sp>
        <p:nvSpPr>
          <p:cNvPr id="6" name="Right Arrow 5"/>
          <p:cNvSpPr/>
          <p:nvPr/>
        </p:nvSpPr>
        <p:spPr>
          <a:xfrm>
            <a:off x="5330190" y="3799695"/>
            <a:ext cx="1418082" cy="388620"/>
          </a:xfrm>
          <a:prstGeom prst="rightArrow">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stretch>
            <a:fillRect/>
          </a:stretch>
        </p:blipFill>
        <p:spPr>
          <a:xfrm rot="10800000">
            <a:off x="5330189" y="4549267"/>
            <a:ext cx="1418082" cy="420660"/>
          </a:xfrm>
          <a:prstGeom prst="rect">
            <a:avLst/>
          </a:prstGeom>
        </p:spPr>
      </p:pic>
    </p:spTree>
    <p:extLst>
      <p:ext uri="{BB962C8B-B14F-4D97-AF65-F5344CB8AC3E}">
        <p14:creationId xmlns:p14="http://schemas.microsoft.com/office/powerpoint/2010/main" val="1770587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Broad categories of transmission</a:t>
            </a:r>
            <a:endParaRPr lang="en-US" dirty="0"/>
          </a:p>
        </p:txBody>
      </p:sp>
      <p:sp>
        <p:nvSpPr>
          <p:cNvPr id="3" name="Content Placeholder 2"/>
          <p:cNvSpPr>
            <a:spLocks noGrp="1"/>
          </p:cNvSpPr>
          <p:nvPr>
            <p:ph idx="1"/>
          </p:nvPr>
        </p:nvSpPr>
        <p:spPr>
          <a:xfrm>
            <a:off x="1069848" y="2121408"/>
            <a:ext cx="3054096" cy="1956816"/>
          </a:xfrm>
        </p:spPr>
        <p:txBody>
          <a:bodyPr/>
          <a:lstStyle/>
          <a:p>
            <a:r>
              <a:rPr lang="en-US" dirty="0"/>
              <a:t>Vectorborne (insects)</a:t>
            </a:r>
          </a:p>
          <a:p>
            <a:r>
              <a:rPr lang="en-US" dirty="0"/>
              <a:t>Waterborne</a:t>
            </a:r>
          </a:p>
          <a:p>
            <a:r>
              <a:rPr lang="en-US" dirty="0"/>
              <a:t>Fecal Oral Transmission</a:t>
            </a:r>
          </a:p>
          <a:p>
            <a:r>
              <a:rPr lang="en-US" dirty="0"/>
              <a:t>Contaminated Meat</a:t>
            </a:r>
          </a:p>
          <a:p>
            <a:endParaRPr lang="en-US" dirty="0"/>
          </a:p>
        </p:txBody>
      </p:sp>
      <p:pic>
        <p:nvPicPr>
          <p:cNvPr id="4" name="Picture 3"/>
          <p:cNvPicPr>
            <a:picLocks noChangeAspect="1"/>
          </p:cNvPicPr>
          <p:nvPr/>
        </p:nvPicPr>
        <p:blipFill>
          <a:blip r:embed="rId2"/>
          <a:stretch>
            <a:fillRect/>
          </a:stretch>
        </p:blipFill>
        <p:spPr>
          <a:xfrm>
            <a:off x="1069848" y="4498765"/>
            <a:ext cx="1908213" cy="1902117"/>
          </a:xfrm>
          <a:prstGeom prst="rect">
            <a:avLst/>
          </a:prstGeom>
        </p:spPr>
      </p:pic>
      <p:pic>
        <p:nvPicPr>
          <p:cNvPr id="5" name="Picture 4"/>
          <p:cNvPicPr>
            <a:picLocks noChangeAspect="1"/>
          </p:cNvPicPr>
          <p:nvPr/>
        </p:nvPicPr>
        <p:blipFill>
          <a:blip r:embed="rId3"/>
          <a:stretch>
            <a:fillRect/>
          </a:stretch>
        </p:blipFill>
        <p:spPr>
          <a:xfrm>
            <a:off x="3828169" y="4422558"/>
            <a:ext cx="2743438" cy="2054530"/>
          </a:xfrm>
          <a:prstGeom prst="rect">
            <a:avLst/>
          </a:prstGeom>
        </p:spPr>
      </p:pic>
      <p:pic>
        <p:nvPicPr>
          <p:cNvPr id="6" name="Picture 5"/>
          <p:cNvPicPr>
            <a:picLocks noChangeAspect="1"/>
          </p:cNvPicPr>
          <p:nvPr/>
        </p:nvPicPr>
        <p:blipFill>
          <a:blip r:embed="rId4"/>
          <a:stretch>
            <a:fillRect/>
          </a:stretch>
        </p:blipFill>
        <p:spPr>
          <a:xfrm>
            <a:off x="7586356" y="3861679"/>
            <a:ext cx="2670279" cy="2530059"/>
          </a:xfrm>
          <a:prstGeom prst="rect">
            <a:avLst/>
          </a:prstGeom>
        </p:spPr>
      </p:pic>
      <p:pic>
        <p:nvPicPr>
          <p:cNvPr id="7" name="Picture 6"/>
          <p:cNvPicPr>
            <a:picLocks noChangeAspect="1"/>
          </p:cNvPicPr>
          <p:nvPr/>
        </p:nvPicPr>
        <p:blipFill>
          <a:blip r:embed="rId5"/>
          <a:stretch>
            <a:fillRect/>
          </a:stretch>
        </p:blipFill>
        <p:spPr>
          <a:xfrm>
            <a:off x="5373561" y="2255389"/>
            <a:ext cx="1450974" cy="1444877"/>
          </a:xfrm>
          <a:prstGeom prst="rect">
            <a:avLst/>
          </a:prstGeom>
        </p:spPr>
      </p:pic>
      <p:pic>
        <p:nvPicPr>
          <p:cNvPr id="8" name="Picture 7"/>
          <p:cNvPicPr>
            <a:picLocks noChangeAspect="1"/>
          </p:cNvPicPr>
          <p:nvPr/>
        </p:nvPicPr>
        <p:blipFill>
          <a:blip r:embed="rId6"/>
          <a:stretch>
            <a:fillRect/>
          </a:stretch>
        </p:blipFill>
        <p:spPr>
          <a:xfrm>
            <a:off x="10125390" y="1862262"/>
            <a:ext cx="1524132" cy="1524132"/>
          </a:xfrm>
          <a:prstGeom prst="rect">
            <a:avLst/>
          </a:prstGeom>
        </p:spPr>
      </p:pic>
    </p:spTree>
    <p:extLst>
      <p:ext uri="{BB962C8B-B14F-4D97-AF65-F5344CB8AC3E}">
        <p14:creationId xmlns:p14="http://schemas.microsoft.com/office/powerpoint/2010/main" val="1705288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Fecal-oral transmission</a:t>
            </a:r>
            <a:endParaRPr lang="en-US" dirty="0"/>
          </a:p>
        </p:txBody>
      </p:sp>
      <p:sp>
        <p:nvSpPr>
          <p:cNvPr id="3" name="Content Placeholder 2"/>
          <p:cNvSpPr>
            <a:spLocks noGrp="1"/>
          </p:cNvSpPr>
          <p:nvPr>
            <p:ph idx="1"/>
          </p:nvPr>
        </p:nvSpPr>
        <p:spPr>
          <a:xfrm>
            <a:off x="1069848" y="2121408"/>
            <a:ext cx="4764024" cy="4050792"/>
          </a:xfrm>
        </p:spPr>
        <p:txBody>
          <a:bodyPr/>
          <a:lstStyle/>
          <a:p>
            <a:r>
              <a:rPr lang="en-US" dirty="0"/>
              <a:t>Most common way people become infected with zoonotic parasites</a:t>
            </a:r>
          </a:p>
          <a:p>
            <a:r>
              <a:rPr lang="en-US" dirty="0"/>
              <a:t>Parasites are spread to humans when they ingest the eggs from the feces of an infected animal</a:t>
            </a:r>
          </a:p>
          <a:p>
            <a:r>
              <a:rPr lang="en-US" dirty="0"/>
              <a:t>Parasites spread by fecal oral transmission generally live in the intestinal tract</a:t>
            </a:r>
          </a:p>
          <a:p>
            <a:endParaRPr lang="en-US" dirty="0"/>
          </a:p>
        </p:txBody>
      </p:sp>
      <p:pic>
        <p:nvPicPr>
          <p:cNvPr id="4" name="Picture 3"/>
          <p:cNvPicPr>
            <a:picLocks noChangeAspect="1"/>
          </p:cNvPicPr>
          <p:nvPr/>
        </p:nvPicPr>
        <p:blipFill>
          <a:blip r:embed="rId2"/>
          <a:stretch>
            <a:fillRect/>
          </a:stretch>
        </p:blipFill>
        <p:spPr>
          <a:xfrm>
            <a:off x="6099048" y="1840230"/>
            <a:ext cx="5760720" cy="4185666"/>
          </a:xfrm>
          <a:prstGeom prst="rect">
            <a:avLst/>
          </a:prstGeom>
        </p:spPr>
      </p:pic>
    </p:spTree>
    <p:extLst>
      <p:ext uri="{BB962C8B-B14F-4D97-AF65-F5344CB8AC3E}">
        <p14:creationId xmlns:p14="http://schemas.microsoft.com/office/powerpoint/2010/main" val="1565756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Spread by Fecal Oral Transmission</a:t>
            </a:r>
          </a:p>
        </p:txBody>
      </p:sp>
      <p:sp>
        <p:nvSpPr>
          <p:cNvPr id="3" name="Content Placeholder 2"/>
          <p:cNvSpPr>
            <a:spLocks noGrp="1"/>
          </p:cNvSpPr>
          <p:nvPr>
            <p:ph idx="1"/>
          </p:nvPr>
        </p:nvSpPr>
        <p:spPr/>
        <p:txBody>
          <a:bodyPr/>
          <a:lstStyle/>
          <a:p>
            <a:r>
              <a:rPr lang="en-US" dirty="0"/>
              <a:t>Hookworms</a:t>
            </a:r>
          </a:p>
          <a:p>
            <a:r>
              <a:rPr lang="en-US" dirty="0"/>
              <a:t>Roundworms </a:t>
            </a:r>
          </a:p>
          <a:p>
            <a:r>
              <a:rPr lang="en-US" dirty="0"/>
              <a:t>Hydatid Disease</a:t>
            </a:r>
          </a:p>
          <a:p>
            <a:r>
              <a:rPr lang="en-US" dirty="0"/>
              <a:t>Toxoplasmosis</a:t>
            </a:r>
          </a:p>
          <a:p>
            <a:endParaRPr lang="en-US" dirty="0"/>
          </a:p>
        </p:txBody>
      </p:sp>
      <p:pic>
        <p:nvPicPr>
          <p:cNvPr id="4" name="Picture 3"/>
          <p:cNvPicPr>
            <a:picLocks noChangeAspect="1"/>
          </p:cNvPicPr>
          <p:nvPr/>
        </p:nvPicPr>
        <p:blipFill>
          <a:blip r:embed="rId2"/>
          <a:stretch>
            <a:fillRect/>
          </a:stretch>
        </p:blipFill>
        <p:spPr>
          <a:xfrm>
            <a:off x="640080" y="4352544"/>
            <a:ext cx="2093976" cy="2093976"/>
          </a:xfrm>
          <a:prstGeom prst="rect">
            <a:avLst/>
          </a:prstGeom>
        </p:spPr>
      </p:pic>
      <p:pic>
        <p:nvPicPr>
          <p:cNvPr id="5" name="Picture 4"/>
          <p:cNvPicPr>
            <a:picLocks noChangeAspect="1"/>
          </p:cNvPicPr>
          <p:nvPr/>
        </p:nvPicPr>
        <p:blipFill>
          <a:blip r:embed="rId3"/>
          <a:stretch>
            <a:fillRect/>
          </a:stretch>
        </p:blipFill>
        <p:spPr>
          <a:xfrm>
            <a:off x="3479673" y="3694748"/>
            <a:ext cx="2619375" cy="1743075"/>
          </a:xfrm>
          <a:prstGeom prst="rect">
            <a:avLst/>
          </a:prstGeom>
        </p:spPr>
      </p:pic>
      <p:pic>
        <p:nvPicPr>
          <p:cNvPr id="6" name="Picture 5"/>
          <p:cNvPicPr>
            <a:picLocks noChangeAspect="1"/>
          </p:cNvPicPr>
          <p:nvPr/>
        </p:nvPicPr>
        <p:blipFill>
          <a:blip r:embed="rId4"/>
          <a:stretch>
            <a:fillRect/>
          </a:stretch>
        </p:blipFill>
        <p:spPr>
          <a:xfrm>
            <a:off x="6844665" y="3989832"/>
            <a:ext cx="2714625" cy="2819400"/>
          </a:xfrm>
          <a:prstGeom prst="rect">
            <a:avLst/>
          </a:prstGeom>
        </p:spPr>
      </p:pic>
      <p:pic>
        <p:nvPicPr>
          <p:cNvPr id="7" name="Picture 6"/>
          <p:cNvPicPr>
            <a:picLocks noChangeAspect="1"/>
          </p:cNvPicPr>
          <p:nvPr/>
        </p:nvPicPr>
        <p:blipFill>
          <a:blip r:embed="rId5"/>
          <a:stretch>
            <a:fillRect/>
          </a:stretch>
        </p:blipFill>
        <p:spPr>
          <a:xfrm>
            <a:off x="9232164" y="1877830"/>
            <a:ext cx="2680563" cy="2112002"/>
          </a:xfrm>
          <a:prstGeom prst="rect">
            <a:avLst/>
          </a:prstGeom>
        </p:spPr>
      </p:pic>
    </p:spTree>
    <p:extLst>
      <p:ext uri="{BB962C8B-B14F-4D97-AF65-F5344CB8AC3E}">
        <p14:creationId xmlns:p14="http://schemas.microsoft.com/office/powerpoint/2010/main" val="40671620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Hookworms &amp; Roundworms</a:t>
            </a:r>
            <a:endParaRPr lang="en-US" dirty="0"/>
          </a:p>
        </p:txBody>
      </p:sp>
      <p:pic>
        <p:nvPicPr>
          <p:cNvPr id="4" name="Content Placeholder 3"/>
          <p:cNvPicPr>
            <a:picLocks noGrp="1" noChangeAspect="1"/>
          </p:cNvPicPr>
          <p:nvPr>
            <p:ph idx="1"/>
          </p:nvPr>
        </p:nvPicPr>
        <p:blipFill>
          <a:blip r:embed="rId2"/>
          <a:stretch>
            <a:fillRect/>
          </a:stretch>
        </p:blipFill>
        <p:spPr>
          <a:xfrm>
            <a:off x="1575791" y="2093976"/>
            <a:ext cx="3505504" cy="3505504"/>
          </a:xfrm>
          <a:prstGeom prst="rect">
            <a:avLst/>
          </a:prstGeom>
        </p:spPr>
      </p:pic>
      <p:pic>
        <p:nvPicPr>
          <p:cNvPr id="5" name="Picture 4"/>
          <p:cNvPicPr>
            <a:picLocks noChangeAspect="1"/>
          </p:cNvPicPr>
          <p:nvPr/>
        </p:nvPicPr>
        <p:blipFill>
          <a:blip r:embed="rId3"/>
          <a:stretch>
            <a:fillRect/>
          </a:stretch>
        </p:blipFill>
        <p:spPr>
          <a:xfrm>
            <a:off x="6723739" y="2093976"/>
            <a:ext cx="3426249" cy="3432345"/>
          </a:xfrm>
          <a:prstGeom prst="rect">
            <a:avLst/>
          </a:prstGeom>
        </p:spPr>
      </p:pic>
      <p:sp>
        <p:nvSpPr>
          <p:cNvPr id="6" name="TextBox 5"/>
          <p:cNvSpPr txBox="1"/>
          <p:nvPr/>
        </p:nvSpPr>
        <p:spPr>
          <a:xfrm>
            <a:off x="2642743" y="5599480"/>
            <a:ext cx="1371600" cy="369332"/>
          </a:xfrm>
          <a:prstGeom prst="rect">
            <a:avLst/>
          </a:prstGeom>
          <a:noFill/>
        </p:spPr>
        <p:txBody>
          <a:bodyPr wrap="square" rtlCol="0">
            <a:spAutoFit/>
          </a:bodyPr>
          <a:lstStyle/>
          <a:p>
            <a:r>
              <a:rPr lang="en-US" dirty="0" smtClean="0"/>
              <a:t>Hookworm</a:t>
            </a:r>
            <a:endParaRPr lang="en-US" dirty="0"/>
          </a:p>
        </p:txBody>
      </p:sp>
      <p:sp>
        <p:nvSpPr>
          <p:cNvPr id="7" name="TextBox 6"/>
          <p:cNvSpPr txBox="1"/>
          <p:nvPr/>
        </p:nvSpPr>
        <p:spPr>
          <a:xfrm>
            <a:off x="7709915" y="5493090"/>
            <a:ext cx="1453896" cy="369332"/>
          </a:xfrm>
          <a:prstGeom prst="rect">
            <a:avLst/>
          </a:prstGeom>
          <a:noFill/>
        </p:spPr>
        <p:txBody>
          <a:bodyPr wrap="square" rtlCol="0">
            <a:spAutoFit/>
          </a:bodyPr>
          <a:lstStyle/>
          <a:p>
            <a:r>
              <a:rPr lang="en-US" dirty="0" smtClean="0"/>
              <a:t>Roundworm</a:t>
            </a:r>
            <a:endParaRPr lang="en-US" dirty="0"/>
          </a:p>
        </p:txBody>
      </p:sp>
    </p:spTree>
    <p:extLst>
      <p:ext uri="{BB962C8B-B14F-4D97-AF65-F5344CB8AC3E}">
        <p14:creationId xmlns:p14="http://schemas.microsoft.com/office/powerpoint/2010/main" val="31638003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Hookworms &amp; Roundworms</a:t>
            </a:r>
            <a:endParaRPr lang="en-US" dirty="0"/>
          </a:p>
        </p:txBody>
      </p:sp>
      <p:sp>
        <p:nvSpPr>
          <p:cNvPr id="3" name="Content Placeholder 2"/>
          <p:cNvSpPr>
            <a:spLocks noGrp="1"/>
          </p:cNvSpPr>
          <p:nvPr>
            <p:ph idx="1"/>
          </p:nvPr>
        </p:nvSpPr>
        <p:spPr>
          <a:xfrm>
            <a:off x="1069848" y="2121408"/>
            <a:ext cx="5678424" cy="4050792"/>
          </a:xfrm>
        </p:spPr>
        <p:txBody>
          <a:bodyPr/>
          <a:lstStyle/>
          <a:p>
            <a:r>
              <a:rPr lang="en-US" dirty="0"/>
              <a:t>Carried by dogs and cats</a:t>
            </a:r>
          </a:p>
          <a:p>
            <a:r>
              <a:rPr lang="en-US" dirty="0"/>
              <a:t>Kids often get infected from playing in sand boxes which animals have defecated </a:t>
            </a:r>
          </a:p>
          <a:p>
            <a:r>
              <a:rPr lang="en-US" dirty="0"/>
              <a:t>Or by putting toys in their mouth which have been on the ground</a:t>
            </a:r>
          </a:p>
          <a:p>
            <a:endParaRPr lang="en-US" dirty="0"/>
          </a:p>
        </p:txBody>
      </p:sp>
      <p:pic>
        <p:nvPicPr>
          <p:cNvPr id="4" name="Picture 3"/>
          <p:cNvPicPr>
            <a:picLocks noChangeAspect="1"/>
          </p:cNvPicPr>
          <p:nvPr/>
        </p:nvPicPr>
        <p:blipFill>
          <a:blip r:embed="rId2"/>
          <a:stretch>
            <a:fillRect/>
          </a:stretch>
        </p:blipFill>
        <p:spPr>
          <a:xfrm>
            <a:off x="7254062" y="2121408"/>
            <a:ext cx="4102964" cy="2670279"/>
          </a:xfrm>
          <a:prstGeom prst="rect">
            <a:avLst/>
          </a:prstGeom>
        </p:spPr>
      </p:pic>
      <p:pic>
        <p:nvPicPr>
          <p:cNvPr id="5" name="Picture 4"/>
          <p:cNvPicPr>
            <a:picLocks noChangeAspect="1"/>
          </p:cNvPicPr>
          <p:nvPr/>
        </p:nvPicPr>
        <p:blipFill>
          <a:blip r:embed="rId3"/>
          <a:stretch>
            <a:fillRect/>
          </a:stretch>
        </p:blipFill>
        <p:spPr>
          <a:xfrm>
            <a:off x="2344585" y="4146804"/>
            <a:ext cx="3104388" cy="2328291"/>
          </a:xfrm>
          <a:prstGeom prst="rect">
            <a:avLst/>
          </a:prstGeom>
        </p:spPr>
      </p:pic>
    </p:spTree>
    <p:extLst>
      <p:ext uri="{BB962C8B-B14F-4D97-AF65-F5344CB8AC3E}">
        <p14:creationId xmlns:p14="http://schemas.microsoft.com/office/powerpoint/2010/main" val="36403650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hookworms</a:t>
            </a:r>
            <a:endParaRPr lang="en-US" dirty="0"/>
          </a:p>
        </p:txBody>
      </p:sp>
      <p:sp>
        <p:nvSpPr>
          <p:cNvPr id="3" name="Content Placeholder 2"/>
          <p:cNvSpPr>
            <a:spLocks noGrp="1"/>
          </p:cNvSpPr>
          <p:nvPr>
            <p:ph idx="1"/>
          </p:nvPr>
        </p:nvSpPr>
        <p:spPr>
          <a:xfrm>
            <a:off x="1069848" y="2121408"/>
            <a:ext cx="10058400" cy="4050792"/>
          </a:xfrm>
        </p:spPr>
        <p:txBody>
          <a:bodyPr/>
          <a:lstStyle/>
          <a:p>
            <a:r>
              <a:rPr lang="en-US" dirty="0"/>
              <a:t>Can penetrate the skin and gain entry into the human body </a:t>
            </a:r>
          </a:p>
          <a:p>
            <a:r>
              <a:rPr lang="en-US" dirty="0"/>
              <a:t>Bare feet are a common route of entry</a:t>
            </a:r>
          </a:p>
          <a:p>
            <a:r>
              <a:rPr lang="en-US" dirty="0"/>
              <a:t>Wearing shoes is one of the best ways to prevent parasites from entering your feet!!!</a:t>
            </a:r>
          </a:p>
          <a:p>
            <a:endParaRPr lang="en-US" dirty="0"/>
          </a:p>
        </p:txBody>
      </p:sp>
      <p:pic>
        <p:nvPicPr>
          <p:cNvPr id="4" name="Picture 3"/>
          <p:cNvPicPr>
            <a:picLocks noChangeAspect="1"/>
          </p:cNvPicPr>
          <p:nvPr/>
        </p:nvPicPr>
        <p:blipFill>
          <a:blip r:embed="rId3"/>
          <a:stretch>
            <a:fillRect/>
          </a:stretch>
        </p:blipFill>
        <p:spPr>
          <a:xfrm>
            <a:off x="1764643" y="4072029"/>
            <a:ext cx="3432345" cy="2280102"/>
          </a:xfrm>
          <a:prstGeom prst="rect">
            <a:avLst/>
          </a:prstGeom>
        </p:spPr>
      </p:pic>
      <p:pic>
        <p:nvPicPr>
          <p:cNvPr id="5" name="Picture 4"/>
          <p:cNvPicPr>
            <a:picLocks noChangeAspect="1"/>
          </p:cNvPicPr>
          <p:nvPr/>
        </p:nvPicPr>
        <p:blipFill>
          <a:blip r:embed="rId4"/>
          <a:stretch>
            <a:fillRect/>
          </a:stretch>
        </p:blipFill>
        <p:spPr>
          <a:xfrm>
            <a:off x="6629304" y="4072029"/>
            <a:ext cx="3227928" cy="2280102"/>
          </a:xfrm>
          <a:prstGeom prst="rect">
            <a:avLst/>
          </a:prstGeom>
        </p:spPr>
      </p:pic>
    </p:spTree>
    <p:extLst>
      <p:ext uri="{BB962C8B-B14F-4D97-AF65-F5344CB8AC3E}">
        <p14:creationId xmlns:p14="http://schemas.microsoft.com/office/powerpoint/2010/main" val="2194794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Hydatid disease</a:t>
            </a:r>
            <a:endParaRPr lang="en-US" dirty="0"/>
          </a:p>
        </p:txBody>
      </p:sp>
      <p:sp>
        <p:nvSpPr>
          <p:cNvPr id="3" name="Content Placeholder 2"/>
          <p:cNvSpPr>
            <a:spLocks noGrp="1"/>
          </p:cNvSpPr>
          <p:nvPr>
            <p:ph idx="1"/>
          </p:nvPr>
        </p:nvSpPr>
        <p:spPr/>
        <p:txBody>
          <a:bodyPr/>
          <a:lstStyle/>
          <a:p>
            <a:r>
              <a:rPr lang="en-US" dirty="0"/>
              <a:t>After </a:t>
            </a:r>
            <a:r>
              <a:rPr lang="en-US" dirty="0" smtClean="0"/>
              <a:t>humans </a:t>
            </a:r>
            <a:r>
              <a:rPr lang="en-US" dirty="0"/>
              <a:t>consume the eggs passed by </a:t>
            </a:r>
            <a:r>
              <a:rPr lang="en-US" dirty="0" smtClean="0"/>
              <a:t>dogs, </a:t>
            </a:r>
            <a:r>
              <a:rPr lang="en-US" dirty="0"/>
              <a:t>the worms can form huge cysts in the body</a:t>
            </a:r>
          </a:p>
          <a:p>
            <a:endParaRPr lang="en-US" dirty="0"/>
          </a:p>
        </p:txBody>
      </p:sp>
      <p:pic>
        <p:nvPicPr>
          <p:cNvPr id="4" name="Picture 3"/>
          <p:cNvPicPr>
            <a:picLocks noChangeAspect="1"/>
          </p:cNvPicPr>
          <p:nvPr/>
        </p:nvPicPr>
        <p:blipFill>
          <a:blip r:embed="rId2"/>
          <a:stretch>
            <a:fillRect/>
          </a:stretch>
        </p:blipFill>
        <p:spPr>
          <a:xfrm>
            <a:off x="1144524" y="2761488"/>
            <a:ext cx="5715000" cy="3906012"/>
          </a:xfrm>
          <a:prstGeom prst="rect">
            <a:avLst/>
          </a:prstGeom>
        </p:spPr>
      </p:pic>
      <p:pic>
        <p:nvPicPr>
          <p:cNvPr id="5" name="Picture 4"/>
          <p:cNvPicPr>
            <a:picLocks noChangeAspect="1"/>
          </p:cNvPicPr>
          <p:nvPr/>
        </p:nvPicPr>
        <p:blipFill>
          <a:blip r:embed="rId3"/>
          <a:stretch>
            <a:fillRect/>
          </a:stretch>
        </p:blipFill>
        <p:spPr>
          <a:xfrm>
            <a:off x="7232904" y="3200400"/>
            <a:ext cx="4374074" cy="2871503"/>
          </a:xfrm>
          <a:prstGeom prst="rect">
            <a:avLst/>
          </a:prstGeom>
        </p:spPr>
      </p:pic>
    </p:spTree>
    <p:extLst>
      <p:ext uri="{BB962C8B-B14F-4D97-AF65-F5344CB8AC3E}">
        <p14:creationId xmlns:p14="http://schemas.microsoft.com/office/powerpoint/2010/main" val="2376330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Toxoplasmosis</a:t>
            </a:r>
            <a:endParaRPr lang="en-US" dirty="0"/>
          </a:p>
        </p:txBody>
      </p:sp>
      <p:sp>
        <p:nvSpPr>
          <p:cNvPr id="3" name="Content Placeholder 2"/>
          <p:cNvSpPr>
            <a:spLocks noGrp="1"/>
          </p:cNvSpPr>
          <p:nvPr>
            <p:ph idx="1"/>
          </p:nvPr>
        </p:nvSpPr>
        <p:spPr>
          <a:xfrm>
            <a:off x="1069848" y="2121408"/>
            <a:ext cx="5971032" cy="4050792"/>
          </a:xfrm>
        </p:spPr>
        <p:txBody>
          <a:bodyPr/>
          <a:lstStyle/>
          <a:p>
            <a:r>
              <a:rPr lang="en-US" dirty="0"/>
              <a:t>How many have of you have heard that pregnant women shouldn’t clean cat litter boxes?</a:t>
            </a:r>
          </a:p>
          <a:p>
            <a:r>
              <a:rPr lang="en-US" dirty="0"/>
              <a:t>That is because of the potential for them to contract Toxoplasmosis which can cause them to lose their unborn child.</a:t>
            </a:r>
          </a:p>
          <a:p>
            <a:endParaRPr lang="en-US" dirty="0"/>
          </a:p>
        </p:txBody>
      </p:sp>
      <p:pic>
        <p:nvPicPr>
          <p:cNvPr id="4" name="Picture 3"/>
          <p:cNvPicPr>
            <a:picLocks noChangeAspect="1"/>
          </p:cNvPicPr>
          <p:nvPr/>
        </p:nvPicPr>
        <p:blipFill>
          <a:blip r:embed="rId2"/>
          <a:stretch>
            <a:fillRect/>
          </a:stretch>
        </p:blipFill>
        <p:spPr>
          <a:xfrm>
            <a:off x="7863840" y="1542118"/>
            <a:ext cx="3121271" cy="4355761"/>
          </a:xfrm>
          <a:prstGeom prst="rect">
            <a:avLst/>
          </a:prstGeom>
        </p:spPr>
      </p:pic>
    </p:spTree>
    <p:extLst>
      <p:ext uri="{BB962C8B-B14F-4D97-AF65-F5344CB8AC3E}">
        <p14:creationId xmlns:p14="http://schemas.microsoft.com/office/powerpoint/2010/main" val="2587850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Toxoplasmosis</a:t>
            </a:r>
            <a:endParaRPr lang="en-US" dirty="0"/>
          </a:p>
        </p:txBody>
      </p:sp>
      <p:sp>
        <p:nvSpPr>
          <p:cNvPr id="3" name="Content Placeholder 2"/>
          <p:cNvSpPr>
            <a:spLocks noGrp="1"/>
          </p:cNvSpPr>
          <p:nvPr>
            <p:ph idx="1"/>
          </p:nvPr>
        </p:nvSpPr>
        <p:spPr/>
        <p:txBody>
          <a:bodyPr/>
          <a:lstStyle/>
          <a:p>
            <a:r>
              <a:rPr lang="en-US" dirty="0"/>
              <a:t>Even though it is commonly associated with pregnancy and litter boxes, toxoplasmosis is more commonly transmitted through undercooked meat</a:t>
            </a:r>
          </a:p>
          <a:p>
            <a:r>
              <a:rPr lang="en-US" dirty="0"/>
              <a:t>According to the CDC toxoplasmosis is the 3rd leading cause of foodborne related deaths in the US</a:t>
            </a:r>
          </a:p>
          <a:p>
            <a:endParaRPr lang="en-US" dirty="0"/>
          </a:p>
        </p:txBody>
      </p:sp>
      <p:pic>
        <p:nvPicPr>
          <p:cNvPr id="4" name="Picture 3"/>
          <p:cNvPicPr>
            <a:picLocks noChangeAspect="1"/>
          </p:cNvPicPr>
          <p:nvPr/>
        </p:nvPicPr>
        <p:blipFill>
          <a:blip r:embed="rId2"/>
          <a:stretch>
            <a:fillRect/>
          </a:stretch>
        </p:blipFill>
        <p:spPr>
          <a:xfrm>
            <a:off x="1755649" y="3728203"/>
            <a:ext cx="3063240" cy="3063240"/>
          </a:xfrm>
          <a:prstGeom prst="rect">
            <a:avLst/>
          </a:prstGeom>
        </p:spPr>
      </p:pic>
      <p:pic>
        <p:nvPicPr>
          <p:cNvPr id="5" name="Picture 4"/>
          <p:cNvPicPr>
            <a:picLocks noChangeAspect="1"/>
          </p:cNvPicPr>
          <p:nvPr/>
        </p:nvPicPr>
        <p:blipFill>
          <a:blip r:embed="rId3"/>
          <a:stretch>
            <a:fillRect/>
          </a:stretch>
        </p:blipFill>
        <p:spPr>
          <a:xfrm>
            <a:off x="6446520" y="4153399"/>
            <a:ext cx="3960475" cy="2212848"/>
          </a:xfrm>
          <a:prstGeom prst="rect">
            <a:avLst/>
          </a:prstGeom>
        </p:spPr>
      </p:pic>
    </p:spTree>
    <p:extLst>
      <p:ext uri="{BB962C8B-B14F-4D97-AF65-F5344CB8AC3E}">
        <p14:creationId xmlns:p14="http://schemas.microsoft.com/office/powerpoint/2010/main" val="3050936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Contaminated Meat</a:t>
            </a:r>
            <a:endParaRPr lang="en-US" dirty="0"/>
          </a:p>
        </p:txBody>
      </p:sp>
      <p:sp>
        <p:nvSpPr>
          <p:cNvPr id="3" name="Content Placeholder 2"/>
          <p:cNvSpPr>
            <a:spLocks noGrp="1"/>
          </p:cNvSpPr>
          <p:nvPr>
            <p:ph idx="1"/>
          </p:nvPr>
        </p:nvSpPr>
        <p:spPr/>
        <p:txBody>
          <a:bodyPr/>
          <a:lstStyle/>
          <a:p>
            <a:r>
              <a:rPr lang="en-US" dirty="0"/>
              <a:t>Meat can be contaminated with harmful bacteria and can also contain parasitic cysts which may infect people.</a:t>
            </a:r>
          </a:p>
          <a:p>
            <a:r>
              <a:rPr lang="en-US" dirty="0"/>
              <a:t>Common Parasites Found in </a:t>
            </a:r>
            <a:r>
              <a:rPr lang="en-US" dirty="0" smtClean="0"/>
              <a:t>Meat:</a:t>
            </a:r>
            <a:endParaRPr lang="en-US" dirty="0"/>
          </a:p>
          <a:p>
            <a:pPr marL="0" indent="0">
              <a:buNone/>
            </a:pPr>
            <a:r>
              <a:rPr lang="en-US" dirty="0" smtClean="0"/>
              <a:t>	Toxoplasmosis</a:t>
            </a:r>
            <a:endParaRPr lang="en-US" dirty="0"/>
          </a:p>
          <a:p>
            <a:pPr marL="0" indent="0">
              <a:buNone/>
            </a:pPr>
            <a:r>
              <a:rPr lang="en-US" dirty="0" smtClean="0"/>
              <a:t>	Trichinella</a:t>
            </a:r>
            <a:endParaRPr lang="en-US" dirty="0"/>
          </a:p>
          <a:p>
            <a:pPr marL="0" indent="0">
              <a:buNone/>
            </a:pPr>
            <a:r>
              <a:rPr lang="en-US" dirty="0" smtClean="0"/>
              <a:t>	</a:t>
            </a:r>
            <a:r>
              <a:rPr lang="en-US" dirty="0" err="1" smtClean="0"/>
              <a:t>Taenia</a:t>
            </a:r>
            <a:endParaRPr lang="en-US" dirty="0"/>
          </a:p>
          <a:p>
            <a:pPr marL="0" indent="0">
              <a:buNone/>
            </a:pPr>
            <a:r>
              <a:rPr lang="en-US" dirty="0" smtClean="0"/>
              <a:t>	</a:t>
            </a:r>
            <a:r>
              <a:rPr lang="en-US" dirty="0" err="1" smtClean="0"/>
              <a:t>Gnathostomosis</a:t>
            </a:r>
            <a:endParaRPr lang="en-US" dirty="0"/>
          </a:p>
          <a:p>
            <a:endParaRPr lang="en-US" dirty="0"/>
          </a:p>
        </p:txBody>
      </p:sp>
      <p:pic>
        <p:nvPicPr>
          <p:cNvPr id="4" name="Picture 3"/>
          <p:cNvPicPr>
            <a:picLocks noChangeAspect="1"/>
          </p:cNvPicPr>
          <p:nvPr/>
        </p:nvPicPr>
        <p:blipFill>
          <a:blip r:embed="rId2"/>
          <a:stretch>
            <a:fillRect/>
          </a:stretch>
        </p:blipFill>
        <p:spPr>
          <a:xfrm>
            <a:off x="8772906" y="2703576"/>
            <a:ext cx="2095500" cy="2095500"/>
          </a:xfrm>
          <a:prstGeom prst="rect">
            <a:avLst/>
          </a:prstGeom>
        </p:spPr>
      </p:pic>
      <p:pic>
        <p:nvPicPr>
          <p:cNvPr id="5" name="Picture 4"/>
          <p:cNvPicPr>
            <a:picLocks noChangeAspect="1"/>
          </p:cNvPicPr>
          <p:nvPr/>
        </p:nvPicPr>
        <p:blipFill>
          <a:blip r:embed="rId3"/>
          <a:stretch>
            <a:fillRect/>
          </a:stretch>
        </p:blipFill>
        <p:spPr>
          <a:xfrm>
            <a:off x="2806065" y="5194554"/>
            <a:ext cx="4933950" cy="1409700"/>
          </a:xfrm>
          <a:prstGeom prst="rect">
            <a:avLst/>
          </a:prstGeom>
        </p:spPr>
      </p:pic>
      <p:sp>
        <p:nvSpPr>
          <p:cNvPr id="6" name="Right Arrow 5"/>
          <p:cNvSpPr/>
          <p:nvPr/>
        </p:nvSpPr>
        <p:spPr>
          <a:xfrm rot="2375129">
            <a:off x="2103120" y="5193792"/>
            <a:ext cx="1106424" cy="2476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138502" y="4799076"/>
            <a:ext cx="1364307" cy="369332"/>
          </a:xfrm>
          <a:prstGeom prst="rect">
            <a:avLst/>
          </a:prstGeom>
          <a:noFill/>
        </p:spPr>
        <p:txBody>
          <a:bodyPr wrap="square" rtlCol="0">
            <a:spAutoFit/>
          </a:bodyPr>
          <a:lstStyle/>
          <a:p>
            <a:r>
              <a:rPr lang="en-US" dirty="0" smtClean="0"/>
              <a:t>Trichinella</a:t>
            </a:r>
            <a:endParaRPr lang="en-US" dirty="0"/>
          </a:p>
        </p:txBody>
      </p:sp>
    </p:spTree>
    <p:extLst>
      <p:ext uri="{BB962C8B-B14F-4D97-AF65-F5344CB8AC3E}">
        <p14:creationId xmlns:p14="http://schemas.microsoft.com/office/powerpoint/2010/main" val="1912462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Zoonotic Diseases</a:t>
            </a:r>
            <a:endParaRPr lang="en-US" dirty="0"/>
          </a:p>
        </p:txBody>
      </p:sp>
      <p:sp>
        <p:nvSpPr>
          <p:cNvPr id="3" name="Content Placeholder 2"/>
          <p:cNvSpPr>
            <a:spLocks noGrp="1"/>
          </p:cNvSpPr>
          <p:nvPr>
            <p:ph idx="1"/>
          </p:nvPr>
        </p:nvSpPr>
        <p:spPr/>
        <p:txBody>
          <a:bodyPr/>
          <a:lstStyle/>
          <a:p>
            <a:r>
              <a:rPr lang="en-US" dirty="0"/>
              <a:t>Approximately 60% of all human pathogens are zoonotic</a:t>
            </a:r>
          </a:p>
          <a:p>
            <a:r>
              <a:rPr lang="en-US" dirty="0"/>
              <a:t>75% of emerging infectious diseases have an animal origin</a:t>
            </a:r>
          </a:p>
          <a:p>
            <a:r>
              <a:rPr lang="en-US" dirty="0"/>
              <a:t>Growing need for veterinarians and physicians to work together</a:t>
            </a:r>
          </a:p>
          <a:p>
            <a:endParaRPr lang="en-US" dirty="0"/>
          </a:p>
        </p:txBody>
      </p:sp>
      <p:pic>
        <p:nvPicPr>
          <p:cNvPr id="4" name="Picture 3"/>
          <p:cNvPicPr>
            <a:picLocks noChangeAspect="1"/>
          </p:cNvPicPr>
          <p:nvPr/>
        </p:nvPicPr>
        <p:blipFill>
          <a:blip r:embed="rId2"/>
          <a:stretch>
            <a:fillRect/>
          </a:stretch>
        </p:blipFill>
        <p:spPr>
          <a:xfrm>
            <a:off x="1709928" y="3665982"/>
            <a:ext cx="3376783" cy="2253806"/>
          </a:xfrm>
          <a:prstGeom prst="rect">
            <a:avLst/>
          </a:prstGeom>
        </p:spPr>
      </p:pic>
      <p:pic>
        <p:nvPicPr>
          <p:cNvPr id="5" name="Picture 4"/>
          <p:cNvPicPr>
            <a:picLocks noChangeAspect="1"/>
          </p:cNvPicPr>
          <p:nvPr/>
        </p:nvPicPr>
        <p:blipFill>
          <a:blip r:embed="rId3"/>
          <a:stretch>
            <a:fillRect/>
          </a:stretch>
        </p:blipFill>
        <p:spPr>
          <a:xfrm>
            <a:off x="6467856" y="3665982"/>
            <a:ext cx="3810000" cy="2305051"/>
          </a:xfrm>
          <a:prstGeom prst="rect">
            <a:avLst/>
          </a:prstGeom>
        </p:spPr>
      </p:pic>
    </p:spTree>
    <p:extLst>
      <p:ext uri="{BB962C8B-B14F-4D97-AF65-F5344CB8AC3E}">
        <p14:creationId xmlns:p14="http://schemas.microsoft.com/office/powerpoint/2010/main" val="1368238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Trichinosis &amp; </a:t>
            </a:r>
            <a:r>
              <a:rPr lang="en-US" dirty="0" err="1" smtClean="0"/>
              <a:t>Taenia</a:t>
            </a:r>
            <a:endParaRPr lang="en-US" dirty="0"/>
          </a:p>
        </p:txBody>
      </p:sp>
      <p:sp>
        <p:nvSpPr>
          <p:cNvPr id="3" name="Content Placeholder 2"/>
          <p:cNvSpPr>
            <a:spLocks noGrp="1"/>
          </p:cNvSpPr>
          <p:nvPr>
            <p:ph idx="1"/>
          </p:nvPr>
        </p:nvSpPr>
        <p:spPr>
          <a:xfrm>
            <a:off x="1069848" y="2016252"/>
            <a:ext cx="10058400" cy="4050792"/>
          </a:xfrm>
        </p:spPr>
        <p:txBody>
          <a:bodyPr/>
          <a:lstStyle/>
          <a:p>
            <a:r>
              <a:rPr lang="en-US" dirty="0"/>
              <a:t>Both caused by eating cysts in undercooked pork or beef</a:t>
            </a:r>
          </a:p>
          <a:p>
            <a:r>
              <a:rPr lang="en-US" dirty="0"/>
              <a:t>Incidence rate has decreased with better animal management and slaughter protocol</a:t>
            </a:r>
          </a:p>
          <a:p>
            <a:r>
              <a:rPr lang="en-US" dirty="0"/>
              <a:t>Fully cook your meat!</a:t>
            </a:r>
          </a:p>
          <a:p>
            <a:pPr marL="0" indent="0">
              <a:buNone/>
            </a:pPr>
            <a:endParaRPr lang="en-US" dirty="0"/>
          </a:p>
        </p:txBody>
      </p:sp>
      <p:pic>
        <p:nvPicPr>
          <p:cNvPr id="4" name="Picture 3"/>
          <p:cNvPicPr>
            <a:picLocks noChangeAspect="1"/>
          </p:cNvPicPr>
          <p:nvPr/>
        </p:nvPicPr>
        <p:blipFill>
          <a:blip r:embed="rId2"/>
          <a:stretch>
            <a:fillRect/>
          </a:stretch>
        </p:blipFill>
        <p:spPr>
          <a:xfrm>
            <a:off x="1901952" y="3794760"/>
            <a:ext cx="3927290" cy="2798064"/>
          </a:xfrm>
          <a:prstGeom prst="rect">
            <a:avLst/>
          </a:prstGeom>
        </p:spPr>
      </p:pic>
      <p:pic>
        <p:nvPicPr>
          <p:cNvPr id="5" name="Picture 4"/>
          <p:cNvPicPr>
            <a:picLocks noChangeAspect="1"/>
          </p:cNvPicPr>
          <p:nvPr/>
        </p:nvPicPr>
        <p:blipFill>
          <a:blip r:embed="rId3"/>
          <a:stretch>
            <a:fillRect/>
          </a:stretch>
        </p:blipFill>
        <p:spPr>
          <a:xfrm>
            <a:off x="6181344" y="3794760"/>
            <a:ext cx="3927290" cy="2798064"/>
          </a:xfrm>
          <a:prstGeom prst="rect">
            <a:avLst/>
          </a:prstGeom>
        </p:spPr>
      </p:pic>
    </p:spTree>
    <p:extLst>
      <p:ext uri="{BB962C8B-B14F-4D97-AF65-F5344CB8AC3E}">
        <p14:creationId xmlns:p14="http://schemas.microsoft.com/office/powerpoint/2010/main" val="1294862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Cysticercosis</a:t>
            </a:r>
          </a:p>
        </p:txBody>
      </p:sp>
      <p:sp>
        <p:nvSpPr>
          <p:cNvPr id="3" name="Content Placeholder 2"/>
          <p:cNvSpPr>
            <a:spLocks noGrp="1"/>
          </p:cNvSpPr>
          <p:nvPr>
            <p:ph idx="1"/>
          </p:nvPr>
        </p:nvSpPr>
        <p:spPr/>
        <p:txBody>
          <a:bodyPr/>
          <a:lstStyle/>
          <a:p>
            <a:r>
              <a:rPr lang="en-US" dirty="0"/>
              <a:t>If a person consumes </a:t>
            </a:r>
            <a:r>
              <a:rPr lang="en-US" dirty="0" err="1"/>
              <a:t>Taenia</a:t>
            </a:r>
            <a:r>
              <a:rPr lang="en-US" dirty="0"/>
              <a:t> eggs they can develop cysts in their brain!</a:t>
            </a:r>
          </a:p>
          <a:p>
            <a:endParaRPr lang="en-US" dirty="0"/>
          </a:p>
          <a:p>
            <a:endParaRPr lang="en-US" dirty="0"/>
          </a:p>
        </p:txBody>
      </p:sp>
      <p:pic>
        <p:nvPicPr>
          <p:cNvPr id="4" name="Picture 3"/>
          <p:cNvPicPr>
            <a:picLocks noChangeAspect="1"/>
          </p:cNvPicPr>
          <p:nvPr/>
        </p:nvPicPr>
        <p:blipFill>
          <a:blip r:embed="rId2"/>
          <a:stretch>
            <a:fillRect/>
          </a:stretch>
        </p:blipFill>
        <p:spPr>
          <a:xfrm>
            <a:off x="1596988" y="2752343"/>
            <a:ext cx="3785944" cy="3770561"/>
          </a:xfrm>
          <a:prstGeom prst="rect">
            <a:avLst/>
          </a:prstGeom>
        </p:spPr>
      </p:pic>
      <p:pic>
        <p:nvPicPr>
          <p:cNvPr id="5" name="Picture 4"/>
          <p:cNvPicPr>
            <a:picLocks noChangeAspect="1"/>
          </p:cNvPicPr>
          <p:nvPr/>
        </p:nvPicPr>
        <p:blipFill>
          <a:blip r:embed="rId3"/>
          <a:stretch>
            <a:fillRect/>
          </a:stretch>
        </p:blipFill>
        <p:spPr>
          <a:xfrm>
            <a:off x="6462985" y="2752343"/>
            <a:ext cx="3585210" cy="3770560"/>
          </a:xfrm>
          <a:prstGeom prst="rect">
            <a:avLst/>
          </a:prstGeom>
        </p:spPr>
      </p:pic>
    </p:spTree>
    <p:extLst>
      <p:ext uri="{BB962C8B-B14F-4D97-AF65-F5344CB8AC3E}">
        <p14:creationId xmlns:p14="http://schemas.microsoft.com/office/powerpoint/2010/main" val="11138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Gnathostomosis</a:t>
            </a:r>
            <a:endParaRPr lang="en-US" dirty="0"/>
          </a:p>
        </p:txBody>
      </p:sp>
      <p:sp>
        <p:nvSpPr>
          <p:cNvPr id="3" name="Content Placeholder 2"/>
          <p:cNvSpPr>
            <a:spLocks noGrp="1"/>
          </p:cNvSpPr>
          <p:nvPr>
            <p:ph idx="1"/>
          </p:nvPr>
        </p:nvSpPr>
        <p:spPr/>
        <p:txBody>
          <a:bodyPr/>
          <a:lstStyle/>
          <a:p>
            <a:r>
              <a:rPr lang="en-US" dirty="0"/>
              <a:t>Similar to </a:t>
            </a:r>
            <a:r>
              <a:rPr lang="en-US" dirty="0" err="1"/>
              <a:t>Taenia</a:t>
            </a:r>
            <a:r>
              <a:rPr lang="en-US" dirty="0"/>
              <a:t> and </a:t>
            </a:r>
            <a:r>
              <a:rPr lang="en-US" dirty="0" err="1"/>
              <a:t>Trichonosis</a:t>
            </a:r>
            <a:r>
              <a:rPr lang="en-US" dirty="0"/>
              <a:t>, but </a:t>
            </a:r>
            <a:r>
              <a:rPr lang="en-US" dirty="0" err="1"/>
              <a:t>gnathostomosis</a:t>
            </a:r>
            <a:r>
              <a:rPr lang="en-US" dirty="0"/>
              <a:t> is found in raw fish</a:t>
            </a:r>
          </a:p>
          <a:p>
            <a:r>
              <a:rPr lang="en-US" dirty="0"/>
              <a:t>What area do you think this disease is most common? </a:t>
            </a:r>
            <a:r>
              <a:rPr lang="en-US" dirty="0" smtClean="0"/>
              <a:t>(Hint: Who eats a lot of fish?)        </a:t>
            </a:r>
            <a:endParaRPr lang="en-US" dirty="0"/>
          </a:p>
        </p:txBody>
      </p:sp>
      <p:pic>
        <p:nvPicPr>
          <p:cNvPr id="4" name="Picture 3"/>
          <p:cNvPicPr>
            <a:picLocks noChangeAspect="1"/>
          </p:cNvPicPr>
          <p:nvPr/>
        </p:nvPicPr>
        <p:blipFill>
          <a:blip r:embed="rId3"/>
          <a:stretch>
            <a:fillRect/>
          </a:stretch>
        </p:blipFill>
        <p:spPr>
          <a:xfrm>
            <a:off x="2925995" y="3785533"/>
            <a:ext cx="1950889" cy="1920406"/>
          </a:xfrm>
          <a:prstGeom prst="rect">
            <a:avLst/>
          </a:prstGeom>
        </p:spPr>
      </p:pic>
      <p:pic>
        <p:nvPicPr>
          <p:cNvPr id="5" name="Picture 4"/>
          <p:cNvPicPr>
            <a:picLocks noChangeAspect="1"/>
          </p:cNvPicPr>
          <p:nvPr/>
        </p:nvPicPr>
        <p:blipFill>
          <a:blip r:embed="rId4"/>
          <a:stretch>
            <a:fillRect/>
          </a:stretch>
        </p:blipFill>
        <p:spPr>
          <a:xfrm>
            <a:off x="6099048" y="3846498"/>
            <a:ext cx="4023709" cy="1798476"/>
          </a:xfrm>
          <a:prstGeom prst="rect">
            <a:avLst/>
          </a:prstGeom>
        </p:spPr>
      </p:pic>
    </p:spTree>
    <p:extLst>
      <p:ext uri="{BB962C8B-B14F-4D97-AF65-F5344CB8AC3E}">
        <p14:creationId xmlns:p14="http://schemas.microsoft.com/office/powerpoint/2010/main" val="27953539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a:t>Zoonotic parasites have many routes of transmission to </a:t>
            </a:r>
            <a:r>
              <a:rPr lang="en-US" dirty="0" smtClean="0"/>
              <a:t>people:</a:t>
            </a:r>
            <a:endParaRPr lang="en-US" dirty="0"/>
          </a:p>
          <a:p>
            <a:pPr marL="0" indent="0">
              <a:buNone/>
            </a:pPr>
            <a:r>
              <a:rPr lang="en-US" dirty="0" smtClean="0"/>
              <a:t>	- Vectors</a:t>
            </a:r>
            <a:endParaRPr lang="en-US" dirty="0"/>
          </a:p>
          <a:p>
            <a:pPr marL="0" indent="0">
              <a:buNone/>
            </a:pPr>
            <a:r>
              <a:rPr lang="en-US" dirty="0" smtClean="0"/>
              <a:t>	- Water</a:t>
            </a:r>
            <a:endParaRPr lang="en-US" dirty="0"/>
          </a:p>
          <a:p>
            <a:pPr marL="0" indent="0">
              <a:buNone/>
            </a:pPr>
            <a:r>
              <a:rPr lang="en-US" dirty="0" smtClean="0"/>
              <a:t>	- Fecal </a:t>
            </a:r>
            <a:r>
              <a:rPr lang="en-US" dirty="0"/>
              <a:t>Contamination</a:t>
            </a:r>
          </a:p>
          <a:p>
            <a:pPr marL="0" indent="0">
              <a:buNone/>
            </a:pPr>
            <a:r>
              <a:rPr lang="en-US" dirty="0" smtClean="0"/>
              <a:t>	- Infected </a:t>
            </a:r>
            <a:r>
              <a:rPr lang="en-US" dirty="0"/>
              <a:t>Meat</a:t>
            </a:r>
          </a:p>
          <a:p>
            <a:endParaRPr lang="en-US" dirty="0"/>
          </a:p>
        </p:txBody>
      </p:sp>
      <p:pic>
        <p:nvPicPr>
          <p:cNvPr id="4" name="Picture 3"/>
          <p:cNvPicPr>
            <a:picLocks noChangeAspect="1"/>
          </p:cNvPicPr>
          <p:nvPr/>
        </p:nvPicPr>
        <p:blipFill>
          <a:blip r:embed="rId3"/>
          <a:stretch>
            <a:fillRect/>
          </a:stretch>
        </p:blipFill>
        <p:spPr>
          <a:xfrm>
            <a:off x="8397240" y="2811209"/>
            <a:ext cx="2847681" cy="2071688"/>
          </a:xfrm>
          <a:prstGeom prst="rect">
            <a:avLst/>
          </a:prstGeom>
        </p:spPr>
      </p:pic>
      <p:pic>
        <p:nvPicPr>
          <p:cNvPr id="5" name="Picture 4"/>
          <p:cNvPicPr>
            <a:picLocks noChangeAspect="1"/>
          </p:cNvPicPr>
          <p:nvPr/>
        </p:nvPicPr>
        <p:blipFill>
          <a:blip r:embed="rId4"/>
          <a:stretch>
            <a:fillRect/>
          </a:stretch>
        </p:blipFill>
        <p:spPr>
          <a:xfrm>
            <a:off x="465582" y="4425696"/>
            <a:ext cx="3223260" cy="2148840"/>
          </a:xfrm>
          <a:prstGeom prst="rect">
            <a:avLst/>
          </a:prstGeom>
        </p:spPr>
      </p:pic>
      <p:pic>
        <p:nvPicPr>
          <p:cNvPr id="6" name="Picture 5"/>
          <p:cNvPicPr>
            <a:picLocks noChangeAspect="1"/>
          </p:cNvPicPr>
          <p:nvPr/>
        </p:nvPicPr>
        <p:blipFill>
          <a:blip r:embed="rId5"/>
          <a:stretch>
            <a:fillRect/>
          </a:stretch>
        </p:blipFill>
        <p:spPr>
          <a:xfrm>
            <a:off x="4997958" y="3733801"/>
            <a:ext cx="2202180" cy="2298192"/>
          </a:xfrm>
          <a:prstGeom prst="rect">
            <a:avLst/>
          </a:prstGeom>
        </p:spPr>
      </p:pic>
    </p:spTree>
    <p:extLst>
      <p:ext uri="{BB962C8B-B14F-4D97-AF65-F5344CB8AC3E}">
        <p14:creationId xmlns:p14="http://schemas.microsoft.com/office/powerpoint/2010/main" val="15421249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you protect yourself?</a:t>
            </a:r>
            <a:endParaRPr lang="en-US" dirty="0"/>
          </a:p>
        </p:txBody>
      </p:sp>
      <p:pic>
        <p:nvPicPr>
          <p:cNvPr id="4" name="Content Placeholder 3"/>
          <p:cNvPicPr>
            <a:picLocks noGrp="1" noChangeAspect="1"/>
          </p:cNvPicPr>
          <p:nvPr>
            <p:ph idx="1"/>
          </p:nvPr>
        </p:nvPicPr>
        <p:blipFill>
          <a:blip r:embed="rId3"/>
          <a:stretch>
            <a:fillRect/>
          </a:stretch>
        </p:blipFill>
        <p:spPr>
          <a:xfrm>
            <a:off x="3146425" y="2432050"/>
            <a:ext cx="5905500" cy="3429000"/>
          </a:xfrm>
          <a:prstGeom prst="rect">
            <a:avLst/>
          </a:prstGeom>
        </p:spPr>
      </p:pic>
    </p:spTree>
    <p:extLst>
      <p:ext uri="{BB962C8B-B14F-4D97-AF65-F5344CB8AC3E}">
        <p14:creationId xmlns:p14="http://schemas.microsoft.com/office/powerpoint/2010/main" val="10001285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Preventing zoonotic parasites</a:t>
            </a:r>
            <a:endParaRPr lang="en-US" dirty="0"/>
          </a:p>
        </p:txBody>
      </p:sp>
      <p:sp>
        <p:nvSpPr>
          <p:cNvPr id="3" name="Content Placeholder 2"/>
          <p:cNvSpPr>
            <a:spLocks noGrp="1"/>
          </p:cNvSpPr>
          <p:nvPr>
            <p:ph idx="1"/>
          </p:nvPr>
        </p:nvSpPr>
        <p:spPr/>
        <p:txBody>
          <a:bodyPr/>
          <a:lstStyle/>
          <a:p>
            <a:r>
              <a:rPr lang="en-US" dirty="0"/>
              <a:t>Brainstorm some ways we can prevent them…</a:t>
            </a:r>
          </a:p>
          <a:p>
            <a:pPr marL="0" indent="0">
              <a:buNone/>
            </a:pPr>
            <a:r>
              <a:rPr lang="en-US" dirty="0" smtClean="0"/>
              <a:t>	- Always </a:t>
            </a:r>
            <a:r>
              <a:rPr lang="en-US" dirty="0"/>
              <a:t>wash your hands</a:t>
            </a:r>
          </a:p>
          <a:p>
            <a:pPr marL="0" indent="0">
              <a:buNone/>
            </a:pPr>
            <a:r>
              <a:rPr lang="en-US" dirty="0"/>
              <a:t>	</a:t>
            </a:r>
            <a:r>
              <a:rPr lang="en-US" dirty="0" smtClean="0"/>
              <a:t>- Keep </a:t>
            </a:r>
            <a:r>
              <a:rPr lang="en-US" dirty="0"/>
              <a:t>sand boxes covered</a:t>
            </a:r>
          </a:p>
          <a:p>
            <a:pPr marL="0" indent="0">
              <a:buNone/>
            </a:pPr>
            <a:r>
              <a:rPr lang="en-US" dirty="0" smtClean="0"/>
              <a:t>	- Wear </a:t>
            </a:r>
            <a:r>
              <a:rPr lang="en-US" dirty="0"/>
              <a:t>shoes</a:t>
            </a:r>
          </a:p>
          <a:p>
            <a:pPr marL="0" indent="0">
              <a:buNone/>
            </a:pPr>
            <a:r>
              <a:rPr lang="en-US" dirty="0" smtClean="0"/>
              <a:t>	- Pick </a:t>
            </a:r>
            <a:r>
              <a:rPr lang="en-US" dirty="0"/>
              <a:t>up animal feces when possible</a:t>
            </a:r>
          </a:p>
          <a:p>
            <a:pPr marL="0" indent="0">
              <a:buNone/>
            </a:pPr>
            <a:r>
              <a:rPr lang="en-US" dirty="0" smtClean="0"/>
              <a:t>	- Don’t </a:t>
            </a:r>
            <a:r>
              <a:rPr lang="en-US" dirty="0"/>
              <a:t>drink untreated water</a:t>
            </a:r>
          </a:p>
          <a:p>
            <a:pPr marL="0" indent="0">
              <a:buNone/>
            </a:pPr>
            <a:r>
              <a:rPr lang="en-US" dirty="0" smtClean="0"/>
              <a:t>	- Cook </a:t>
            </a:r>
            <a:r>
              <a:rPr lang="en-US" dirty="0"/>
              <a:t>meat thoroughly</a:t>
            </a:r>
          </a:p>
          <a:p>
            <a:endParaRPr lang="en-US" dirty="0"/>
          </a:p>
        </p:txBody>
      </p:sp>
      <p:pic>
        <p:nvPicPr>
          <p:cNvPr id="4" name="Picture 3"/>
          <p:cNvPicPr>
            <a:picLocks noChangeAspect="1"/>
          </p:cNvPicPr>
          <p:nvPr/>
        </p:nvPicPr>
        <p:blipFill>
          <a:blip r:embed="rId2"/>
          <a:stretch>
            <a:fillRect/>
          </a:stretch>
        </p:blipFill>
        <p:spPr>
          <a:xfrm>
            <a:off x="6916674" y="2011681"/>
            <a:ext cx="2857500" cy="1600200"/>
          </a:xfrm>
          <a:prstGeom prst="rect">
            <a:avLst/>
          </a:prstGeom>
        </p:spPr>
      </p:pic>
      <p:pic>
        <p:nvPicPr>
          <p:cNvPr id="5" name="Picture 4"/>
          <p:cNvPicPr>
            <a:picLocks noChangeAspect="1"/>
          </p:cNvPicPr>
          <p:nvPr/>
        </p:nvPicPr>
        <p:blipFill>
          <a:blip r:embed="rId3"/>
          <a:stretch>
            <a:fillRect/>
          </a:stretch>
        </p:blipFill>
        <p:spPr>
          <a:xfrm>
            <a:off x="8836152" y="3785617"/>
            <a:ext cx="3032760" cy="1764792"/>
          </a:xfrm>
          <a:prstGeom prst="rect">
            <a:avLst/>
          </a:prstGeom>
        </p:spPr>
      </p:pic>
      <p:pic>
        <p:nvPicPr>
          <p:cNvPr id="6" name="Picture 5"/>
          <p:cNvPicPr>
            <a:picLocks noChangeAspect="1"/>
          </p:cNvPicPr>
          <p:nvPr/>
        </p:nvPicPr>
        <p:blipFill>
          <a:blip r:embed="rId4"/>
          <a:stretch>
            <a:fillRect/>
          </a:stretch>
        </p:blipFill>
        <p:spPr>
          <a:xfrm>
            <a:off x="5843968" y="5102353"/>
            <a:ext cx="2861120" cy="1591056"/>
          </a:xfrm>
          <a:prstGeom prst="rect">
            <a:avLst/>
          </a:prstGeom>
        </p:spPr>
      </p:pic>
      <p:pic>
        <p:nvPicPr>
          <p:cNvPr id="7" name="Picture 6"/>
          <p:cNvPicPr>
            <a:picLocks noChangeAspect="1"/>
          </p:cNvPicPr>
          <p:nvPr/>
        </p:nvPicPr>
        <p:blipFill>
          <a:blip r:embed="rId5"/>
          <a:stretch>
            <a:fillRect/>
          </a:stretch>
        </p:blipFill>
        <p:spPr>
          <a:xfrm>
            <a:off x="10224516" y="1289304"/>
            <a:ext cx="1450467" cy="1411132"/>
          </a:xfrm>
          <a:prstGeom prst="rect">
            <a:avLst/>
          </a:prstGeom>
        </p:spPr>
      </p:pic>
      <p:pic>
        <p:nvPicPr>
          <p:cNvPr id="8" name="Picture 7"/>
          <p:cNvPicPr>
            <a:picLocks noChangeAspect="1"/>
          </p:cNvPicPr>
          <p:nvPr/>
        </p:nvPicPr>
        <p:blipFill>
          <a:blip r:embed="rId6"/>
          <a:stretch>
            <a:fillRect/>
          </a:stretch>
        </p:blipFill>
        <p:spPr>
          <a:xfrm>
            <a:off x="2169378" y="5102353"/>
            <a:ext cx="2933926" cy="1648587"/>
          </a:xfrm>
          <a:prstGeom prst="rect">
            <a:avLst/>
          </a:prstGeom>
        </p:spPr>
      </p:pic>
    </p:spTree>
    <p:extLst>
      <p:ext uri="{BB962C8B-B14F-4D97-AF65-F5344CB8AC3E}">
        <p14:creationId xmlns:p14="http://schemas.microsoft.com/office/powerpoint/2010/main" val="156868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Causes of zoonotic disease</a:t>
            </a:r>
            <a:endParaRPr lang="en-US" dirty="0"/>
          </a:p>
        </p:txBody>
      </p:sp>
      <p:pic>
        <p:nvPicPr>
          <p:cNvPr id="4" name="Content Placeholder 3"/>
          <p:cNvPicPr>
            <a:picLocks noGrp="1" noChangeAspect="1"/>
          </p:cNvPicPr>
          <p:nvPr>
            <p:ph idx="1"/>
          </p:nvPr>
        </p:nvPicPr>
        <p:blipFill>
          <a:blip r:embed="rId2"/>
          <a:stretch>
            <a:fillRect/>
          </a:stretch>
        </p:blipFill>
        <p:spPr>
          <a:xfrm>
            <a:off x="1632391" y="1893399"/>
            <a:ext cx="3168209" cy="1809921"/>
          </a:xfrm>
          <a:prstGeom prst="rect">
            <a:avLst/>
          </a:prstGeom>
        </p:spPr>
      </p:pic>
      <p:pic>
        <p:nvPicPr>
          <p:cNvPr id="5" name="Picture 4"/>
          <p:cNvPicPr>
            <a:picLocks noChangeAspect="1"/>
          </p:cNvPicPr>
          <p:nvPr/>
        </p:nvPicPr>
        <p:blipFill>
          <a:blip r:embed="rId3"/>
          <a:stretch>
            <a:fillRect/>
          </a:stretch>
        </p:blipFill>
        <p:spPr>
          <a:xfrm>
            <a:off x="6954198" y="1897025"/>
            <a:ext cx="3168209" cy="1802723"/>
          </a:xfrm>
          <a:prstGeom prst="rect">
            <a:avLst/>
          </a:prstGeom>
        </p:spPr>
      </p:pic>
      <p:sp>
        <p:nvSpPr>
          <p:cNvPr id="6" name="TextBox 5"/>
          <p:cNvSpPr txBox="1"/>
          <p:nvPr/>
        </p:nvSpPr>
        <p:spPr>
          <a:xfrm>
            <a:off x="2641704" y="3699748"/>
            <a:ext cx="1145193" cy="369332"/>
          </a:xfrm>
          <a:prstGeom prst="rect">
            <a:avLst/>
          </a:prstGeom>
          <a:noFill/>
        </p:spPr>
        <p:txBody>
          <a:bodyPr wrap="square" rtlCol="0">
            <a:spAutoFit/>
          </a:bodyPr>
          <a:lstStyle/>
          <a:p>
            <a:r>
              <a:rPr lang="en-US" dirty="0" smtClean="0"/>
              <a:t>Bacteria</a:t>
            </a:r>
            <a:endParaRPr lang="en-US" dirty="0"/>
          </a:p>
        </p:txBody>
      </p:sp>
      <p:sp>
        <p:nvSpPr>
          <p:cNvPr id="7" name="TextBox 6"/>
          <p:cNvSpPr txBox="1"/>
          <p:nvPr/>
        </p:nvSpPr>
        <p:spPr>
          <a:xfrm>
            <a:off x="8147396" y="3699748"/>
            <a:ext cx="781812" cy="369332"/>
          </a:xfrm>
          <a:prstGeom prst="rect">
            <a:avLst/>
          </a:prstGeom>
          <a:noFill/>
        </p:spPr>
        <p:txBody>
          <a:bodyPr wrap="square" rtlCol="0">
            <a:spAutoFit/>
          </a:bodyPr>
          <a:lstStyle/>
          <a:p>
            <a:r>
              <a:rPr lang="en-US" dirty="0" smtClean="0"/>
              <a:t>Fungi</a:t>
            </a:r>
            <a:endParaRPr lang="en-US" dirty="0"/>
          </a:p>
        </p:txBody>
      </p:sp>
      <p:pic>
        <p:nvPicPr>
          <p:cNvPr id="8" name="Picture 7"/>
          <p:cNvPicPr>
            <a:picLocks noChangeAspect="1"/>
          </p:cNvPicPr>
          <p:nvPr/>
        </p:nvPicPr>
        <p:blipFill>
          <a:blip r:embed="rId4"/>
          <a:stretch>
            <a:fillRect/>
          </a:stretch>
        </p:blipFill>
        <p:spPr>
          <a:xfrm>
            <a:off x="1630198" y="4581143"/>
            <a:ext cx="3168209" cy="1751399"/>
          </a:xfrm>
          <a:prstGeom prst="rect">
            <a:avLst/>
          </a:prstGeom>
        </p:spPr>
      </p:pic>
      <p:sp>
        <p:nvSpPr>
          <p:cNvPr id="9" name="TextBox 8"/>
          <p:cNvSpPr txBox="1"/>
          <p:nvPr/>
        </p:nvSpPr>
        <p:spPr>
          <a:xfrm>
            <a:off x="2806938" y="6415654"/>
            <a:ext cx="814727" cy="369332"/>
          </a:xfrm>
          <a:prstGeom prst="rect">
            <a:avLst/>
          </a:prstGeom>
          <a:noFill/>
        </p:spPr>
        <p:txBody>
          <a:bodyPr wrap="square" rtlCol="0">
            <a:spAutoFit/>
          </a:bodyPr>
          <a:lstStyle/>
          <a:p>
            <a:r>
              <a:rPr lang="en-US" dirty="0" smtClean="0"/>
              <a:t>Virus</a:t>
            </a:r>
            <a:endParaRPr lang="en-US" dirty="0"/>
          </a:p>
        </p:txBody>
      </p:sp>
      <p:pic>
        <p:nvPicPr>
          <p:cNvPr id="10" name="Picture 9"/>
          <p:cNvPicPr>
            <a:picLocks noChangeAspect="1"/>
          </p:cNvPicPr>
          <p:nvPr/>
        </p:nvPicPr>
        <p:blipFill>
          <a:blip r:embed="rId5"/>
          <a:stretch>
            <a:fillRect/>
          </a:stretch>
        </p:blipFill>
        <p:spPr>
          <a:xfrm>
            <a:off x="6954197" y="4581143"/>
            <a:ext cx="3168209" cy="1751399"/>
          </a:xfrm>
          <a:prstGeom prst="rect">
            <a:avLst/>
          </a:prstGeom>
        </p:spPr>
      </p:pic>
      <p:sp>
        <p:nvSpPr>
          <p:cNvPr id="11" name="TextBox 10"/>
          <p:cNvSpPr txBox="1"/>
          <p:nvPr/>
        </p:nvSpPr>
        <p:spPr>
          <a:xfrm>
            <a:off x="7971373" y="6415654"/>
            <a:ext cx="1133856" cy="369332"/>
          </a:xfrm>
          <a:prstGeom prst="rect">
            <a:avLst/>
          </a:prstGeom>
          <a:noFill/>
        </p:spPr>
        <p:txBody>
          <a:bodyPr wrap="square" rtlCol="0">
            <a:spAutoFit/>
          </a:bodyPr>
          <a:lstStyle/>
          <a:p>
            <a:r>
              <a:rPr lang="en-US" dirty="0" smtClean="0"/>
              <a:t>Parasites</a:t>
            </a:r>
            <a:endParaRPr lang="en-US" dirty="0"/>
          </a:p>
        </p:txBody>
      </p:sp>
    </p:spTree>
    <p:extLst>
      <p:ext uri="{BB962C8B-B14F-4D97-AF65-F5344CB8AC3E}">
        <p14:creationId xmlns:p14="http://schemas.microsoft.com/office/powerpoint/2010/main" val="1778481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Parasites and Animals</a:t>
            </a:r>
            <a:endParaRPr lang="en-US" dirty="0"/>
          </a:p>
        </p:txBody>
      </p:sp>
      <p:sp>
        <p:nvSpPr>
          <p:cNvPr id="3" name="Content Placeholder 2"/>
          <p:cNvSpPr>
            <a:spLocks noGrp="1"/>
          </p:cNvSpPr>
          <p:nvPr>
            <p:ph idx="1"/>
          </p:nvPr>
        </p:nvSpPr>
        <p:spPr/>
        <p:txBody>
          <a:bodyPr/>
          <a:lstStyle/>
          <a:p>
            <a:r>
              <a:rPr lang="en-US" dirty="0"/>
              <a:t>Many methods of parasite transmission to people involve animals</a:t>
            </a:r>
          </a:p>
          <a:p>
            <a:endParaRPr lang="en-US" dirty="0"/>
          </a:p>
        </p:txBody>
      </p:sp>
      <p:pic>
        <p:nvPicPr>
          <p:cNvPr id="4" name="Picture 3"/>
          <p:cNvPicPr>
            <a:picLocks noChangeAspect="1"/>
          </p:cNvPicPr>
          <p:nvPr/>
        </p:nvPicPr>
        <p:blipFill>
          <a:blip r:embed="rId2"/>
          <a:stretch>
            <a:fillRect/>
          </a:stretch>
        </p:blipFill>
        <p:spPr>
          <a:xfrm>
            <a:off x="976991" y="3154680"/>
            <a:ext cx="1857009" cy="2240280"/>
          </a:xfrm>
          <a:prstGeom prst="rect">
            <a:avLst/>
          </a:prstGeom>
        </p:spPr>
      </p:pic>
      <p:pic>
        <p:nvPicPr>
          <p:cNvPr id="5" name="Picture 4"/>
          <p:cNvPicPr>
            <a:picLocks noChangeAspect="1"/>
          </p:cNvPicPr>
          <p:nvPr/>
        </p:nvPicPr>
        <p:blipFill>
          <a:blip r:embed="rId3"/>
          <a:stretch>
            <a:fillRect/>
          </a:stretch>
        </p:blipFill>
        <p:spPr>
          <a:xfrm>
            <a:off x="3242432" y="4456176"/>
            <a:ext cx="2856616" cy="2115312"/>
          </a:xfrm>
          <a:prstGeom prst="rect">
            <a:avLst/>
          </a:prstGeom>
        </p:spPr>
      </p:pic>
      <p:pic>
        <p:nvPicPr>
          <p:cNvPr id="6" name="Picture 5"/>
          <p:cNvPicPr>
            <a:picLocks noChangeAspect="1"/>
          </p:cNvPicPr>
          <p:nvPr/>
        </p:nvPicPr>
        <p:blipFill>
          <a:blip r:embed="rId4"/>
          <a:stretch>
            <a:fillRect/>
          </a:stretch>
        </p:blipFill>
        <p:spPr>
          <a:xfrm>
            <a:off x="6507480" y="2670048"/>
            <a:ext cx="2184152" cy="2523744"/>
          </a:xfrm>
          <a:prstGeom prst="rect">
            <a:avLst/>
          </a:prstGeom>
        </p:spPr>
      </p:pic>
      <p:pic>
        <p:nvPicPr>
          <p:cNvPr id="7" name="Picture 6"/>
          <p:cNvPicPr>
            <a:picLocks noChangeAspect="1"/>
          </p:cNvPicPr>
          <p:nvPr/>
        </p:nvPicPr>
        <p:blipFill>
          <a:blip r:embed="rId5"/>
          <a:stretch>
            <a:fillRect/>
          </a:stretch>
        </p:blipFill>
        <p:spPr>
          <a:xfrm>
            <a:off x="9100064" y="3953352"/>
            <a:ext cx="1968818" cy="1968818"/>
          </a:xfrm>
          <a:prstGeom prst="rect">
            <a:avLst/>
          </a:prstGeom>
        </p:spPr>
      </p:pic>
    </p:spTree>
    <p:extLst>
      <p:ext uri="{BB962C8B-B14F-4D97-AF65-F5344CB8AC3E}">
        <p14:creationId xmlns:p14="http://schemas.microsoft.com/office/powerpoint/2010/main" val="1569857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you name some animal parasites?</a:t>
            </a:r>
            <a:endParaRPr lang="en-US" dirty="0"/>
          </a:p>
        </p:txBody>
      </p:sp>
      <p:pic>
        <p:nvPicPr>
          <p:cNvPr id="4" name="Content Placeholder 3"/>
          <p:cNvPicPr>
            <a:picLocks noGrp="1" noChangeAspect="1"/>
          </p:cNvPicPr>
          <p:nvPr>
            <p:ph idx="1"/>
          </p:nvPr>
        </p:nvPicPr>
        <p:blipFill>
          <a:blip r:embed="rId3"/>
          <a:stretch>
            <a:fillRect/>
          </a:stretch>
        </p:blipFill>
        <p:spPr>
          <a:xfrm>
            <a:off x="4432300" y="2341562"/>
            <a:ext cx="3333750" cy="3609975"/>
          </a:xfrm>
          <a:prstGeom prst="rect">
            <a:avLst/>
          </a:prstGeom>
        </p:spPr>
      </p:pic>
    </p:spTree>
    <p:extLst>
      <p:ext uri="{BB962C8B-B14F-4D97-AF65-F5344CB8AC3E}">
        <p14:creationId xmlns:p14="http://schemas.microsoft.com/office/powerpoint/2010/main" val="3326213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Vector-borne parasites</a:t>
            </a:r>
            <a:endParaRPr lang="en-US" dirty="0"/>
          </a:p>
        </p:txBody>
      </p:sp>
      <p:sp>
        <p:nvSpPr>
          <p:cNvPr id="3" name="Content Placeholder 2"/>
          <p:cNvSpPr>
            <a:spLocks noGrp="1"/>
          </p:cNvSpPr>
          <p:nvPr>
            <p:ph idx="1"/>
          </p:nvPr>
        </p:nvSpPr>
        <p:spPr>
          <a:xfrm>
            <a:off x="1069848" y="2121408"/>
            <a:ext cx="5824728" cy="4050792"/>
          </a:xfrm>
        </p:spPr>
        <p:txBody>
          <a:bodyPr/>
          <a:lstStyle/>
          <a:p>
            <a:r>
              <a:rPr lang="en-US" dirty="0"/>
              <a:t>A vector is an agent which transfers a parasite from one host to another</a:t>
            </a:r>
          </a:p>
          <a:p>
            <a:r>
              <a:rPr lang="en-US" dirty="0"/>
              <a:t>Typical parasite vectors: fleas, ticks, mites, mosquitoes, flies, and other insects</a:t>
            </a:r>
          </a:p>
          <a:p>
            <a:r>
              <a:rPr lang="en-US" dirty="0"/>
              <a:t>People become infected when a vector picks up the parasite from an infected animal and infects a human</a:t>
            </a:r>
          </a:p>
          <a:p>
            <a:endParaRPr lang="en-US" dirty="0"/>
          </a:p>
        </p:txBody>
      </p:sp>
      <p:pic>
        <p:nvPicPr>
          <p:cNvPr id="4" name="Picture 3"/>
          <p:cNvPicPr>
            <a:picLocks noChangeAspect="1"/>
          </p:cNvPicPr>
          <p:nvPr/>
        </p:nvPicPr>
        <p:blipFill>
          <a:blip r:embed="rId2"/>
          <a:stretch>
            <a:fillRect/>
          </a:stretch>
        </p:blipFill>
        <p:spPr>
          <a:xfrm>
            <a:off x="7965567" y="1819656"/>
            <a:ext cx="3162681" cy="1780211"/>
          </a:xfrm>
          <a:prstGeom prst="rect">
            <a:avLst/>
          </a:prstGeom>
        </p:spPr>
      </p:pic>
      <p:pic>
        <p:nvPicPr>
          <p:cNvPr id="5" name="Picture 4"/>
          <p:cNvPicPr>
            <a:picLocks noChangeAspect="1"/>
          </p:cNvPicPr>
          <p:nvPr/>
        </p:nvPicPr>
        <p:blipFill>
          <a:blip r:embed="rId3"/>
          <a:stretch>
            <a:fillRect/>
          </a:stretch>
        </p:blipFill>
        <p:spPr>
          <a:xfrm>
            <a:off x="7965567" y="3955946"/>
            <a:ext cx="3162681" cy="1957889"/>
          </a:xfrm>
          <a:prstGeom prst="rect">
            <a:avLst/>
          </a:prstGeom>
        </p:spPr>
      </p:pic>
    </p:spTree>
    <p:extLst>
      <p:ext uri="{BB962C8B-B14F-4D97-AF65-F5344CB8AC3E}">
        <p14:creationId xmlns:p14="http://schemas.microsoft.com/office/powerpoint/2010/main" val="4022539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Parasites carried by vectors</a:t>
            </a:r>
            <a:endParaRPr lang="en-US" dirty="0"/>
          </a:p>
        </p:txBody>
      </p:sp>
      <p:sp>
        <p:nvSpPr>
          <p:cNvPr id="3" name="Content Placeholder 2"/>
          <p:cNvSpPr>
            <a:spLocks noGrp="1"/>
          </p:cNvSpPr>
          <p:nvPr>
            <p:ph idx="1"/>
          </p:nvPr>
        </p:nvSpPr>
        <p:spPr/>
        <p:txBody>
          <a:bodyPr/>
          <a:lstStyle/>
          <a:p>
            <a:r>
              <a:rPr lang="en-US" dirty="0"/>
              <a:t>Many parasites that are carried by vectors are often found in the blood of humans and animals</a:t>
            </a:r>
          </a:p>
          <a:p>
            <a:endParaRPr lang="en-US" dirty="0"/>
          </a:p>
        </p:txBody>
      </p:sp>
      <p:pic>
        <p:nvPicPr>
          <p:cNvPr id="4" name="Picture 3"/>
          <p:cNvPicPr>
            <a:picLocks noChangeAspect="1"/>
          </p:cNvPicPr>
          <p:nvPr/>
        </p:nvPicPr>
        <p:blipFill>
          <a:blip r:embed="rId2"/>
          <a:stretch>
            <a:fillRect/>
          </a:stretch>
        </p:blipFill>
        <p:spPr>
          <a:xfrm>
            <a:off x="2134934" y="3349752"/>
            <a:ext cx="2939110" cy="2621280"/>
          </a:xfrm>
          <a:prstGeom prst="rect">
            <a:avLst/>
          </a:prstGeom>
        </p:spPr>
      </p:pic>
      <p:pic>
        <p:nvPicPr>
          <p:cNvPr id="5" name="Picture 4"/>
          <p:cNvPicPr>
            <a:picLocks noChangeAspect="1"/>
          </p:cNvPicPr>
          <p:nvPr/>
        </p:nvPicPr>
        <p:blipFill>
          <a:blip r:embed="rId3"/>
          <a:stretch>
            <a:fillRect/>
          </a:stretch>
        </p:blipFill>
        <p:spPr>
          <a:xfrm>
            <a:off x="6862383" y="3349752"/>
            <a:ext cx="2939110" cy="2621280"/>
          </a:xfrm>
          <a:prstGeom prst="rect">
            <a:avLst/>
          </a:prstGeom>
        </p:spPr>
      </p:pic>
    </p:spTree>
    <p:extLst>
      <p:ext uri="{BB962C8B-B14F-4D97-AF65-F5344CB8AC3E}">
        <p14:creationId xmlns:p14="http://schemas.microsoft.com/office/powerpoint/2010/main" val="2035954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Trypanosoma Cruzi</a:t>
            </a:r>
            <a:endParaRPr lang="en-US" dirty="0"/>
          </a:p>
        </p:txBody>
      </p:sp>
      <p:sp>
        <p:nvSpPr>
          <p:cNvPr id="3" name="Content Placeholder 2"/>
          <p:cNvSpPr>
            <a:spLocks noGrp="1"/>
          </p:cNvSpPr>
          <p:nvPr>
            <p:ph idx="1"/>
          </p:nvPr>
        </p:nvSpPr>
        <p:spPr>
          <a:xfrm>
            <a:off x="1069848" y="2121408"/>
            <a:ext cx="8220456" cy="4050792"/>
          </a:xfrm>
        </p:spPr>
        <p:txBody>
          <a:bodyPr/>
          <a:lstStyle/>
          <a:p>
            <a:r>
              <a:rPr lang="en-US" dirty="0"/>
              <a:t>Causes Chagas disease.</a:t>
            </a:r>
          </a:p>
          <a:p>
            <a:r>
              <a:rPr lang="en-US" dirty="0"/>
              <a:t>Damage to heart, digestive tract, and brain (in children).</a:t>
            </a:r>
          </a:p>
          <a:p>
            <a:r>
              <a:rPr lang="en-US" dirty="0"/>
              <a:t>Spread by the “Kissing Bug,”</a:t>
            </a:r>
          </a:p>
          <a:p>
            <a:r>
              <a:rPr lang="en-US" dirty="0"/>
              <a:t>    native to South America and the southern US</a:t>
            </a:r>
          </a:p>
          <a:p>
            <a:r>
              <a:rPr lang="en-US" dirty="0"/>
              <a:t>The bug bites the human then defecates next to the wound. Rubbing bite wound spreads parasite into the wound.</a:t>
            </a:r>
          </a:p>
          <a:p>
            <a:r>
              <a:rPr lang="en-US" dirty="0"/>
              <a:t>Parasite can cycle from animals like armadillos, raccoons, opossums, and foxes to bugs to humans</a:t>
            </a:r>
          </a:p>
        </p:txBody>
      </p:sp>
      <p:pic>
        <p:nvPicPr>
          <p:cNvPr id="4" name="Picture 3"/>
          <p:cNvPicPr>
            <a:picLocks noChangeAspect="1"/>
          </p:cNvPicPr>
          <p:nvPr/>
        </p:nvPicPr>
        <p:blipFill>
          <a:blip r:embed="rId2"/>
          <a:stretch>
            <a:fillRect/>
          </a:stretch>
        </p:blipFill>
        <p:spPr>
          <a:xfrm>
            <a:off x="8220456" y="1051560"/>
            <a:ext cx="3482911" cy="2499169"/>
          </a:xfrm>
          <a:prstGeom prst="rect">
            <a:avLst/>
          </a:prstGeom>
        </p:spPr>
      </p:pic>
      <p:pic>
        <p:nvPicPr>
          <p:cNvPr id="5" name="Picture 4"/>
          <p:cNvPicPr>
            <a:picLocks noChangeAspect="1"/>
          </p:cNvPicPr>
          <p:nvPr/>
        </p:nvPicPr>
        <p:blipFill>
          <a:blip r:embed="rId3"/>
          <a:stretch>
            <a:fillRect/>
          </a:stretch>
        </p:blipFill>
        <p:spPr>
          <a:xfrm>
            <a:off x="6163056" y="4888992"/>
            <a:ext cx="5140071" cy="1895856"/>
          </a:xfrm>
          <a:prstGeom prst="rect">
            <a:avLst/>
          </a:prstGeom>
        </p:spPr>
      </p:pic>
    </p:spTree>
    <p:extLst>
      <p:ext uri="{BB962C8B-B14F-4D97-AF65-F5344CB8AC3E}">
        <p14:creationId xmlns:p14="http://schemas.microsoft.com/office/powerpoint/2010/main" val="1152795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193</TotalTime>
  <Words>945</Words>
  <Application>Microsoft Office PowerPoint</Application>
  <PresentationFormat>Widescreen</PresentationFormat>
  <Paragraphs>147</Paragraphs>
  <Slides>35</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Gill Sans MT</vt:lpstr>
      <vt:lpstr>Rockwell</vt:lpstr>
      <vt:lpstr>Rockwell Condensed</vt:lpstr>
      <vt:lpstr>Wingdings</vt:lpstr>
      <vt:lpstr>Wood Type</vt:lpstr>
      <vt:lpstr>Zoonotic Parasites</vt:lpstr>
      <vt:lpstr>What are zoonotic Diseases?</vt:lpstr>
      <vt:lpstr>Zoonotic Diseases</vt:lpstr>
      <vt:lpstr>Causes of zoonotic disease</vt:lpstr>
      <vt:lpstr>Parasites and Animals</vt:lpstr>
      <vt:lpstr>Can you name some animal parasites?</vt:lpstr>
      <vt:lpstr>Vector-borne parasites</vt:lpstr>
      <vt:lpstr>Parasites carried by vectors</vt:lpstr>
      <vt:lpstr>Trypanosoma Cruzi</vt:lpstr>
      <vt:lpstr>Chagas Disease &amp; The “kissing bug”</vt:lpstr>
      <vt:lpstr>Babesia</vt:lpstr>
      <vt:lpstr>Did you know?</vt:lpstr>
      <vt:lpstr>Leishmania</vt:lpstr>
      <vt:lpstr>leishmania</vt:lpstr>
      <vt:lpstr>Waterborne parasites</vt:lpstr>
      <vt:lpstr>Giardia &amp; Cryptosporidium</vt:lpstr>
      <vt:lpstr>Giardia &amp; Cryptosporidium</vt:lpstr>
      <vt:lpstr>How do people get parasites?</vt:lpstr>
      <vt:lpstr>Methods of Parasite Transmission</vt:lpstr>
      <vt:lpstr>Broad categories of transmission</vt:lpstr>
      <vt:lpstr>Fecal-oral transmission</vt:lpstr>
      <vt:lpstr>Spread by Fecal Oral Transmission</vt:lpstr>
      <vt:lpstr>Hookworms &amp; Roundworms</vt:lpstr>
      <vt:lpstr>Hookworms &amp; Roundworms</vt:lpstr>
      <vt:lpstr>hookworms</vt:lpstr>
      <vt:lpstr>Hydatid disease</vt:lpstr>
      <vt:lpstr>Toxoplasmosis</vt:lpstr>
      <vt:lpstr>Toxoplasmosis</vt:lpstr>
      <vt:lpstr>Contaminated Meat</vt:lpstr>
      <vt:lpstr>Trichinosis &amp; Taenia</vt:lpstr>
      <vt:lpstr>Cysticercosis</vt:lpstr>
      <vt:lpstr>Gnathostomosis</vt:lpstr>
      <vt:lpstr>Summary</vt:lpstr>
      <vt:lpstr>So how can you protect yourself?</vt:lpstr>
      <vt:lpstr>Preventing zoonotic parasites</vt:lpstr>
    </vt:vector>
  </TitlesOfParts>
  <Company>Texas A&amp;M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Zoonotic Parasites</dc:title>
  <dc:creator>Lab, L Johnson's</dc:creator>
  <cp:lastModifiedBy>Lab, L Johnson's</cp:lastModifiedBy>
  <cp:revision>155</cp:revision>
  <dcterms:created xsi:type="dcterms:W3CDTF">2019-01-07T18:40:04Z</dcterms:created>
  <dcterms:modified xsi:type="dcterms:W3CDTF">2019-01-07T21:54:00Z</dcterms:modified>
</cp:coreProperties>
</file>