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5542" autoAdjust="0"/>
  </p:normalViewPr>
  <p:slideViewPr>
    <p:cSldViewPr snapToGrid="0">
      <p:cViewPr varScale="1">
        <p:scale>
          <a:sx n="105" d="100"/>
          <a:sy n="105" d="100"/>
        </p:scale>
        <p:origin x="12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7EAB9-57AC-454F-B5E7-BB78564E3B19}" type="datetimeFigureOut">
              <a:rPr lang="en-US" smtClean="0"/>
              <a:t>12/14/2018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85C941-63D9-48E2-8324-28914B161908}" type="slidenum">
              <a:rPr lang="en-US" smtClean="0"/>
              <a:t>‹#›</a:t>
            </a:fld>
            <a:endParaRPr lang="en-US"/>
          </a:p>
        </p:txBody>
      </p:sp>
    </p:spTree>
    <p:extLst>
      <p:ext uri="{BB962C8B-B14F-4D97-AF65-F5344CB8AC3E}">
        <p14:creationId xmlns:p14="http://schemas.microsoft.com/office/powerpoint/2010/main" val="3829544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 is intended to help satisfy the state educational requirement for understanding scientific method.  This is only a guide. The best way to learn scientific method is to conceive, design, conduct, and interpret experiments.</a:t>
            </a:r>
            <a:r>
              <a:rPr lang="en-US" baseline="0" dirty="0" smtClean="0"/>
              <a:t> </a:t>
            </a:r>
            <a:r>
              <a:rPr lang="en-US" dirty="0" smtClean="0"/>
              <a:t>Everybody needs to know the scientific approach and method.  This is not only important to scientists, but to everyone. The value of scientific method is that it provides our most reliable and verifiable way of knowing things.  It is a way of thinking that is useful for everything, not just science.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a:t>
            </a:fld>
            <a:endParaRPr lang="en-US"/>
          </a:p>
        </p:txBody>
      </p:sp>
    </p:spTree>
    <p:extLst>
      <p:ext uri="{BB962C8B-B14F-4D97-AF65-F5344CB8AC3E}">
        <p14:creationId xmlns:p14="http://schemas.microsoft.com/office/powerpoint/2010/main" val="3195758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try to test more than one variable at a time, interpretation of results would be confusing. For example, in the metals test, if a group got exposed to two metals, we would not know which metal was likely to be the cause of any sickness that resulted.</a:t>
            </a:r>
          </a:p>
          <a:p>
            <a:r>
              <a:rPr lang="en-US" dirty="0" smtClean="0"/>
              <a:t>We suggest that teachers conduct some class discussion on what experimental control groups are supposed to do (eliminate influence of extraneous variables). Create some  experiment scenarios and ask them what control groups would be needed. Appropriate controls are not always as simple as they seem here. In this case, we only need a control group that has no metal exposure,  matches the test groups in all respects (age, sex, life style), and is tested for sickness in the same way.</a:t>
            </a:r>
          </a:p>
          <a:p>
            <a:r>
              <a:rPr lang="en-US" dirty="0" smtClean="0"/>
              <a:t>What are the appropriate indicators of sickness for heavy metal poisoning? The laboratory tests and physical examinations during the experiment cannot cover everything. It is possible that a metal is causing a problem, but it does not get detected. Also, there is the issue of delayed effects. Suppose the effect is on the genome and does not show up for 20 or 30 years?</a:t>
            </a:r>
          </a:p>
          <a:p>
            <a:r>
              <a:rPr lang="en-US" dirty="0" smtClean="0"/>
              <a:t>Finally, alternative explanations should be sought. As mentioned, uranium toxicity might be due to its irradiation, not to the metal itself.  A given metal might appear to be toxic, but the animal species and test conditions might not be appropriate for humans.</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11</a:t>
            </a:fld>
            <a:endParaRPr lang="en-US"/>
          </a:p>
        </p:txBody>
      </p:sp>
    </p:spTree>
    <p:extLst>
      <p:ext uri="{BB962C8B-B14F-4D97-AF65-F5344CB8AC3E}">
        <p14:creationId xmlns:p14="http://schemas.microsoft.com/office/powerpoint/2010/main" val="3433846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http://nces.ed.gov/nceskids/createagraph/default.aspx?ID=3f359c1f0dae49e0b31f3ba396f73cb2</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14</a:t>
            </a:fld>
            <a:endParaRPr lang="en-US"/>
          </a:p>
        </p:txBody>
      </p:sp>
    </p:spTree>
    <p:extLst>
      <p:ext uri="{BB962C8B-B14F-4D97-AF65-F5344CB8AC3E}">
        <p14:creationId xmlns:p14="http://schemas.microsoft.com/office/powerpoint/2010/main" val="813370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big moment (of truth, we hope).  Observing what happens typically involves making some kind of measurement, using appropriate instruments and taking care that the measurements are accurate. Clean, reliable data are crucial, because all conclusions are based on the assumption that the data are trustworthy.</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15</a:t>
            </a:fld>
            <a:endParaRPr lang="en-US"/>
          </a:p>
        </p:txBody>
      </p:sp>
    </p:spTree>
    <p:extLst>
      <p:ext uri="{BB962C8B-B14F-4D97-AF65-F5344CB8AC3E}">
        <p14:creationId xmlns:p14="http://schemas.microsoft.com/office/powerpoint/2010/main" val="1483644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Errors. Whatever the results are, they may falsely indicate no effect when there really is one. Or they may falsely indicate a positive effect that is nonetheless misleading and not a suitable test of the hypothesis.</a:t>
            </a:r>
          </a:p>
          <a:p>
            <a:endParaRPr lang="en-US" dirty="0" smtClean="0"/>
          </a:p>
          <a:p>
            <a:r>
              <a:rPr lang="en-US" dirty="0" smtClean="0"/>
              <a:t>Misleading Results.  In all studies, there are random influences that could cause a result (either positive or negative) just by chance alone.  Scientists have statistical tests which they use. These tests use the degree of variation in the data to determine whether the hypothesis is false. That is, the “null hypothesis” means that the test variable had no (statistically) significant effect. If a significant effect is indicated, the data must be good enough that there is no more than a 5% chance that the results could have occurred due to chance alone. </a:t>
            </a:r>
          </a:p>
          <a:p>
            <a:r>
              <a:rPr lang="en-US" dirty="0" smtClean="0"/>
              <a:t>Most experiments should be repeated, preferably by another laboratory. If similar results are obtained during repeated (replicate) trials, then we have more confidence that the results are real. </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17</a:t>
            </a:fld>
            <a:endParaRPr lang="en-US"/>
          </a:p>
        </p:txBody>
      </p:sp>
    </p:spTree>
    <p:extLst>
      <p:ext uri="{BB962C8B-B14F-4D97-AF65-F5344CB8AC3E}">
        <p14:creationId xmlns:p14="http://schemas.microsoft.com/office/powerpoint/2010/main" val="1087625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experiment, the students should write down observations about what happened (example: the solution turned green, began to smoke, etc.).  The quantitative data collected should be put into a visual format; for example, a table, chart, graph, or map.  Any or all calculations needed to support the conclusions should be conducted here.  For example, if the experiment tested the concentration of solutions by obtaining the mass of solute and volume of solution, then the students should divide mass by volume to obtain the concentrations.  These data should then be illustrated in ways that show results and relationships clearly.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18</a:t>
            </a:fld>
            <a:endParaRPr lang="en-US"/>
          </a:p>
        </p:txBody>
      </p:sp>
    </p:spTree>
    <p:extLst>
      <p:ext uri="{BB962C8B-B14F-4D97-AF65-F5344CB8AC3E}">
        <p14:creationId xmlns:p14="http://schemas.microsoft.com/office/powerpoint/2010/main" val="417296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of these items would form the basis for some useful class discussions where students try to give some examples for each. For instance, the common confusion between correlation and causation can be illustrated this way: rain and lightning occur together. Neither is caused by the other. Both are caused by something else.</a:t>
            </a:r>
          </a:p>
          <a:p>
            <a:r>
              <a:rPr lang="en-US" dirty="0" smtClean="0"/>
              <a:t> </a:t>
            </a:r>
          </a:p>
          <a:p>
            <a:r>
              <a:rPr lang="en-US" dirty="0" smtClean="0"/>
              <a:t>Teachers may want to read some newspaper clippings involving science news (or even regular news).  Such news commonly reveals one or more of these errors. These are errors of logic and are not unique to scientific interpretation.</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19</a:t>
            </a:fld>
            <a:endParaRPr lang="en-US"/>
          </a:p>
        </p:txBody>
      </p:sp>
    </p:spTree>
    <p:extLst>
      <p:ext uri="{BB962C8B-B14F-4D97-AF65-F5344CB8AC3E}">
        <p14:creationId xmlns:p14="http://schemas.microsoft.com/office/powerpoint/2010/main" val="449688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Observing things closely is a hallmark of good scientists.  They tend to see things that other people do not see. Scientists are curious, always asking questions. Why did what they observe happen? They also tend to ask “what if” questions, because this makes it easier to develop testable hypotheses. Example: What would happen if I thought that the earth was NOT the center of the universe? Answer: if something else is the center of the universe, then the earth might be moving around that center instead of everything else moving around the earth. This idea was actually tested by Galileo, who made drawings of the sun and Venus (which was big enough for him to see in his primitive telescope). Then, by making drawings of various possibilities of how Venus might orbit (around the sun, around the earth, etc.), he hypothesize and predict what would be seen (planets reflect the sun’s light and have predictable “phases,” just like our moon) under various assumptions. This then leads to a whole series of questions, some of which lead to hypotheses that might be testable. An hypothesis is a educated guess or speculation. The most useful hypotheses are those that can be tested by experiment. Hypotheses make predictions.  That is, for example, certain things should result or happen if we conducted a certain experiment that was designed around an hypothesis. The most powerful or efficient hypotheses are stated with alternative results. In such cases, no matter what happened in the experiment, you would get a definitive answer. Conducting the experiment must be done carefully, so that the data are reliable and the same general results can be obtained every time the experiment is conducted. Good research should be able to be replicated by others. Results includes organizing, making inferences, and interpreting data collected during experimentation.  The conclusion analyzes the results, brings all of the information together, and comments on the validity of the hypothesis.  Any inferences or statements made should be supported by the data received from the observation and experiment.</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20</a:t>
            </a:fld>
            <a:endParaRPr lang="en-US"/>
          </a:p>
        </p:txBody>
      </p:sp>
    </p:spTree>
    <p:extLst>
      <p:ext uri="{BB962C8B-B14F-4D97-AF65-F5344CB8AC3E}">
        <p14:creationId xmlns:p14="http://schemas.microsoft.com/office/powerpoint/2010/main" val="1592255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21</a:t>
            </a:fld>
            <a:endParaRPr lang="en-US"/>
          </a:p>
        </p:txBody>
      </p:sp>
    </p:spTree>
    <p:extLst>
      <p:ext uri="{BB962C8B-B14F-4D97-AF65-F5344CB8AC3E}">
        <p14:creationId xmlns:p14="http://schemas.microsoft.com/office/powerpoint/2010/main" val="3672235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Decisions are based on evidence – not hope, or dreams, or what we want, or what we think should be right. Scientists go where the data lead them.</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22</a:t>
            </a:fld>
            <a:endParaRPr lang="en-US"/>
          </a:p>
        </p:txBody>
      </p:sp>
    </p:spTree>
    <p:extLst>
      <p:ext uri="{BB962C8B-B14F-4D97-AF65-F5344CB8AC3E}">
        <p14:creationId xmlns:p14="http://schemas.microsoft.com/office/powerpoint/2010/main" val="2809001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Scientific ideas are tied to evidence from observation and experiment, as opposed to opinion or wishful thinking. This evidence is often used to make decisions. For example, we should put fluoride in city drinking water because the experimental evidence indicates that it reduces dental cavities. Or, we should stop over-fertilizing crops because the runoff ends up in creeks and ponds and causes overgrowth of water plants.</a:t>
            </a:r>
          </a:p>
          <a:p>
            <a:endParaRPr lang="en-US" dirty="0" smtClean="0"/>
          </a:p>
          <a:p>
            <a:r>
              <a:rPr lang="en-US" dirty="0" smtClean="0"/>
              <a:t>Decisions have to be weighed with human value systems, which sometimes are in conflict with the ideas of science. For example, we may reject the evidence for cosmic and biological evolution, because we think that it conflicts with our religious belief systems. Another example: we may continue to chop down the forests, because the wood is so important for our immediate needs, even though the scientific evidence clearly shows that such practices are harmful to the environment.</a:t>
            </a:r>
          </a:p>
          <a:p>
            <a:endParaRPr lang="en-US" dirty="0" smtClean="0"/>
          </a:p>
          <a:p>
            <a:r>
              <a:rPr lang="en-US" dirty="0" smtClean="0"/>
              <a:t>Scientific evidence clarifies what we do not know and helps to reduce the range of possibilities about what might be true. Evidence also directs choices that scientists make for their future work. For scientists, this typically means that a course is charted for further lines of inquiry, based on what we have learned. This leads to new observations, new hypotheses, and new experiments.</a:t>
            </a:r>
          </a:p>
          <a:p>
            <a:endParaRPr lang="en-US" dirty="0" smtClean="0"/>
          </a:p>
          <a:p>
            <a:r>
              <a:rPr lang="en-US" dirty="0" smtClean="0"/>
              <a:t>And so it is – science is a never-ending process, a quest to understand our world and ourselves.</a:t>
            </a:r>
          </a:p>
        </p:txBody>
      </p:sp>
      <p:sp>
        <p:nvSpPr>
          <p:cNvPr id="4" name="Slide Number Placeholder 3"/>
          <p:cNvSpPr>
            <a:spLocks noGrp="1"/>
          </p:cNvSpPr>
          <p:nvPr>
            <p:ph type="sldNum" sz="quarter" idx="10"/>
          </p:nvPr>
        </p:nvSpPr>
        <p:spPr/>
        <p:txBody>
          <a:bodyPr/>
          <a:lstStyle/>
          <a:p>
            <a:fld id="{3085C941-63D9-48E2-8324-28914B161908}" type="slidenum">
              <a:rPr lang="en-US" smtClean="0"/>
              <a:t>23</a:t>
            </a:fld>
            <a:endParaRPr lang="en-US"/>
          </a:p>
        </p:txBody>
      </p:sp>
    </p:spTree>
    <p:extLst>
      <p:ext uri="{BB962C8B-B14F-4D97-AF65-F5344CB8AC3E}">
        <p14:creationId xmlns:p14="http://schemas.microsoft.com/office/powerpoint/2010/main" val="249290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introduces an exercise in observation. It is easy for students at any grade level to do, but it does require them to pay close attention to detail, to question why things are the way they appear.  The questions they raise can then be formulated into testable hypotheses and predictions.</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2</a:t>
            </a:fld>
            <a:endParaRPr lang="en-US"/>
          </a:p>
        </p:txBody>
      </p:sp>
    </p:spTree>
    <p:extLst>
      <p:ext uri="{BB962C8B-B14F-4D97-AF65-F5344CB8AC3E}">
        <p14:creationId xmlns:p14="http://schemas.microsoft.com/office/powerpoint/2010/main" val="34266178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inappropriate to refer to a well-known theory, such as evolution, as “just at theory.” In many ways, good theories are much more important than the results of isolated observations or experiments, because good theories accommodate the results of many experiments. The best-known theories in science are the theory of evolution and the theory of relativity. Relativity theory is a good example of the last point in the bullet. Newton’s theory of gravity served science well for many generations. But in the early 20th Century, it became clear to physicists that Newton’s laws, while working well in everyday life on earth, did not apply to cosmic scales. Einstein’s ideas on relativity produced a theory that more completely explained the nature of gravity, mass and electromagnetic energy. An alternative and long-standing theory in physics is quantum mechanics. These two theories are somewhat incompatible, and physicists are trying to find a unified theory that accommodates both theories. The point is that although scientific theories may evolve and even be replaced by more satisfying theories, theories provide an objective framework within which scientific progress is made.</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24</a:t>
            </a:fld>
            <a:endParaRPr lang="en-US"/>
          </a:p>
        </p:txBody>
      </p:sp>
    </p:spTree>
    <p:extLst>
      <p:ext uri="{BB962C8B-B14F-4D97-AF65-F5344CB8AC3E}">
        <p14:creationId xmlns:p14="http://schemas.microsoft.com/office/powerpoint/2010/main" val="3029539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 students examine issues to see the difference between what is true and what is phony. You can do this with all sorts of subject matter: scientific theories (relativity, evolution, etc.), political positions, items in the newspapers and TV. You might want to refer to the famous hamburger commercial where the old lady says, “Where’s the beef!”</a:t>
            </a:r>
          </a:p>
        </p:txBody>
      </p:sp>
      <p:sp>
        <p:nvSpPr>
          <p:cNvPr id="4" name="Slide Number Placeholder 3"/>
          <p:cNvSpPr>
            <a:spLocks noGrp="1"/>
          </p:cNvSpPr>
          <p:nvPr>
            <p:ph type="sldNum" sz="quarter" idx="10"/>
          </p:nvPr>
        </p:nvSpPr>
        <p:spPr/>
        <p:txBody>
          <a:bodyPr/>
          <a:lstStyle/>
          <a:p>
            <a:fld id="{3085C941-63D9-48E2-8324-28914B161908}" type="slidenum">
              <a:rPr lang="en-US" smtClean="0"/>
              <a:t>25</a:t>
            </a:fld>
            <a:endParaRPr lang="en-US"/>
          </a:p>
        </p:txBody>
      </p:sp>
    </p:spTree>
    <p:extLst>
      <p:ext uri="{BB962C8B-B14F-4D97-AF65-F5344CB8AC3E}">
        <p14:creationId xmlns:p14="http://schemas.microsoft.com/office/powerpoint/2010/main" val="2260668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have students focus on what is seen with respect to these trees. They should note that:</a:t>
            </a:r>
          </a:p>
          <a:p>
            <a:r>
              <a:rPr lang="en-US" dirty="0" smtClean="0"/>
              <a:t>The trees get progressively bigger from left to right. They should ask themselves why (let us assume they were all the same size when planted). </a:t>
            </a:r>
          </a:p>
          <a:p>
            <a:r>
              <a:rPr lang="en-US" dirty="0" smtClean="0"/>
              <a:t> They should note that the two trees on the right have multiple trunks. They should ask why and also raise the question that maybe these trees are bigger because they have multiple trunks.</a:t>
            </a:r>
          </a:p>
          <a:p>
            <a:r>
              <a:rPr lang="en-US" dirty="0" smtClean="0"/>
              <a:t>They should also see that the tree on the left is the smallest, and ask why. They should also note that this tree has the most plants growing underneath it. They should raise the possibility that the plants are competing with this tree and thus making it grow more slowly.</a:t>
            </a:r>
          </a:p>
          <a:p>
            <a:r>
              <a:rPr lang="en-US" dirty="0" smtClean="0"/>
              <a:t>After they have made these observations, have students generate a corresponding testable hypothesis for each question, design an experiment that would test it, and predict the implications if the hypothesis is supported by experiment.</a:t>
            </a:r>
          </a:p>
          <a:p>
            <a:endParaRPr lang="en-US" dirty="0" smtClean="0"/>
          </a:p>
          <a:p>
            <a:r>
              <a:rPr lang="en-US" dirty="0" smtClean="0"/>
              <a:t>See subsequent slides for more explanation</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3</a:t>
            </a:fld>
            <a:endParaRPr lang="en-US"/>
          </a:p>
        </p:txBody>
      </p:sp>
    </p:spTree>
    <p:extLst>
      <p:ext uri="{BB962C8B-B14F-4D97-AF65-F5344CB8AC3E}">
        <p14:creationId xmlns:p14="http://schemas.microsoft.com/office/powerpoint/2010/main" val="2870684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Two trees are bigger. What is different about them? The two biggest trees have multiple trunks. </a:t>
            </a:r>
          </a:p>
          <a:p>
            <a:r>
              <a:rPr lang="en-US" dirty="0" smtClean="0"/>
              <a:t>Hypothesis: for this species of tree, having multiple trunks allows it to grow bigger.</a:t>
            </a:r>
          </a:p>
          <a:p>
            <a:r>
              <a:rPr lang="en-US" dirty="0" smtClean="0"/>
              <a:t>Prediction: if I plant many of these trees and prune them so that they have differing number of trunks, the ones with the most trunks will grow to be the biggest</a:t>
            </a:r>
          </a:p>
          <a:p>
            <a:endParaRPr lang="en-US" dirty="0" smtClean="0"/>
          </a:p>
          <a:p>
            <a:r>
              <a:rPr lang="en-US" dirty="0" smtClean="0"/>
              <a:t>2.  Of the two smaller trees, the smallest one is the one has more  branches.</a:t>
            </a:r>
          </a:p>
          <a:p>
            <a:r>
              <a:rPr lang="en-US" dirty="0" smtClean="0"/>
              <a:t>Hypothesis: for one-trunk trees, having more branches reduces the tree’s capacity for growing large.</a:t>
            </a:r>
          </a:p>
          <a:p>
            <a:r>
              <a:rPr lang="en-US" dirty="0" smtClean="0"/>
              <a:t>Prediction: if I plant a bunch of these trees, prune them so that they all have one trunk, and prune them further so that some have many branches and some have few branches, the ones with the fewest branches will grow to be the biggest</a:t>
            </a:r>
          </a:p>
          <a:p>
            <a:endParaRPr lang="en-US" dirty="0" smtClean="0"/>
          </a:p>
          <a:p>
            <a:r>
              <a:rPr lang="en-US" dirty="0" smtClean="0"/>
              <a:t>3.  The bushes are bigger where there are no trees and bigger under smaller trees than under the biggest trees.</a:t>
            </a:r>
          </a:p>
          <a:p>
            <a:r>
              <a:rPr lang="en-US" dirty="0" smtClean="0"/>
              <a:t>Hypothesis: trees are sucking water and nutrients away from the bushes.</a:t>
            </a:r>
          </a:p>
          <a:p>
            <a:r>
              <a:rPr lang="en-US" dirty="0" smtClean="0"/>
              <a:t>Prediction: if I plant trees and bushes at the same time, and prune some trees so that they will become bigger than the others, the bushes will grow better under small trees and grow best when there are no trees at all.</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4</a:t>
            </a:fld>
            <a:endParaRPr lang="en-US"/>
          </a:p>
        </p:txBody>
      </p:sp>
    </p:spTree>
    <p:extLst>
      <p:ext uri="{BB962C8B-B14F-4D97-AF65-F5344CB8AC3E}">
        <p14:creationId xmlns:p14="http://schemas.microsoft.com/office/powerpoint/2010/main" val="2169805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Hypotheses guide orderly thought, experimental design, and provide a framework for interpreting data. Of course, there is research is not hypothesis driven. This research is often like “going fishing.” You throw in your line and hope it catches something.  </a:t>
            </a:r>
          </a:p>
          <a:p>
            <a:r>
              <a:rPr lang="en-US" dirty="0" smtClean="0"/>
              <a:t>Non-hypothesis-driven research most commonly occurs when you don’t know much about a subject, and you are just gathering information.  Darwin’s research on evolution started this way.  He went around collecting observations about different kinds of birds and animals living in different environments. He had no systematic plan or even purpose other than to satisfy his curiosity.</a:t>
            </a:r>
          </a:p>
          <a:p>
            <a:endParaRPr lang="en-US" dirty="0" smtClean="0"/>
          </a:p>
          <a:p>
            <a:r>
              <a:rPr lang="en-US" dirty="0" smtClean="0"/>
              <a:t>The price paid for non-hypothesis-driven research is that it is inefficient and can easily lead you up a blind alley. Hypothesis-driven research, when properly done, will either support or refute the possibility being tested.  So no matter what the outcome of the experiments, some concrete conclusions can be drawn. Moreover, the test of one hypothesis typically leads to the generation of a related hypothesis and further experimentation and progress.</a:t>
            </a:r>
          </a:p>
        </p:txBody>
      </p:sp>
      <p:sp>
        <p:nvSpPr>
          <p:cNvPr id="4" name="Slide Number Placeholder 3"/>
          <p:cNvSpPr>
            <a:spLocks noGrp="1"/>
          </p:cNvSpPr>
          <p:nvPr>
            <p:ph type="sldNum" sz="quarter" idx="10"/>
          </p:nvPr>
        </p:nvSpPr>
        <p:spPr/>
        <p:txBody>
          <a:bodyPr/>
          <a:lstStyle/>
          <a:p>
            <a:fld id="{3085C941-63D9-48E2-8324-28914B161908}" type="slidenum">
              <a:rPr lang="en-US" smtClean="0"/>
              <a:t>5</a:t>
            </a:fld>
            <a:endParaRPr lang="en-US"/>
          </a:p>
        </p:txBody>
      </p:sp>
    </p:spTree>
    <p:extLst>
      <p:ext uri="{BB962C8B-B14F-4D97-AF65-F5344CB8AC3E}">
        <p14:creationId xmlns:p14="http://schemas.microsoft.com/office/powerpoint/2010/main" val="4054036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6</a:t>
            </a:fld>
            <a:endParaRPr lang="en-US"/>
          </a:p>
        </p:txBody>
      </p:sp>
    </p:spTree>
    <p:extLst>
      <p:ext uri="{BB962C8B-B14F-4D97-AF65-F5344CB8AC3E}">
        <p14:creationId xmlns:p14="http://schemas.microsoft.com/office/powerpoint/2010/main" val="1215541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Science begins with observations of something in the natural world. In practice, scientists often use the observations of others (as reported in scientific journal articles) as a basis for asking new questions, making new hypotheses, etc.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7</a:t>
            </a:fld>
            <a:endParaRPr lang="en-US"/>
          </a:p>
        </p:txBody>
      </p:sp>
    </p:spTree>
    <p:extLst>
      <p:ext uri="{BB962C8B-B14F-4D97-AF65-F5344CB8AC3E}">
        <p14:creationId xmlns:p14="http://schemas.microsoft.com/office/powerpoint/2010/main" val="1434776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Control group and variables discussed further in slides!!  Seeing the words here may spark students to ask questions about them and come up with their own possible answers.</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8</a:t>
            </a:fld>
            <a:endParaRPr lang="en-US"/>
          </a:p>
        </p:txBody>
      </p:sp>
    </p:spTree>
    <p:extLst>
      <p:ext uri="{BB962C8B-B14F-4D97-AF65-F5344CB8AC3E}">
        <p14:creationId xmlns:p14="http://schemas.microsoft.com/office/powerpoint/2010/main" val="115538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Variables are instances or occurrences that could change the outcome of the experiment.  When designing an experiment, it is important to make sure that variables, other than those you are testing, do not interfere with the results of the experiment.  For example, if you are testing the amount of water needed for a plant to grow, it is important that all groups receive the same kind of water so that salinity or solute concentration does not interfere with the results of your experiment.  </a:t>
            </a:r>
          </a:p>
          <a:p>
            <a:r>
              <a:rPr lang="en-US" dirty="0" smtClean="0"/>
              <a:t>The control group receives the same amount of attention/treatment as the experimental groups.  For example, when drug companies test a new pill, they give the medicine to all groups but one.  One of the groups, the control group, receives a placebo.  Thus, any improvement in the control group is due to the placebo effect and any improvement seen in the test groups may have been due to a placebo effect rather than effect of the drug.  There may need to be both positive and negative control groups. For instance, we know in advance that lead is toxic, so it could be used as a positive control.  We know that carbon is not a metal, and thus is not expected to have any metal toxicity. It therefore could be used with one of the groups as a negative control.</a:t>
            </a:r>
          </a:p>
          <a:p>
            <a:endParaRPr lang="en-US" dirty="0" smtClean="0"/>
          </a:p>
          <a:p>
            <a:r>
              <a:rPr lang="en-US" dirty="0" smtClean="0"/>
              <a:t>Make sure that the students know about the many different tools used to perform experiments.  These tools include microscopes, colorimeters, calculators, telescopes, etc. </a:t>
            </a:r>
          </a:p>
          <a:p>
            <a:endParaRPr lang="en-US" dirty="0"/>
          </a:p>
        </p:txBody>
      </p:sp>
      <p:sp>
        <p:nvSpPr>
          <p:cNvPr id="4" name="Slide Number Placeholder 3"/>
          <p:cNvSpPr>
            <a:spLocks noGrp="1"/>
          </p:cNvSpPr>
          <p:nvPr>
            <p:ph type="sldNum" sz="quarter" idx="10"/>
          </p:nvPr>
        </p:nvSpPr>
        <p:spPr/>
        <p:txBody>
          <a:bodyPr/>
          <a:lstStyle/>
          <a:p>
            <a:fld id="{3085C941-63D9-48E2-8324-28914B161908}" type="slidenum">
              <a:rPr lang="en-US" smtClean="0"/>
              <a:t>10</a:t>
            </a:fld>
            <a:endParaRPr lang="en-US"/>
          </a:p>
        </p:txBody>
      </p:sp>
    </p:spTree>
    <p:extLst>
      <p:ext uri="{BB962C8B-B14F-4D97-AF65-F5344CB8AC3E}">
        <p14:creationId xmlns:p14="http://schemas.microsoft.com/office/powerpoint/2010/main" val="998277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12/14/2018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12/14/2018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12/14/2018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12/14/2018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12/14/2018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12/14/2018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12/14/2018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1-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12/14/2018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12/14/2018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12/14/2018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1-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12/14/2018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nces.ed.gov/nceskids/createagraph/default.aspx?ID=3f359c1f0dae49e0b31f3ba396f73cb2" TargetMode="External"/><Relationship Id="rId2" Type="http://schemas.openxmlformats.org/officeDocument/2006/relationships/hyperlink" Target="http://boyslife.org/hobbies-projects/funstuff/2184/weird-science/comment-page-5/" TargetMode="Externa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hyperlink" Target="https://sciencebob.com/category/videos/" TargetMode="External"/><Relationship Id="rId4" Type="http://schemas.openxmlformats.org/officeDocument/2006/relationships/hyperlink" Target="https://www.realsimple.com/work-life/family/kids-parenting/science-experiments-for-kid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video" Target="https://www.youtube.com/embed/T8427L0Wry0"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play.kahoot.it/#/k/a81041bb-a4e6-4b21-b25f-111b8299742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Scientific Investigations</a:t>
            </a:r>
            <a:endParaRPr lang="en-US" dirty="0"/>
          </a:p>
        </p:txBody>
      </p:sp>
      <p:sp>
        <p:nvSpPr>
          <p:cNvPr id="3" name="Subtitle 2"/>
          <p:cNvSpPr>
            <a:spLocks noGrp="1"/>
          </p:cNvSpPr>
          <p:nvPr>
            <p:ph type="subTitle" idx="1"/>
          </p:nvPr>
        </p:nvSpPr>
        <p:spPr/>
        <p:txBody>
          <a:bodyPr/>
          <a:lstStyle/>
          <a:p>
            <a:r>
              <a:rPr lang="en-US" dirty="0" smtClean="0"/>
              <a:t>The Nature of Scientific Research</a:t>
            </a:r>
            <a:endParaRPr lang="en-US" dirty="0"/>
          </a:p>
        </p:txBody>
      </p:sp>
      <p:pic>
        <p:nvPicPr>
          <p:cNvPr id="6" name="Picture 5"/>
          <p:cNvPicPr>
            <a:picLocks noChangeAspect="1"/>
          </p:cNvPicPr>
          <p:nvPr/>
        </p:nvPicPr>
        <p:blipFill>
          <a:blip r:embed="rId3"/>
          <a:stretch>
            <a:fillRect/>
          </a:stretch>
        </p:blipFill>
        <p:spPr>
          <a:xfrm>
            <a:off x="9061705" y="4828033"/>
            <a:ext cx="3130296" cy="2212848"/>
          </a:xfrm>
          <a:prstGeom prst="rect">
            <a:avLst/>
          </a:prstGeom>
        </p:spPr>
      </p:pic>
      <p:pic>
        <p:nvPicPr>
          <p:cNvPr id="7" name="Picture 6"/>
          <p:cNvPicPr>
            <a:picLocks noChangeAspect="1"/>
          </p:cNvPicPr>
          <p:nvPr/>
        </p:nvPicPr>
        <p:blipFill>
          <a:blip r:embed="rId4"/>
          <a:stretch>
            <a:fillRect/>
          </a:stretch>
        </p:blipFill>
        <p:spPr>
          <a:xfrm>
            <a:off x="8065579" y="602218"/>
            <a:ext cx="3705225" cy="2962275"/>
          </a:xfrm>
          <a:prstGeom prst="rect">
            <a:avLst/>
          </a:prstGeom>
        </p:spPr>
      </p:pic>
    </p:spTree>
    <p:extLst>
      <p:ext uri="{BB962C8B-B14F-4D97-AF65-F5344CB8AC3E}">
        <p14:creationId xmlns:p14="http://schemas.microsoft.com/office/powerpoint/2010/main" val="25015729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64373"/>
            <a:ext cx="8610600" cy="1293028"/>
          </a:xfrm>
        </p:spPr>
        <p:txBody>
          <a:bodyPr/>
          <a:lstStyle/>
          <a:p>
            <a:pPr algn="ctr"/>
            <a:r>
              <a:rPr lang="en-US" dirty="0" smtClean="0"/>
              <a:t>How to Design an experiment</a:t>
            </a:r>
            <a:endParaRPr lang="en-US" dirty="0"/>
          </a:p>
        </p:txBody>
      </p:sp>
      <p:sp>
        <p:nvSpPr>
          <p:cNvPr id="3" name="Content Placeholder 2"/>
          <p:cNvSpPr>
            <a:spLocks noGrp="1"/>
          </p:cNvSpPr>
          <p:nvPr>
            <p:ph idx="1"/>
          </p:nvPr>
        </p:nvSpPr>
        <p:spPr/>
        <p:txBody>
          <a:bodyPr/>
          <a:lstStyle/>
          <a:p>
            <a:pPr marL="0" indent="0" algn="ctr">
              <a:buNone/>
            </a:pPr>
            <a:r>
              <a:rPr lang="en-US" altLang="en-US" i="1" dirty="0"/>
              <a:t>How do we test and control what happens in our experiments so the results can be trusted</a:t>
            </a:r>
            <a:r>
              <a:rPr lang="en-US" altLang="en-US" i="1" dirty="0" smtClean="0"/>
              <a:t>?</a:t>
            </a:r>
          </a:p>
          <a:p>
            <a:pPr marL="0" indent="0">
              <a:buNone/>
            </a:pPr>
            <a:endParaRPr lang="en-US" altLang="en-US" dirty="0"/>
          </a:p>
          <a:p>
            <a:pPr>
              <a:lnSpc>
                <a:spcPct val="95000"/>
              </a:lnSpc>
              <a:spcAft>
                <a:spcPct val="20000"/>
              </a:spcAft>
            </a:pPr>
            <a:r>
              <a:rPr lang="en-US" altLang="en-US" sz="2400" dirty="0">
                <a:solidFill>
                  <a:srgbClr val="FF0066"/>
                </a:solidFill>
              </a:rPr>
              <a:t>Experiment must test the hypothesis.</a:t>
            </a:r>
          </a:p>
          <a:p>
            <a:pPr>
              <a:lnSpc>
                <a:spcPct val="95000"/>
              </a:lnSpc>
              <a:spcAft>
                <a:spcPct val="20000"/>
              </a:spcAft>
            </a:pPr>
            <a:r>
              <a:rPr lang="en-US" altLang="en-US" sz="2400" dirty="0">
                <a:solidFill>
                  <a:srgbClr val="CC00FF"/>
                </a:solidFill>
              </a:rPr>
              <a:t>Account for all known variables.</a:t>
            </a:r>
          </a:p>
          <a:p>
            <a:pPr>
              <a:lnSpc>
                <a:spcPct val="95000"/>
              </a:lnSpc>
              <a:spcAft>
                <a:spcPct val="20000"/>
              </a:spcAft>
            </a:pPr>
            <a:r>
              <a:rPr lang="en-US" altLang="en-US" sz="2400" dirty="0">
                <a:solidFill>
                  <a:srgbClr val="FF3300"/>
                </a:solidFill>
              </a:rPr>
              <a:t>Have a control group</a:t>
            </a:r>
            <a:r>
              <a:rPr lang="en-US" altLang="en-US" sz="2400" dirty="0"/>
              <a:t>.</a:t>
            </a:r>
          </a:p>
          <a:p>
            <a:pPr>
              <a:lnSpc>
                <a:spcPct val="95000"/>
              </a:lnSpc>
              <a:spcAft>
                <a:spcPct val="20000"/>
              </a:spcAft>
            </a:pPr>
            <a:r>
              <a:rPr lang="en-US" altLang="en-US" sz="2400" dirty="0">
                <a:solidFill>
                  <a:srgbClr val="00FFFF"/>
                </a:solidFill>
              </a:rPr>
              <a:t>Make sure you have the tools needed to perform the experiment.</a:t>
            </a:r>
          </a:p>
          <a:p>
            <a:pPr marL="0" indent="0">
              <a:buNone/>
            </a:pPr>
            <a:endParaRPr lang="en-US" dirty="0"/>
          </a:p>
        </p:txBody>
      </p:sp>
      <p:pic>
        <p:nvPicPr>
          <p:cNvPr id="4" name="Picture 3"/>
          <p:cNvPicPr>
            <a:picLocks noChangeAspect="1"/>
          </p:cNvPicPr>
          <p:nvPr/>
        </p:nvPicPr>
        <p:blipFill>
          <a:blip r:embed="rId3"/>
          <a:stretch>
            <a:fillRect/>
          </a:stretch>
        </p:blipFill>
        <p:spPr>
          <a:xfrm>
            <a:off x="7415784" y="2688337"/>
            <a:ext cx="3825239" cy="2249424"/>
          </a:xfrm>
          <a:prstGeom prst="rect">
            <a:avLst/>
          </a:prstGeom>
        </p:spPr>
      </p:pic>
    </p:spTree>
    <p:extLst>
      <p:ext uri="{BB962C8B-B14F-4D97-AF65-F5344CB8AC3E}">
        <p14:creationId xmlns:p14="http://schemas.microsoft.com/office/powerpoint/2010/main" val="16154738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55228"/>
            <a:ext cx="8610600" cy="1439331"/>
          </a:xfrm>
        </p:spPr>
        <p:txBody>
          <a:bodyPr/>
          <a:lstStyle/>
          <a:p>
            <a:pPr algn="ctr"/>
            <a:r>
              <a:rPr lang="en-US" dirty="0" smtClean="0"/>
              <a:t>Testing Hypotheses</a:t>
            </a:r>
            <a:br>
              <a:rPr lang="en-US" dirty="0" smtClean="0"/>
            </a:br>
            <a:r>
              <a:rPr lang="en-US" sz="2000" u="sng" dirty="0" smtClean="0">
                <a:solidFill>
                  <a:schemeClr val="accent2"/>
                </a:solidFill>
              </a:rPr>
              <a:t>Account for the “Variables”</a:t>
            </a:r>
            <a:endParaRPr lang="en-US" sz="2000" u="sng" dirty="0">
              <a:solidFill>
                <a:schemeClr val="accent2"/>
              </a:solidFill>
            </a:endParaRPr>
          </a:p>
        </p:txBody>
      </p:sp>
      <p:sp>
        <p:nvSpPr>
          <p:cNvPr id="3" name="Content Placeholder 2"/>
          <p:cNvSpPr>
            <a:spLocks noGrp="1"/>
          </p:cNvSpPr>
          <p:nvPr>
            <p:ph idx="1"/>
          </p:nvPr>
        </p:nvSpPr>
        <p:spPr/>
        <p:txBody>
          <a:bodyPr>
            <a:normAutofit lnSpcReduction="10000"/>
          </a:bodyPr>
          <a:lstStyle/>
          <a:p>
            <a:pPr marL="342900" lvl="0" indent="-342900" eaLnBrk="0" fontAlgn="base" hangingPunct="0">
              <a:lnSpc>
                <a:spcPct val="100000"/>
              </a:lnSpc>
              <a:spcBef>
                <a:spcPct val="20000"/>
              </a:spcBef>
              <a:spcAft>
                <a:spcPct val="20000"/>
              </a:spcAft>
              <a:buFontTx/>
              <a:buChar char="•"/>
            </a:pPr>
            <a:r>
              <a:rPr lang="en-US" altLang="en-US" sz="2800" kern="0" dirty="0">
                <a:solidFill>
                  <a:srgbClr val="FFFF00"/>
                </a:solidFill>
                <a:latin typeface="Times New Roman"/>
              </a:rPr>
              <a:t>Variables</a:t>
            </a:r>
            <a:r>
              <a:rPr lang="en-US" altLang="en-US" sz="2800" kern="0" dirty="0">
                <a:solidFill>
                  <a:srgbClr val="00FFFF"/>
                </a:solidFill>
                <a:latin typeface="Times New Roman"/>
              </a:rPr>
              <a:t> </a:t>
            </a:r>
            <a:r>
              <a:rPr lang="en-US" altLang="en-US" sz="2800" kern="0" dirty="0">
                <a:solidFill>
                  <a:srgbClr val="FFFFFF"/>
                </a:solidFill>
                <a:latin typeface="Times New Roman"/>
              </a:rPr>
              <a:t>are factors or conditions that can vary and thus influence the results.</a:t>
            </a:r>
          </a:p>
          <a:p>
            <a:pPr marL="342900" lvl="0" indent="-342900" eaLnBrk="0" fontAlgn="base" hangingPunct="0">
              <a:lnSpc>
                <a:spcPct val="100000"/>
              </a:lnSpc>
              <a:spcBef>
                <a:spcPct val="20000"/>
              </a:spcBef>
              <a:spcAft>
                <a:spcPct val="20000"/>
              </a:spcAft>
              <a:buFontTx/>
              <a:buChar char="•"/>
            </a:pPr>
            <a:r>
              <a:rPr lang="en-US" altLang="en-US" sz="2800" kern="0" dirty="0">
                <a:solidFill>
                  <a:srgbClr val="FFFF00"/>
                </a:solidFill>
                <a:latin typeface="Times New Roman"/>
              </a:rPr>
              <a:t>Only one variable should be tested at a time.  </a:t>
            </a:r>
          </a:p>
          <a:p>
            <a:pPr marL="342900" lvl="0" indent="-342900" eaLnBrk="0" fontAlgn="base" hangingPunct="0">
              <a:lnSpc>
                <a:spcPct val="100000"/>
              </a:lnSpc>
              <a:spcBef>
                <a:spcPct val="20000"/>
              </a:spcBef>
              <a:spcAft>
                <a:spcPct val="20000"/>
              </a:spcAft>
              <a:buFontTx/>
              <a:buChar char="•"/>
            </a:pPr>
            <a:r>
              <a:rPr lang="en-US" altLang="en-US" sz="2800" b="1" u="sng" kern="0" dirty="0">
                <a:solidFill>
                  <a:srgbClr val="FFFFFF"/>
                </a:solidFill>
                <a:latin typeface="Times New Roman"/>
              </a:rPr>
              <a:t>3 Kinds of variables:</a:t>
            </a:r>
          </a:p>
          <a:p>
            <a:pPr marL="742950" lvl="1" indent="-285750" eaLnBrk="0" fontAlgn="base" hangingPunct="0">
              <a:lnSpc>
                <a:spcPct val="100000"/>
              </a:lnSpc>
              <a:spcBef>
                <a:spcPct val="20000"/>
              </a:spcBef>
              <a:spcAft>
                <a:spcPct val="20000"/>
              </a:spcAft>
              <a:buFontTx/>
              <a:buChar char="–"/>
            </a:pPr>
            <a:r>
              <a:rPr lang="en-US" altLang="en-US" sz="2400" kern="0" dirty="0">
                <a:solidFill>
                  <a:srgbClr val="FF0066"/>
                </a:solidFill>
                <a:latin typeface="Times New Roman"/>
              </a:rPr>
              <a:t>Independent variable = </a:t>
            </a:r>
            <a:r>
              <a:rPr lang="en-US" altLang="en-US" sz="2400" kern="0" dirty="0">
                <a:solidFill>
                  <a:srgbClr val="FFFFFF"/>
                </a:solidFill>
                <a:latin typeface="Times New Roman"/>
              </a:rPr>
              <a:t>what </a:t>
            </a:r>
            <a:r>
              <a:rPr lang="en-US" altLang="en-US" sz="2400" kern="0" dirty="0">
                <a:solidFill>
                  <a:srgbClr val="FF0066"/>
                </a:solidFill>
                <a:latin typeface="Times New Roman"/>
              </a:rPr>
              <a:t>you</a:t>
            </a:r>
            <a:r>
              <a:rPr lang="en-US" altLang="en-US" sz="2400" kern="0" dirty="0">
                <a:solidFill>
                  <a:srgbClr val="FFFFFF"/>
                </a:solidFill>
                <a:latin typeface="Times New Roman"/>
              </a:rPr>
              <a:t> change or manipulate</a:t>
            </a:r>
          </a:p>
          <a:p>
            <a:pPr marL="742950" lvl="1" indent="-285750" eaLnBrk="0" fontAlgn="base" hangingPunct="0">
              <a:lnSpc>
                <a:spcPct val="100000"/>
              </a:lnSpc>
              <a:spcBef>
                <a:spcPct val="20000"/>
              </a:spcBef>
              <a:spcAft>
                <a:spcPct val="20000"/>
              </a:spcAft>
              <a:buFontTx/>
              <a:buChar char="–"/>
            </a:pPr>
            <a:r>
              <a:rPr lang="en-US" altLang="en-US" sz="2400" kern="0" dirty="0">
                <a:solidFill>
                  <a:srgbClr val="00FFFF"/>
                </a:solidFill>
                <a:latin typeface="Times New Roman"/>
              </a:rPr>
              <a:t>Dependent variable</a:t>
            </a:r>
            <a:r>
              <a:rPr lang="en-US" altLang="en-US" sz="2400" kern="0" dirty="0">
                <a:solidFill>
                  <a:srgbClr val="FFFFFF"/>
                </a:solidFill>
                <a:latin typeface="Times New Roman"/>
              </a:rPr>
              <a:t> </a:t>
            </a:r>
            <a:r>
              <a:rPr lang="en-US" altLang="en-US" sz="2400" kern="0" dirty="0">
                <a:solidFill>
                  <a:srgbClr val="00FFFF"/>
                </a:solidFill>
                <a:latin typeface="Times New Roman"/>
              </a:rPr>
              <a:t>=</a:t>
            </a:r>
            <a:r>
              <a:rPr lang="en-US" altLang="en-US" sz="2400" kern="0" dirty="0">
                <a:solidFill>
                  <a:srgbClr val="FFFFFF"/>
                </a:solidFill>
                <a:latin typeface="Times New Roman"/>
              </a:rPr>
              <a:t> changes </a:t>
            </a:r>
            <a:r>
              <a:rPr lang="en-US" altLang="en-US" sz="2400" kern="0" dirty="0">
                <a:solidFill>
                  <a:srgbClr val="00FFFF"/>
                </a:solidFill>
                <a:latin typeface="Times New Roman"/>
              </a:rPr>
              <a:t>because of independent</a:t>
            </a:r>
            <a:r>
              <a:rPr lang="en-US" altLang="en-US" sz="2400" kern="0" dirty="0">
                <a:solidFill>
                  <a:srgbClr val="FFFFFF"/>
                </a:solidFill>
                <a:latin typeface="Times New Roman"/>
              </a:rPr>
              <a:t> variable changing</a:t>
            </a:r>
          </a:p>
          <a:p>
            <a:pPr marL="742950" lvl="1" indent="-285750" eaLnBrk="0" fontAlgn="base" hangingPunct="0">
              <a:lnSpc>
                <a:spcPct val="100000"/>
              </a:lnSpc>
              <a:spcBef>
                <a:spcPct val="20000"/>
              </a:spcBef>
              <a:spcAft>
                <a:spcPct val="20000"/>
              </a:spcAft>
              <a:buFontTx/>
              <a:buChar char="–"/>
            </a:pPr>
            <a:r>
              <a:rPr lang="en-US" altLang="en-US" sz="2400" kern="0" dirty="0">
                <a:solidFill>
                  <a:srgbClr val="00CC00"/>
                </a:solidFill>
                <a:latin typeface="Times New Roman"/>
              </a:rPr>
              <a:t>Control variables = no changes</a:t>
            </a:r>
            <a:r>
              <a:rPr lang="en-US" altLang="en-US" sz="2400" kern="0" dirty="0">
                <a:solidFill>
                  <a:srgbClr val="FFFFFF"/>
                </a:solidFill>
                <a:latin typeface="Times New Roman"/>
              </a:rPr>
              <a:t> at all, these must all be kept the </a:t>
            </a:r>
            <a:r>
              <a:rPr lang="en-US" altLang="en-US" sz="2400" kern="0" dirty="0">
                <a:solidFill>
                  <a:srgbClr val="00CC00"/>
                </a:solidFill>
                <a:latin typeface="Times New Roman"/>
              </a:rPr>
              <a:t>same</a:t>
            </a:r>
            <a:r>
              <a:rPr lang="en-US" altLang="en-US" sz="2400" kern="0" dirty="0">
                <a:solidFill>
                  <a:srgbClr val="FFFFFF"/>
                </a:solidFill>
                <a:latin typeface="Times New Roman"/>
              </a:rPr>
              <a:t> in experiment</a:t>
            </a:r>
          </a:p>
          <a:p>
            <a:pPr marL="0" indent="0">
              <a:buNone/>
            </a:pPr>
            <a:endParaRPr lang="en-US" dirty="0"/>
          </a:p>
        </p:txBody>
      </p:sp>
      <p:pic>
        <p:nvPicPr>
          <p:cNvPr id="4" name="Picture 3"/>
          <p:cNvPicPr>
            <a:picLocks noChangeAspect="1"/>
          </p:cNvPicPr>
          <p:nvPr/>
        </p:nvPicPr>
        <p:blipFill>
          <a:blip r:embed="rId3"/>
          <a:stretch>
            <a:fillRect/>
          </a:stretch>
        </p:blipFill>
        <p:spPr>
          <a:xfrm>
            <a:off x="8482584" y="2633854"/>
            <a:ext cx="2173224" cy="2002154"/>
          </a:xfrm>
          <a:prstGeom prst="rect">
            <a:avLst/>
          </a:prstGeom>
        </p:spPr>
      </p:pic>
      <p:pic>
        <p:nvPicPr>
          <p:cNvPr id="5" name="Picture 4"/>
          <p:cNvPicPr>
            <a:picLocks noChangeAspect="1"/>
          </p:cNvPicPr>
          <p:nvPr/>
        </p:nvPicPr>
        <p:blipFill>
          <a:blip r:embed="rId4"/>
          <a:stretch>
            <a:fillRect/>
          </a:stretch>
        </p:blipFill>
        <p:spPr>
          <a:xfrm>
            <a:off x="8906256" y="483676"/>
            <a:ext cx="1828800" cy="1491237"/>
          </a:xfrm>
          <a:prstGeom prst="rect">
            <a:avLst/>
          </a:prstGeom>
        </p:spPr>
      </p:pic>
    </p:spTree>
    <p:extLst>
      <p:ext uri="{BB962C8B-B14F-4D97-AF65-F5344CB8AC3E}">
        <p14:creationId xmlns:p14="http://schemas.microsoft.com/office/powerpoint/2010/main" val="2641670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55229"/>
            <a:ext cx="8610600" cy="1293028"/>
          </a:xfrm>
        </p:spPr>
        <p:txBody>
          <a:bodyPr/>
          <a:lstStyle/>
          <a:p>
            <a:pPr algn="ctr"/>
            <a:r>
              <a:rPr lang="en-US" dirty="0" smtClean="0"/>
              <a:t>Testing Hypotheses Continued</a:t>
            </a:r>
            <a:endParaRPr lang="en-US" dirty="0"/>
          </a:p>
        </p:txBody>
      </p:sp>
      <p:sp>
        <p:nvSpPr>
          <p:cNvPr id="3" name="Content Placeholder 2"/>
          <p:cNvSpPr>
            <a:spLocks noGrp="1"/>
          </p:cNvSpPr>
          <p:nvPr>
            <p:ph idx="1"/>
          </p:nvPr>
        </p:nvSpPr>
        <p:spPr/>
        <p:txBody>
          <a:bodyPr/>
          <a:lstStyle/>
          <a:p>
            <a:pPr marL="342900" lvl="0" indent="-342900" eaLnBrk="0" fontAlgn="base" hangingPunct="0">
              <a:lnSpc>
                <a:spcPct val="80000"/>
              </a:lnSpc>
              <a:spcBef>
                <a:spcPct val="20000"/>
              </a:spcBef>
              <a:spcAft>
                <a:spcPct val="0"/>
              </a:spcAft>
              <a:buFontTx/>
              <a:buChar char="•"/>
            </a:pPr>
            <a:r>
              <a:rPr lang="en-US" altLang="en-US" sz="2800" kern="0" dirty="0">
                <a:solidFill>
                  <a:srgbClr val="EBEBEB"/>
                </a:solidFill>
                <a:latin typeface="Times New Roman"/>
              </a:rPr>
              <a:t>In addition to your variables, you must also have a </a:t>
            </a:r>
            <a:r>
              <a:rPr lang="en-US" altLang="en-US" sz="2800" kern="0" dirty="0">
                <a:solidFill>
                  <a:srgbClr val="CC00FF"/>
                </a:solidFill>
                <a:latin typeface="Times New Roman"/>
              </a:rPr>
              <a:t>Control Group</a:t>
            </a:r>
            <a:r>
              <a:rPr lang="en-US" altLang="en-US" sz="2800" kern="0" dirty="0">
                <a:solidFill>
                  <a:srgbClr val="EBEBEB"/>
                </a:solidFill>
                <a:latin typeface="Times New Roman"/>
              </a:rPr>
              <a:t>.</a:t>
            </a:r>
          </a:p>
          <a:p>
            <a:pPr marL="342900" lvl="0" indent="-342900" eaLnBrk="0" fontAlgn="base" hangingPunct="0">
              <a:lnSpc>
                <a:spcPct val="80000"/>
              </a:lnSpc>
              <a:spcBef>
                <a:spcPct val="20000"/>
              </a:spcBef>
              <a:spcAft>
                <a:spcPct val="0"/>
              </a:spcAft>
              <a:buNone/>
            </a:pPr>
            <a:endParaRPr lang="en-US" altLang="en-US" sz="2800" kern="0" dirty="0">
              <a:solidFill>
                <a:srgbClr val="EBEBEB"/>
              </a:solidFill>
              <a:latin typeface="Times New Roman"/>
            </a:endParaRPr>
          </a:p>
          <a:p>
            <a:pPr marL="742950" lvl="1" indent="-285750" eaLnBrk="0" fontAlgn="base" hangingPunct="0">
              <a:lnSpc>
                <a:spcPct val="80000"/>
              </a:lnSpc>
              <a:spcBef>
                <a:spcPct val="20000"/>
              </a:spcBef>
              <a:spcAft>
                <a:spcPct val="0"/>
              </a:spcAft>
              <a:buFontTx/>
              <a:buChar char="–"/>
            </a:pPr>
            <a:r>
              <a:rPr lang="en-US" altLang="en-US" sz="2800" kern="0" dirty="0">
                <a:solidFill>
                  <a:srgbClr val="00CC99"/>
                </a:solidFill>
                <a:latin typeface="Times New Roman"/>
              </a:rPr>
              <a:t>A </a:t>
            </a:r>
            <a:r>
              <a:rPr lang="en-US" altLang="en-US" sz="2800" kern="0" dirty="0">
                <a:solidFill>
                  <a:srgbClr val="CC00FF"/>
                </a:solidFill>
                <a:latin typeface="Times New Roman"/>
              </a:rPr>
              <a:t>control group </a:t>
            </a:r>
            <a:r>
              <a:rPr lang="en-US" altLang="en-US" sz="2800" kern="0" dirty="0">
                <a:solidFill>
                  <a:srgbClr val="00CC99"/>
                </a:solidFill>
                <a:latin typeface="Times New Roman"/>
              </a:rPr>
              <a:t>is an additional experiment run where </a:t>
            </a:r>
            <a:r>
              <a:rPr lang="en-US" altLang="en-US" sz="2800" kern="0" dirty="0">
                <a:solidFill>
                  <a:srgbClr val="FFFF00"/>
                </a:solidFill>
                <a:latin typeface="Times New Roman"/>
              </a:rPr>
              <a:t>no changes</a:t>
            </a:r>
            <a:r>
              <a:rPr lang="en-US" altLang="en-US" sz="2800" kern="0" dirty="0">
                <a:solidFill>
                  <a:srgbClr val="00CC99"/>
                </a:solidFill>
                <a:latin typeface="Times New Roman"/>
              </a:rPr>
              <a:t> will be made to any of the variables.</a:t>
            </a:r>
          </a:p>
          <a:p>
            <a:pPr marL="742950" lvl="1" indent="-285750" eaLnBrk="0" fontAlgn="base" hangingPunct="0">
              <a:lnSpc>
                <a:spcPct val="80000"/>
              </a:lnSpc>
              <a:spcBef>
                <a:spcPct val="20000"/>
              </a:spcBef>
              <a:spcAft>
                <a:spcPct val="0"/>
              </a:spcAft>
              <a:buNone/>
            </a:pPr>
            <a:endParaRPr lang="en-US" altLang="en-US" sz="2800" kern="0" dirty="0">
              <a:solidFill>
                <a:srgbClr val="00CC99"/>
              </a:solidFill>
              <a:latin typeface="Times New Roman"/>
            </a:endParaRPr>
          </a:p>
          <a:p>
            <a:pPr marL="742950" lvl="1" indent="-285750" eaLnBrk="0" fontAlgn="base" hangingPunct="0">
              <a:lnSpc>
                <a:spcPct val="80000"/>
              </a:lnSpc>
              <a:spcBef>
                <a:spcPct val="20000"/>
              </a:spcBef>
              <a:spcAft>
                <a:spcPct val="0"/>
              </a:spcAft>
              <a:buFontTx/>
              <a:buChar char="–"/>
            </a:pPr>
            <a:r>
              <a:rPr lang="en-US" altLang="en-US" sz="2800" kern="0" dirty="0">
                <a:solidFill>
                  <a:srgbClr val="00CC99"/>
                </a:solidFill>
                <a:latin typeface="Times New Roman"/>
              </a:rPr>
              <a:t>This gives the scientist the ability to </a:t>
            </a:r>
            <a:r>
              <a:rPr lang="en-US" altLang="en-US" sz="2800" kern="0" dirty="0">
                <a:solidFill>
                  <a:srgbClr val="FFFF00"/>
                </a:solidFill>
                <a:latin typeface="Times New Roman"/>
              </a:rPr>
              <a:t>compare the results</a:t>
            </a:r>
            <a:r>
              <a:rPr lang="en-US" altLang="en-US" sz="2800" kern="0" dirty="0">
                <a:solidFill>
                  <a:srgbClr val="00CC99"/>
                </a:solidFill>
                <a:latin typeface="Times New Roman"/>
              </a:rPr>
              <a:t> gathered </a:t>
            </a:r>
            <a:r>
              <a:rPr lang="en-US" altLang="en-US" sz="2800" kern="0" dirty="0">
                <a:solidFill>
                  <a:srgbClr val="FFFF00"/>
                </a:solidFill>
                <a:latin typeface="Times New Roman"/>
              </a:rPr>
              <a:t>from the tested group</a:t>
            </a:r>
            <a:r>
              <a:rPr lang="en-US" altLang="en-US" sz="2800" kern="0" dirty="0">
                <a:solidFill>
                  <a:srgbClr val="00CC99"/>
                </a:solidFill>
                <a:latin typeface="Times New Roman"/>
              </a:rPr>
              <a:t> or item </a:t>
            </a:r>
            <a:r>
              <a:rPr lang="en-US" altLang="en-US" sz="2800" kern="0" dirty="0">
                <a:solidFill>
                  <a:srgbClr val="FFFF00"/>
                </a:solidFill>
                <a:latin typeface="Times New Roman"/>
              </a:rPr>
              <a:t>against a “normal” group. </a:t>
            </a:r>
          </a:p>
          <a:p>
            <a:pPr marL="742950" lvl="1" indent="-285750" eaLnBrk="0" fontAlgn="base" hangingPunct="0">
              <a:lnSpc>
                <a:spcPct val="80000"/>
              </a:lnSpc>
              <a:spcBef>
                <a:spcPct val="20000"/>
              </a:spcBef>
              <a:spcAft>
                <a:spcPct val="0"/>
              </a:spcAft>
              <a:buNone/>
            </a:pPr>
            <a:endParaRPr lang="en-US" altLang="en-US" sz="2800" kern="0" dirty="0">
              <a:solidFill>
                <a:srgbClr val="00CC99"/>
              </a:solidFill>
              <a:latin typeface="Times New Roman"/>
            </a:endParaRPr>
          </a:p>
          <a:p>
            <a:pPr marL="742950" lvl="1" indent="-285750" eaLnBrk="0" fontAlgn="base" hangingPunct="0">
              <a:lnSpc>
                <a:spcPct val="80000"/>
              </a:lnSpc>
              <a:spcBef>
                <a:spcPct val="20000"/>
              </a:spcBef>
              <a:spcAft>
                <a:spcPct val="0"/>
              </a:spcAft>
              <a:buFontTx/>
              <a:buChar char="–"/>
            </a:pPr>
            <a:r>
              <a:rPr lang="en-US" altLang="en-US" sz="2800" kern="0" dirty="0">
                <a:solidFill>
                  <a:srgbClr val="00CC99"/>
                </a:solidFill>
                <a:latin typeface="Times New Roman"/>
              </a:rPr>
              <a:t>This is how scientists determine if their independent variable is causing any effects on their experiment.</a:t>
            </a:r>
            <a:r>
              <a:rPr lang="en-US" altLang="en-US" sz="2400" kern="0" dirty="0">
                <a:solidFill>
                  <a:srgbClr val="00CC99"/>
                </a:solidFill>
                <a:latin typeface="Times New Roman"/>
              </a:rPr>
              <a:t>  </a:t>
            </a:r>
          </a:p>
          <a:p>
            <a:endParaRPr lang="en-US" dirty="0"/>
          </a:p>
        </p:txBody>
      </p:sp>
    </p:spTree>
    <p:extLst>
      <p:ext uri="{BB962C8B-B14F-4D97-AF65-F5344CB8AC3E}">
        <p14:creationId xmlns:p14="http://schemas.microsoft.com/office/powerpoint/2010/main" val="807881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55229"/>
            <a:ext cx="8610600" cy="1293028"/>
          </a:xfrm>
        </p:spPr>
        <p:txBody>
          <a:bodyPr>
            <a:normAutofit fontScale="90000"/>
          </a:bodyPr>
          <a:lstStyle/>
          <a:p>
            <a:pPr algn="ctr"/>
            <a:r>
              <a:rPr lang="en-US" dirty="0"/>
              <a:t>Example for Control Group</a:t>
            </a:r>
            <a:br>
              <a:rPr lang="en-US" dirty="0"/>
            </a:br>
            <a:r>
              <a:rPr lang="en-US" dirty="0"/>
              <a:t>From Plant With Copper Added to Soil Hypothesis:</a:t>
            </a:r>
          </a:p>
        </p:txBody>
      </p:sp>
      <p:sp>
        <p:nvSpPr>
          <p:cNvPr id="3" name="Content Placeholder 2"/>
          <p:cNvSpPr>
            <a:spLocks noGrp="1"/>
          </p:cNvSpPr>
          <p:nvPr>
            <p:ph idx="1"/>
          </p:nvPr>
        </p:nvSpPr>
        <p:spPr/>
        <p:txBody>
          <a:bodyPr/>
          <a:lstStyle/>
          <a:p>
            <a:pPr marL="342900" lvl="0" indent="-342900" eaLnBrk="0" fontAlgn="base" hangingPunct="0">
              <a:lnSpc>
                <a:spcPct val="95000"/>
              </a:lnSpc>
              <a:spcBef>
                <a:spcPct val="20000"/>
              </a:spcBef>
              <a:spcAft>
                <a:spcPct val="20000"/>
              </a:spcAft>
              <a:buFontTx/>
              <a:buChar char="•"/>
            </a:pPr>
            <a:r>
              <a:rPr lang="en-US" altLang="en-US" sz="2800" kern="0" dirty="0">
                <a:solidFill>
                  <a:srgbClr val="00FFFF"/>
                </a:solidFill>
                <a:latin typeface="Times New Roman"/>
              </a:rPr>
              <a:t>The Control Group will be another of the same plants with all the same variables as tested plant, EXCEPT,  it will have NO COPPER added to its soil at all.  It will serve as the “normal” situation. The tester will compare his/her results from the tested plant to the plant that is “normal”.</a:t>
            </a:r>
          </a:p>
          <a:p>
            <a:pPr marL="0" indent="0">
              <a:buNone/>
            </a:pPr>
            <a:endParaRPr lang="en-US" dirty="0"/>
          </a:p>
        </p:txBody>
      </p:sp>
      <p:pic>
        <p:nvPicPr>
          <p:cNvPr id="4" name="Picture 3"/>
          <p:cNvPicPr>
            <a:picLocks noChangeAspect="1"/>
          </p:cNvPicPr>
          <p:nvPr/>
        </p:nvPicPr>
        <p:blipFill>
          <a:blip r:embed="rId2"/>
          <a:stretch>
            <a:fillRect/>
          </a:stretch>
        </p:blipFill>
        <p:spPr>
          <a:xfrm>
            <a:off x="2800731" y="4134421"/>
            <a:ext cx="3371850" cy="2447925"/>
          </a:xfrm>
          <a:prstGeom prst="rect">
            <a:avLst/>
          </a:prstGeom>
        </p:spPr>
      </p:pic>
      <p:pic>
        <p:nvPicPr>
          <p:cNvPr id="5" name="Picture 4"/>
          <p:cNvPicPr>
            <a:picLocks noChangeAspect="1"/>
          </p:cNvPicPr>
          <p:nvPr/>
        </p:nvPicPr>
        <p:blipFill>
          <a:blip r:embed="rId3"/>
          <a:stretch>
            <a:fillRect/>
          </a:stretch>
        </p:blipFill>
        <p:spPr>
          <a:xfrm>
            <a:off x="6724650" y="4158233"/>
            <a:ext cx="3676650" cy="2400300"/>
          </a:xfrm>
          <a:prstGeom prst="rect">
            <a:avLst/>
          </a:prstGeom>
        </p:spPr>
      </p:pic>
    </p:spTree>
    <p:extLst>
      <p:ext uri="{BB962C8B-B14F-4D97-AF65-F5344CB8AC3E}">
        <p14:creationId xmlns:p14="http://schemas.microsoft.com/office/powerpoint/2010/main" val="32386595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82661"/>
            <a:ext cx="8610600" cy="1293028"/>
          </a:xfrm>
        </p:spPr>
        <p:txBody>
          <a:bodyPr/>
          <a:lstStyle/>
          <a:p>
            <a:pPr algn="ctr"/>
            <a:r>
              <a:rPr lang="en-US" dirty="0" smtClean="0"/>
              <a:t>Graphing Results</a:t>
            </a:r>
            <a:endParaRPr lang="en-US" dirty="0"/>
          </a:p>
        </p:txBody>
      </p:sp>
      <p:pic>
        <p:nvPicPr>
          <p:cNvPr id="4" name="Content Placeholder 3"/>
          <p:cNvPicPr>
            <a:picLocks noGrp="1" noChangeAspect="1"/>
          </p:cNvPicPr>
          <p:nvPr>
            <p:ph idx="1"/>
          </p:nvPr>
        </p:nvPicPr>
        <p:blipFill>
          <a:blip r:embed="rId3"/>
          <a:stretch>
            <a:fillRect/>
          </a:stretch>
        </p:blipFill>
        <p:spPr>
          <a:xfrm>
            <a:off x="3487457" y="2020666"/>
            <a:ext cx="5217086" cy="4024313"/>
          </a:xfrm>
          <a:prstGeom prst="rect">
            <a:avLst/>
          </a:prstGeom>
        </p:spPr>
      </p:pic>
      <p:sp>
        <p:nvSpPr>
          <p:cNvPr id="5" name="Rectangle 4"/>
          <p:cNvSpPr/>
          <p:nvPr/>
        </p:nvSpPr>
        <p:spPr>
          <a:xfrm>
            <a:off x="2272677" y="6044979"/>
            <a:ext cx="7646645" cy="461665"/>
          </a:xfrm>
          <a:prstGeom prst="rect">
            <a:avLst/>
          </a:prstGeom>
        </p:spPr>
        <p:txBody>
          <a:bodyPr wrap="none">
            <a:spAutoFit/>
          </a:bodyPr>
          <a:lstStyle/>
          <a:p>
            <a:pPr>
              <a:spcBef>
                <a:spcPct val="50000"/>
              </a:spcBef>
            </a:pPr>
            <a:r>
              <a:rPr lang="en-US" altLang="en-US" sz="2400" dirty="0">
                <a:solidFill>
                  <a:srgbClr val="CC00FF"/>
                </a:solidFill>
              </a:rPr>
              <a:t>Students can easily plot their results on to a graph!</a:t>
            </a:r>
          </a:p>
        </p:txBody>
      </p:sp>
    </p:spTree>
    <p:extLst>
      <p:ext uri="{BB962C8B-B14F-4D97-AF65-F5344CB8AC3E}">
        <p14:creationId xmlns:p14="http://schemas.microsoft.com/office/powerpoint/2010/main" val="26225503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91805"/>
            <a:ext cx="8610600" cy="1293028"/>
          </a:xfrm>
        </p:spPr>
        <p:txBody>
          <a:bodyPr/>
          <a:lstStyle/>
          <a:p>
            <a:pPr algn="ctr"/>
            <a:r>
              <a:rPr lang="en-US" dirty="0" smtClean="0"/>
              <a:t>Experiment </a:t>
            </a:r>
            <a:endParaRPr lang="en-US" dirty="0"/>
          </a:p>
        </p:txBody>
      </p:sp>
      <p:sp>
        <p:nvSpPr>
          <p:cNvPr id="3" name="Content Placeholder 2"/>
          <p:cNvSpPr>
            <a:spLocks noGrp="1"/>
          </p:cNvSpPr>
          <p:nvPr>
            <p:ph idx="1"/>
          </p:nvPr>
        </p:nvSpPr>
        <p:spPr>
          <a:xfrm>
            <a:off x="685800" y="2624328"/>
            <a:ext cx="6163056" cy="3594357"/>
          </a:xfrm>
        </p:spPr>
        <p:txBody>
          <a:bodyPr/>
          <a:lstStyle/>
          <a:p>
            <a:pPr marL="0" lvl="0" indent="0" algn="ctr" eaLnBrk="0" fontAlgn="base" hangingPunct="0">
              <a:lnSpc>
                <a:spcPct val="100000"/>
              </a:lnSpc>
              <a:spcBef>
                <a:spcPct val="50000"/>
              </a:spcBef>
              <a:spcAft>
                <a:spcPct val="0"/>
              </a:spcAft>
              <a:buNone/>
            </a:pPr>
            <a:r>
              <a:rPr lang="en-US" altLang="en-US" sz="4000" i="1" dirty="0">
                <a:solidFill>
                  <a:srgbClr val="FFFFFF"/>
                </a:solidFill>
                <a:latin typeface="Times New Roman" panose="02020603050405020304" pitchFamily="18" charset="0"/>
              </a:rPr>
              <a:t>Let’s find out what happens when we conduct the tests!!</a:t>
            </a:r>
            <a:endParaRPr lang="en-US" altLang="en-US" sz="4000" dirty="0">
              <a:solidFill>
                <a:srgbClr val="000000"/>
              </a:solidFill>
              <a:latin typeface="Times New Roman" panose="02020603050405020304" pitchFamily="18" charset="0"/>
            </a:endParaRPr>
          </a:p>
          <a:p>
            <a:endParaRPr lang="en-US" dirty="0"/>
          </a:p>
        </p:txBody>
      </p:sp>
      <p:pic>
        <p:nvPicPr>
          <p:cNvPr id="4" name="Object 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4983" y="2222947"/>
            <a:ext cx="3255963" cy="399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610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672933"/>
            <a:ext cx="8610600" cy="1293028"/>
          </a:xfrm>
        </p:spPr>
        <p:txBody>
          <a:bodyPr/>
          <a:lstStyle/>
          <a:p>
            <a:pPr algn="ctr"/>
            <a:r>
              <a:rPr lang="en-US" dirty="0" smtClean="0"/>
              <a:t>A general rule in science</a:t>
            </a:r>
            <a:endParaRPr lang="en-US" dirty="0"/>
          </a:p>
        </p:txBody>
      </p:sp>
      <p:sp>
        <p:nvSpPr>
          <p:cNvPr id="3" name="Content Placeholder 2"/>
          <p:cNvSpPr>
            <a:spLocks noGrp="1"/>
          </p:cNvSpPr>
          <p:nvPr>
            <p:ph idx="1"/>
          </p:nvPr>
        </p:nvSpPr>
        <p:spPr>
          <a:xfrm>
            <a:off x="685800" y="2194560"/>
            <a:ext cx="6656832" cy="4024125"/>
          </a:xfrm>
        </p:spPr>
        <p:txBody>
          <a:bodyPr/>
          <a:lstStyle/>
          <a:p>
            <a:pPr marL="0" lvl="0" indent="0" algn="ctr" eaLnBrk="0" fontAlgn="base" hangingPunct="0">
              <a:lnSpc>
                <a:spcPct val="100000"/>
              </a:lnSpc>
              <a:spcBef>
                <a:spcPct val="20000"/>
              </a:spcBef>
              <a:spcAft>
                <a:spcPct val="0"/>
              </a:spcAft>
              <a:buNone/>
            </a:pPr>
            <a:r>
              <a:rPr lang="en-US" altLang="en-US" sz="3200" kern="0" dirty="0">
                <a:solidFill>
                  <a:srgbClr val="EBEBEB"/>
                </a:solidFill>
                <a:latin typeface="Times New Roman"/>
              </a:rPr>
              <a:t>Experiments should be </a:t>
            </a:r>
            <a:r>
              <a:rPr lang="en-US" altLang="en-US" sz="3200" kern="0" dirty="0">
                <a:solidFill>
                  <a:srgbClr val="FFFF00"/>
                </a:solidFill>
                <a:latin typeface="Times New Roman"/>
              </a:rPr>
              <a:t>repeated,</a:t>
            </a:r>
            <a:r>
              <a:rPr lang="en-US" altLang="en-US" sz="3200" kern="0" dirty="0">
                <a:solidFill>
                  <a:srgbClr val="EBEBEB"/>
                </a:solidFill>
                <a:latin typeface="Times New Roman"/>
              </a:rPr>
              <a:t> </a:t>
            </a:r>
            <a:r>
              <a:rPr lang="en-US" altLang="en-US" sz="3200" kern="0" dirty="0" smtClean="0">
                <a:solidFill>
                  <a:srgbClr val="EBEBEB"/>
                </a:solidFill>
                <a:latin typeface="Times New Roman"/>
              </a:rPr>
              <a:t>and </a:t>
            </a:r>
            <a:r>
              <a:rPr lang="en-US" altLang="en-US" sz="3200" kern="0" dirty="0">
                <a:solidFill>
                  <a:srgbClr val="00FF00"/>
                </a:solidFill>
                <a:latin typeface="Times New Roman"/>
              </a:rPr>
              <a:t>similar</a:t>
            </a:r>
            <a:r>
              <a:rPr lang="en-US" altLang="en-US" sz="3200" kern="0" dirty="0">
                <a:solidFill>
                  <a:srgbClr val="EBEBEB"/>
                </a:solidFill>
                <a:latin typeface="Times New Roman"/>
              </a:rPr>
              <a:t> results should occur </a:t>
            </a:r>
            <a:r>
              <a:rPr lang="en-US" altLang="en-US" sz="3200" kern="0" dirty="0">
                <a:solidFill>
                  <a:srgbClr val="CC00FF"/>
                </a:solidFill>
                <a:latin typeface="Times New Roman"/>
              </a:rPr>
              <a:t>each </a:t>
            </a:r>
            <a:r>
              <a:rPr lang="en-US" altLang="en-US" sz="3200" kern="0" dirty="0" smtClean="0">
                <a:solidFill>
                  <a:srgbClr val="CC00FF"/>
                </a:solidFill>
                <a:latin typeface="Times New Roman"/>
              </a:rPr>
              <a:t>time </a:t>
            </a:r>
            <a:r>
              <a:rPr lang="en-US" altLang="en-US" sz="3200" kern="0" dirty="0" smtClean="0">
                <a:solidFill>
                  <a:srgbClr val="FFFFFF"/>
                </a:solidFill>
                <a:latin typeface="Times New Roman"/>
              </a:rPr>
              <a:t>for </a:t>
            </a:r>
            <a:r>
              <a:rPr lang="en-US" altLang="en-US" sz="3200" kern="0" dirty="0">
                <a:solidFill>
                  <a:srgbClr val="FFFFFF"/>
                </a:solidFill>
                <a:latin typeface="Times New Roman"/>
              </a:rPr>
              <a:t>the results to be found as </a:t>
            </a:r>
            <a:r>
              <a:rPr lang="en-US" altLang="en-US" sz="3200" kern="0" dirty="0" smtClean="0">
                <a:solidFill>
                  <a:srgbClr val="FFFFFF"/>
                </a:solidFill>
                <a:latin typeface="Times New Roman"/>
              </a:rPr>
              <a:t>valid</a:t>
            </a:r>
            <a:r>
              <a:rPr lang="en-US" altLang="en-US" sz="3200" kern="0" dirty="0">
                <a:latin typeface="Times New Roman"/>
              </a:rPr>
              <a:t>.</a:t>
            </a:r>
            <a:endParaRPr lang="en-US" altLang="en-US" sz="3200" kern="0" dirty="0">
              <a:solidFill>
                <a:srgbClr val="CC00FF"/>
              </a:solidFill>
              <a:latin typeface="Times New Roman"/>
            </a:endParaRPr>
          </a:p>
          <a:p>
            <a:endParaRPr lang="en-US" dirty="0"/>
          </a:p>
        </p:txBody>
      </p:sp>
      <p:sp>
        <p:nvSpPr>
          <p:cNvPr id="4" name="Rectangle 3"/>
          <p:cNvSpPr/>
          <p:nvPr/>
        </p:nvSpPr>
        <p:spPr>
          <a:xfrm>
            <a:off x="1246632" y="4599200"/>
            <a:ext cx="6096000" cy="1938992"/>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400" b="0" i="0" u="none" strike="noStrike" kern="0" cap="none" spc="0" normalizeH="0" baseline="0" noProof="0" dirty="0" smtClean="0">
                <a:ln>
                  <a:noFill/>
                </a:ln>
                <a:solidFill>
                  <a:srgbClr val="CC00FF"/>
                </a:solidFill>
                <a:effectLst/>
                <a:uLnTx/>
                <a:uFillTx/>
                <a:latin typeface="Times New Roman" panose="02020603050405020304" pitchFamily="18" charset="0"/>
              </a:rPr>
              <a:t>Wright brothers Wilbur (R) and Orville (at controls) with their 1903 airplane “Kitty Hawk” on first flight lasting twelve seconds. </a:t>
            </a:r>
            <a:br>
              <a:rPr kumimoji="0" lang="en-US" altLang="en-US" sz="2400" b="0" i="0" u="none" strike="noStrike" kern="0" cap="none" spc="0" normalizeH="0" baseline="0" noProof="0" dirty="0" smtClean="0">
                <a:ln>
                  <a:noFill/>
                </a:ln>
                <a:solidFill>
                  <a:srgbClr val="CC00FF"/>
                </a:solidFill>
                <a:effectLst/>
                <a:uLnTx/>
                <a:uFillTx/>
                <a:latin typeface="Times New Roman" panose="02020603050405020304" pitchFamily="18" charset="0"/>
              </a:rPr>
            </a:br>
            <a:r>
              <a:rPr kumimoji="0" lang="en-US" altLang="en-US" sz="2400" b="0" i="0" u="none" strike="noStrike" kern="0" cap="none" spc="0" normalizeH="0" baseline="0" noProof="0" dirty="0" smtClean="0">
                <a:ln>
                  <a:noFill/>
                </a:ln>
                <a:solidFill>
                  <a:srgbClr val="CC00FF"/>
                </a:solidFill>
                <a:effectLst/>
                <a:uLnTx/>
                <a:uFillTx/>
                <a:latin typeface="Times New Roman" panose="02020603050405020304" pitchFamily="18" charset="0"/>
              </a:rPr>
              <a:t>Location: Kitty Hawk, NC, US </a:t>
            </a:r>
            <a:br>
              <a:rPr kumimoji="0" lang="en-US" altLang="en-US" sz="2400" b="0" i="0" u="none" strike="noStrike" kern="0" cap="none" spc="0" normalizeH="0" baseline="0" noProof="0" dirty="0" smtClean="0">
                <a:ln>
                  <a:noFill/>
                </a:ln>
                <a:solidFill>
                  <a:srgbClr val="CC00FF"/>
                </a:solidFill>
                <a:effectLst/>
                <a:uLnTx/>
                <a:uFillTx/>
                <a:latin typeface="Times New Roman" panose="02020603050405020304" pitchFamily="18" charset="0"/>
              </a:rPr>
            </a:br>
            <a:r>
              <a:rPr kumimoji="0" lang="en-US" altLang="en-US" sz="2400" b="0" i="0" u="none" strike="noStrike" kern="0" cap="none" spc="0" normalizeH="0" baseline="0" noProof="0" dirty="0" smtClean="0">
                <a:ln>
                  <a:noFill/>
                </a:ln>
                <a:solidFill>
                  <a:srgbClr val="CC00FF"/>
                </a:solidFill>
                <a:effectLst/>
                <a:uLnTx/>
                <a:uFillTx/>
                <a:latin typeface="Times New Roman" panose="02020603050405020304" pitchFamily="18" charset="0"/>
              </a:rPr>
              <a:t>Date taken: December 17, 1903</a:t>
            </a:r>
            <a:endParaRPr kumimoji="0" lang="en-US" sz="1800" b="0" i="0" u="none" strike="noStrike" kern="0" cap="none" spc="0" normalizeH="0" baseline="0" noProof="0" dirty="0" smtClean="0">
              <a:ln>
                <a:noFill/>
              </a:ln>
              <a:solidFill>
                <a:sysClr val="windowText" lastClr="000000"/>
              </a:solidFill>
              <a:effectLst/>
              <a:uLnTx/>
              <a:uFillTx/>
            </a:endParaRPr>
          </a:p>
        </p:txBody>
      </p:sp>
      <p:pic>
        <p:nvPicPr>
          <p:cNvPr id="5" name="Picture 4"/>
          <p:cNvPicPr>
            <a:picLocks noChangeAspect="1"/>
          </p:cNvPicPr>
          <p:nvPr/>
        </p:nvPicPr>
        <p:blipFill>
          <a:blip r:embed="rId2"/>
          <a:stretch>
            <a:fillRect/>
          </a:stretch>
        </p:blipFill>
        <p:spPr>
          <a:xfrm>
            <a:off x="7470648" y="3931920"/>
            <a:ext cx="4123943" cy="2706624"/>
          </a:xfrm>
          <a:prstGeom prst="rect">
            <a:avLst/>
          </a:prstGeom>
        </p:spPr>
      </p:pic>
    </p:spTree>
    <p:extLst>
      <p:ext uri="{BB962C8B-B14F-4D97-AF65-F5344CB8AC3E}">
        <p14:creationId xmlns:p14="http://schemas.microsoft.com/office/powerpoint/2010/main" val="7867762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09509"/>
            <a:ext cx="8610600" cy="1293028"/>
          </a:xfrm>
        </p:spPr>
        <p:txBody>
          <a:bodyPr>
            <a:normAutofit fontScale="90000"/>
          </a:bodyPr>
          <a:lstStyle/>
          <a:p>
            <a:pPr algn="ctr"/>
            <a:r>
              <a:rPr lang="en-US" dirty="0" smtClean="0"/>
              <a:t>Results could be falsely negative or positive </a:t>
            </a:r>
            <a:br>
              <a:rPr lang="en-US" dirty="0" smtClean="0"/>
            </a:br>
            <a:r>
              <a:rPr lang="en-US" sz="2700" dirty="0" smtClean="0">
                <a:solidFill>
                  <a:schemeClr val="accent1">
                    <a:lumMod val="75000"/>
                  </a:schemeClr>
                </a:solidFill>
              </a:rPr>
              <a:t>“Alternative Explanations”</a:t>
            </a:r>
            <a:endParaRPr lang="en-US" sz="2700" dirty="0">
              <a:solidFill>
                <a:schemeClr val="accent1">
                  <a:lumMod val="75000"/>
                </a:schemeClr>
              </a:solidFill>
            </a:endParaRPr>
          </a:p>
        </p:txBody>
      </p:sp>
      <p:sp>
        <p:nvSpPr>
          <p:cNvPr id="3" name="Content Placeholder 2"/>
          <p:cNvSpPr>
            <a:spLocks noGrp="1"/>
          </p:cNvSpPr>
          <p:nvPr>
            <p:ph idx="1"/>
          </p:nvPr>
        </p:nvSpPr>
        <p:spPr/>
        <p:txBody>
          <a:bodyPr/>
          <a:lstStyle/>
          <a:p>
            <a:pPr marL="342900" lvl="0" indent="-342900" eaLnBrk="0" fontAlgn="base" hangingPunct="0">
              <a:lnSpc>
                <a:spcPct val="80000"/>
              </a:lnSpc>
              <a:spcBef>
                <a:spcPct val="20000"/>
              </a:spcBef>
              <a:spcAft>
                <a:spcPct val="0"/>
              </a:spcAft>
              <a:buFontTx/>
              <a:buChar char="•"/>
            </a:pPr>
            <a:r>
              <a:rPr lang="en-US" altLang="en-US" sz="2800" kern="0" dirty="0">
                <a:solidFill>
                  <a:srgbClr val="00FFFF"/>
                </a:solidFill>
                <a:latin typeface="Times New Roman"/>
              </a:rPr>
              <a:t>Possible causes for misleading results/alternative explanations</a:t>
            </a:r>
            <a:r>
              <a:rPr lang="en-US" altLang="en-US" sz="2800" kern="0" dirty="0">
                <a:solidFill>
                  <a:srgbClr val="EBEBEB"/>
                </a:solidFill>
                <a:latin typeface="Times New Roman"/>
              </a:rPr>
              <a:t>:</a:t>
            </a:r>
          </a:p>
          <a:p>
            <a:pPr marL="342900" lvl="0" indent="-342900" eaLnBrk="0" fontAlgn="base" hangingPunct="0">
              <a:lnSpc>
                <a:spcPct val="80000"/>
              </a:lnSpc>
              <a:spcBef>
                <a:spcPct val="20000"/>
              </a:spcBef>
              <a:spcAft>
                <a:spcPct val="0"/>
              </a:spcAft>
              <a:buNone/>
            </a:pPr>
            <a:endParaRPr lang="en-US" altLang="en-US" sz="2800" kern="0" dirty="0">
              <a:solidFill>
                <a:srgbClr val="EBEBEB"/>
              </a:solidFill>
              <a:latin typeface="Times New Roman"/>
            </a:endParaRPr>
          </a:p>
          <a:p>
            <a:pPr marL="742950" lvl="1" indent="-285750" eaLnBrk="0" fontAlgn="base" hangingPunct="0">
              <a:lnSpc>
                <a:spcPct val="80000"/>
              </a:lnSpc>
              <a:spcBef>
                <a:spcPct val="20000"/>
              </a:spcBef>
              <a:spcAft>
                <a:spcPct val="0"/>
              </a:spcAft>
              <a:buNone/>
            </a:pPr>
            <a:r>
              <a:rPr lang="en-US" altLang="en-US" sz="2400" kern="0" dirty="0">
                <a:solidFill>
                  <a:srgbClr val="99FF33"/>
                </a:solidFill>
                <a:latin typeface="Times New Roman"/>
              </a:rPr>
              <a:t>1.</a:t>
            </a:r>
            <a:r>
              <a:rPr lang="en-US" altLang="en-US" sz="2400" kern="0" dirty="0">
                <a:solidFill>
                  <a:srgbClr val="EBEBEB"/>
                </a:solidFill>
                <a:latin typeface="Times New Roman"/>
              </a:rPr>
              <a:t>	</a:t>
            </a:r>
            <a:r>
              <a:rPr lang="en-US" altLang="en-US" sz="2400" kern="0" dirty="0" smtClean="0">
                <a:solidFill>
                  <a:srgbClr val="99FF33"/>
                </a:solidFill>
                <a:latin typeface="Times New Roman"/>
              </a:rPr>
              <a:t>Test </a:t>
            </a:r>
            <a:r>
              <a:rPr lang="en-US" altLang="en-US" sz="2400" kern="0" dirty="0">
                <a:solidFill>
                  <a:srgbClr val="99FF33"/>
                </a:solidFill>
                <a:latin typeface="Times New Roman"/>
              </a:rPr>
              <a:t>subject may be insensitive or too sensitive to the </a:t>
            </a:r>
            <a:r>
              <a:rPr lang="en-US" altLang="en-US" sz="2400" kern="0" dirty="0" smtClean="0">
                <a:solidFill>
                  <a:srgbClr val="99FF33"/>
                </a:solidFill>
                <a:latin typeface="Times New Roman"/>
              </a:rPr>
              <a:t>variable you </a:t>
            </a:r>
            <a:r>
              <a:rPr lang="en-US" altLang="en-US" sz="2400" kern="0" dirty="0">
                <a:solidFill>
                  <a:srgbClr val="99FF33"/>
                </a:solidFill>
                <a:latin typeface="Times New Roman"/>
              </a:rPr>
              <a:t>expose it to.  </a:t>
            </a:r>
          </a:p>
          <a:p>
            <a:pPr marL="742950" lvl="1" indent="-285750" eaLnBrk="0" fontAlgn="base" hangingPunct="0">
              <a:lnSpc>
                <a:spcPct val="80000"/>
              </a:lnSpc>
              <a:spcBef>
                <a:spcPct val="20000"/>
              </a:spcBef>
              <a:spcAft>
                <a:spcPct val="0"/>
              </a:spcAft>
              <a:buNone/>
            </a:pPr>
            <a:r>
              <a:rPr lang="en-US" altLang="en-US" sz="2400" kern="0" dirty="0">
                <a:solidFill>
                  <a:srgbClr val="99FF33"/>
                </a:solidFill>
                <a:latin typeface="Times New Roman"/>
              </a:rPr>
              <a:t>2.	</a:t>
            </a:r>
            <a:r>
              <a:rPr lang="en-US" altLang="en-US" sz="2400" kern="0" dirty="0" smtClean="0">
                <a:solidFill>
                  <a:srgbClr val="99FF33"/>
                </a:solidFill>
                <a:latin typeface="Times New Roman"/>
              </a:rPr>
              <a:t>Way </a:t>
            </a:r>
            <a:r>
              <a:rPr lang="en-US" altLang="en-US" sz="2400" kern="0" dirty="0">
                <a:solidFill>
                  <a:srgbClr val="99FF33"/>
                </a:solidFill>
                <a:latin typeface="Times New Roman"/>
              </a:rPr>
              <a:t>of exposing variable to test subject may not be </a:t>
            </a:r>
            <a:r>
              <a:rPr lang="en-US" altLang="en-US" sz="2400" kern="0" dirty="0" smtClean="0">
                <a:solidFill>
                  <a:srgbClr val="99FF33"/>
                </a:solidFill>
                <a:latin typeface="Times New Roman"/>
              </a:rPr>
              <a:t>appropriate</a:t>
            </a:r>
            <a:r>
              <a:rPr lang="en-US" altLang="en-US" sz="2400" kern="0" dirty="0">
                <a:solidFill>
                  <a:srgbClr val="99FF33"/>
                </a:solidFill>
                <a:latin typeface="Times New Roman"/>
              </a:rPr>
              <a:t>.</a:t>
            </a:r>
          </a:p>
          <a:p>
            <a:pPr marL="742950" lvl="1" indent="-285750" eaLnBrk="0" fontAlgn="base" hangingPunct="0">
              <a:lnSpc>
                <a:spcPct val="80000"/>
              </a:lnSpc>
              <a:spcBef>
                <a:spcPct val="20000"/>
              </a:spcBef>
              <a:spcAft>
                <a:spcPct val="0"/>
              </a:spcAft>
              <a:buNone/>
            </a:pPr>
            <a:r>
              <a:rPr lang="en-US" altLang="en-US" sz="2400" kern="0" dirty="0">
                <a:solidFill>
                  <a:srgbClr val="99FF33"/>
                </a:solidFill>
                <a:latin typeface="Times New Roman"/>
              </a:rPr>
              <a:t>3.	</a:t>
            </a:r>
            <a:r>
              <a:rPr lang="en-US" altLang="en-US" sz="2400" kern="0" dirty="0" smtClean="0">
                <a:solidFill>
                  <a:srgbClr val="99FF33"/>
                </a:solidFill>
                <a:latin typeface="Times New Roman"/>
              </a:rPr>
              <a:t>Dose </a:t>
            </a:r>
            <a:r>
              <a:rPr lang="en-US" altLang="en-US" sz="2400" kern="0" dirty="0">
                <a:solidFill>
                  <a:srgbClr val="99FF33"/>
                </a:solidFill>
                <a:latin typeface="Times New Roman"/>
              </a:rPr>
              <a:t>may not be adequate.</a:t>
            </a:r>
          </a:p>
          <a:p>
            <a:pPr marL="742950" lvl="1" indent="-285750" eaLnBrk="0" fontAlgn="base" hangingPunct="0">
              <a:lnSpc>
                <a:spcPct val="80000"/>
              </a:lnSpc>
              <a:spcBef>
                <a:spcPct val="20000"/>
              </a:spcBef>
              <a:spcAft>
                <a:spcPct val="0"/>
              </a:spcAft>
              <a:buNone/>
            </a:pPr>
            <a:r>
              <a:rPr lang="en-US" altLang="en-US" sz="2400" kern="0" dirty="0">
                <a:solidFill>
                  <a:srgbClr val="99FF33"/>
                </a:solidFill>
                <a:latin typeface="Times New Roman"/>
              </a:rPr>
              <a:t>4.	</a:t>
            </a:r>
            <a:r>
              <a:rPr lang="en-US" altLang="en-US" sz="2400" kern="0" dirty="0" smtClean="0">
                <a:solidFill>
                  <a:srgbClr val="99FF33"/>
                </a:solidFill>
                <a:latin typeface="Times New Roman"/>
              </a:rPr>
              <a:t>Time </a:t>
            </a:r>
            <a:r>
              <a:rPr lang="en-US" altLang="en-US" sz="2400" kern="0" dirty="0">
                <a:solidFill>
                  <a:srgbClr val="99FF33"/>
                </a:solidFill>
                <a:latin typeface="Times New Roman"/>
              </a:rPr>
              <a:t>of exposure may be too short or too long.</a:t>
            </a:r>
          </a:p>
          <a:p>
            <a:pPr marL="742950" lvl="1" indent="-285750" eaLnBrk="0" fontAlgn="base" hangingPunct="0">
              <a:lnSpc>
                <a:spcPct val="80000"/>
              </a:lnSpc>
              <a:spcBef>
                <a:spcPct val="20000"/>
              </a:spcBef>
              <a:spcAft>
                <a:spcPct val="0"/>
              </a:spcAft>
              <a:buNone/>
            </a:pPr>
            <a:r>
              <a:rPr lang="en-US" altLang="en-US" sz="2400" kern="0" dirty="0">
                <a:solidFill>
                  <a:srgbClr val="99FF33"/>
                </a:solidFill>
                <a:latin typeface="Times New Roman"/>
              </a:rPr>
              <a:t>5.	</a:t>
            </a:r>
            <a:r>
              <a:rPr lang="en-US" altLang="en-US" sz="2400" kern="0" dirty="0" smtClean="0">
                <a:solidFill>
                  <a:srgbClr val="99FF33"/>
                </a:solidFill>
                <a:latin typeface="Times New Roman"/>
              </a:rPr>
              <a:t>Too </a:t>
            </a:r>
            <a:r>
              <a:rPr lang="en-US" altLang="en-US" sz="2400" kern="0" dirty="0">
                <a:solidFill>
                  <a:srgbClr val="99FF33"/>
                </a:solidFill>
                <a:latin typeface="Times New Roman"/>
              </a:rPr>
              <a:t>few test subjects could produce results that are not </a:t>
            </a:r>
            <a:r>
              <a:rPr lang="en-US" altLang="en-US" sz="2400" kern="0" dirty="0" smtClean="0">
                <a:solidFill>
                  <a:srgbClr val="99FF33"/>
                </a:solidFill>
                <a:latin typeface="Times New Roman"/>
              </a:rPr>
              <a:t>representative </a:t>
            </a:r>
            <a:r>
              <a:rPr lang="en-US" altLang="en-US" sz="2400" kern="0" dirty="0">
                <a:solidFill>
                  <a:srgbClr val="99FF33"/>
                </a:solidFill>
                <a:latin typeface="Times New Roman"/>
              </a:rPr>
              <a:t>of a </a:t>
            </a:r>
            <a:r>
              <a:rPr lang="en-US" altLang="en-US" sz="2400" kern="0" dirty="0" smtClean="0">
                <a:solidFill>
                  <a:srgbClr val="99FF33"/>
                </a:solidFill>
                <a:latin typeface="Times New Roman"/>
              </a:rPr>
              <a:t>  larger </a:t>
            </a:r>
            <a:r>
              <a:rPr lang="en-US" altLang="en-US" sz="2400" kern="0" dirty="0">
                <a:solidFill>
                  <a:srgbClr val="99FF33"/>
                </a:solidFill>
                <a:latin typeface="Times New Roman"/>
              </a:rPr>
              <a:t>group</a:t>
            </a:r>
            <a:r>
              <a:rPr lang="en-US" altLang="en-US" sz="2400" kern="0" dirty="0" smtClean="0">
                <a:solidFill>
                  <a:srgbClr val="99FF33"/>
                </a:solidFill>
                <a:latin typeface="Times New Roman"/>
              </a:rPr>
              <a:t>.</a:t>
            </a:r>
            <a:endParaRPr lang="en-US" altLang="en-US" sz="2400" kern="0" dirty="0">
              <a:solidFill>
                <a:srgbClr val="99FF33"/>
              </a:solidFill>
              <a:latin typeface="Times New Roman"/>
            </a:endParaRPr>
          </a:p>
          <a:p>
            <a:endParaRPr lang="en-US" dirty="0"/>
          </a:p>
        </p:txBody>
      </p:sp>
      <p:pic>
        <p:nvPicPr>
          <p:cNvPr id="4" name="Picture 3"/>
          <p:cNvPicPr>
            <a:picLocks noChangeAspect="1"/>
          </p:cNvPicPr>
          <p:nvPr/>
        </p:nvPicPr>
        <p:blipFill>
          <a:blip r:embed="rId3"/>
          <a:stretch>
            <a:fillRect/>
          </a:stretch>
        </p:blipFill>
        <p:spPr>
          <a:xfrm>
            <a:off x="5065776" y="4956048"/>
            <a:ext cx="2020824" cy="1454660"/>
          </a:xfrm>
          <a:prstGeom prst="rect">
            <a:avLst/>
          </a:prstGeom>
        </p:spPr>
      </p:pic>
    </p:spTree>
    <p:extLst>
      <p:ext uri="{BB962C8B-B14F-4D97-AF65-F5344CB8AC3E}">
        <p14:creationId xmlns:p14="http://schemas.microsoft.com/office/powerpoint/2010/main" val="2418273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64373"/>
            <a:ext cx="8610600" cy="1293028"/>
          </a:xfrm>
        </p:spPr>
        <p:txBody>
          <a:bodyPr/>
          <a:lstStyle/>
          <a:p>
            <a:pPr algn="ctr"/>
            <a:r>
              <a:rPr lang="en-US" dirty="0" smtClean="0"/>
              <a:t>Analyze THE RESULTS</a:t>
            </a:r>
            <a:endParaRPr lang="en-US" dirty="0"/>
          </a:p>
        </p:txBody>
      </p:sp>
      <p:sp>
        <p:nvSpPr>
          <p:cNvPr id="3" name="Content Placeholder 2"/>
          <p:cNvSpPr>
            <a:spLocks noGrp="1"/>
          </p:cNvSpPr>
          <p:nvPr>
            <p:ph idx="1"/>
          </p:nvPr>
        </p:nvSpPr>
        <p:spPr>
          <a:xfrm>
            <a:off x="685800" y="2185416"/>
            <a:ext cx="6766560" cy="4024125"/>
          </a:xfrm>
        </p:spPr>
        <p:txBody>
          <a:bodyPr/>
          <a:lstStyle/>
          <a:p>
            <a:pPr marL="342900" lvl="0" indent="-342900" eaLnBrk="0" fontAlgn="base" hangingPunct="0">
              <a:lnSpc>
                <a:spcPct val="100000"/>
              </a:lnSpc>
              <a:spcBef>
                <a:spcPct val="20000"/>
              </a:spcBef>
              <a:spcAft>
                <a:spcPct val="0"/>
              </a:spcAft>
              <a:buFontTx/>
              <a:buChar char="•"/>
            </a:pPr>
            <a:r>
              <a:rPr lang="en-US" altLang="en-US" sz="3200" kern="0" dirty="0">
                <a:solidFill>
                  <a:srgbClr val="FF0066"/>
                </a:solidFill>
                <a:latin typeface="Times New Roman"/>
              </a:rPr>
              <a:t>Describe what happened in the experiment.</a:t>
            </a:r>
          </a:p>
          <a:p>
            <a:pPr marL="342900" lvl="0" indent="-342900" eaLnBrk="0" fontAlgn="base" hangingPunct="0">
              <a:lnSpc>
                <a:spcPct val="100000"/>
              </a:lnSpc>
              <a:spcBef>
                <a:spcPct val="20000"/>
              </a:spcBef>
              <a:spcAft>
                <a:spcPct val="0"/>
              </a:spcAft>
              <a:buFontTx/>
              <a:buChar char="•"/>
            </a:pPr>
            <a:r>
              <a:rPr lang="en-US" altLang="en-US" sz="3200" kern="0" dirty="0">
                <a:solidFill>
                  <a:srgbClr val="FFFF00"/>
                </a:solidFill>
                <a:latin typeface="Times New Roman"/>
              </a:rPr>
              <a:t>Display results using graphs, tables, map, and charts.</a:t>
            </a:r>
          </a:p>
          <a:p>
            <a:pPr marL="342900" lvl="0" indent="-342900" eaLnBrk="0" fontAlgn="base" hangingPunct="0">
              <a:lnSpc>
                <a:spcPct val="100000"/>
              </a:lnSpc>
              <a:spcBef>
                <a:spcPct val="20000"/>
              </a:spcBef>
              <a:spcAft>
                <a:spcPct val="0"/>
              </a:spcAft>
              <a:buFontTx/>
              <a:buChar char="•"/>
            </a:pPr>
            <a:r>
              <a:rPr lang="en-US" altLang="en-US" sz="3200" kern="0" dirty="0">
                <a:solidFill>
                  <a:srgbClr val="CC00FF"/>
                </a:solidFill>
                <a:latin typeface="Times New Roman"/>
              </a:rPr>
              <a:t>Perform any calculations necessary to clarify the data.</a:t>
            </a:r>
          </a:p>
          <a:p>
            <a:pPr marL="0" indent="0">
              <a:buNone/>
            </a:pPr>
            <a:endParaRPr lang="en-US" dirty="0"/>
          </a:p>
        </p:txBody>
      </p:sp>
      <p:pic>
        <p:nvPicPr>
          <p:cNvPr id="4" name="Picture 3"/>
          <p:cNvPicPr>
            <a:picLocks noChangeAspect="1"/>
          </p:cNvPicPr>
          <p:nvPr/>
        </p:nvPicPr>
        <p:blipFill>
          <a:blip r:embed="rId3"/>
          <a:stretch>
            <a:fillRect/>
          </a:stretch>
        </p:blipFill>
        <p:spPr>
          <a:xfrm>
            <a:off x="8558685" y="2185416"/>
            <a:ext cx="2280102" cy="2231329"/>
          </a:xfrm>
          <a:prstGeom prst="rect">
            <a:avLst/>
          </a:prstGeom>
        </p:spPr>
      </p:pic>
      <p:pic>
        <p:nvPicPr>
          <p:cNvPr id="5" name="Picture 4"/>
          <p:cNvPicPr>
            <a:picLocks noChangeAspect="1"/>
          </p:cNvPicPr>
          <p:nvPr/>
        </p:nvPicPr>
        <p:blipFill>
          <a:blip r:embed="rId4"/>
          <a:stretch>
            <a:fillRect/>
          </a:stretch>
        </p:blipFill>
        <p:spPr>
          <a:xfrm>
            <a:off x="9402860" y="3703439"/>
            <a:ext cx="2542252" cy="1682642"/>
          </a:xfrm>
          <a:prstGeom prst="rect">
            <a:avLst/>
          </a:prstGeom>
        </p:spPr>
      </p:pic>
      <p:pic>
        <p:nvPicPr>
          <p:cNvPr id="6" name="Picture 5"/>
          <p:cNvPicPr>
            <a:picLocks noChangeAspect="1"/>
          </p:cNvPicPr>
          <p:nvPr/>
        </p:nvPicPr>
        <p:blipFill>
          <a:blip r:embed="rId5"/>
          <a:stretch>
            <a:fillRect/>
          </a:stretch>
        </p:blipFill>
        <p:spPr>
          <a:xfrm>
            <a:off x="4364586" y="4983480"/>
            <a:ext cx="1731414" cy="1874520"/>
          </a:xfrm>
          <a:prstGeom prst="rect">
            <a:avLst/>
          </a:prstGeom>
        </p:spPr>
      </p:pic>
    </p:spTree>
    <p:extLst>
      <p:ext uri="{BB962C8B-B14F-4D97-AF65-F5344CB8AC3E}">
        <p14:creationId xmlns:p14="http://schemas.microsoft.com/office/powerpoint/2010/main" val="3169654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55229"/>
            <a:ext cx="8610600" cy="1293028"/>
          </a:xfrm>
        </p:spPr>
        <p:txBody>
          <a:bodyPr/>
          <a:lstStyle/>
          <a:p>
            <a:pPr algn="ctr"/>
            <a:r>
              <a:rPr lang="en-US" dirty="0" smtClean="0"/>
              <a:t>Common interpretation Errors</a:t>
            </a:r>
            <a:endParaRPr lang="en-US" dirty="0"/>
          </a:p>
        </p:txBody>
      </p:sp>
      <p:sp>
        <p:nvSpPr>
          <p:cNvPr id="3" name="Content Placeholder 2"/>
          <p:cNvSpPr>
            <a:spLocks noGrp="1"/>
          </p:cNvSpPr>
          <p:nvPr>
            <p:ph idx="1"/>
          </p:nvPr>
        </p:nvSpPr>
        <p:spPr>
          <a:xfrm>
            <a:off x="685800" y="2194560"/>
            <a:ext cx="6995160" cy="4024125"/>
          </a:xfrm>
        </p:spPr>
        <p:txBody>
          <a:bodyPr/>
          <a:lstStyle/>
          <a:p>
            <a:pPr marL="342900" lvl="0" indent="-342900" eaLnBrk="0" fontAlgn="base" hangingPunct="0">
              <a:spcBef>
                <a:spcPct val="20000"/>
              </a:spcBef>
              <a:spcAft>
                <a:spcPct val="0"/>
              </a:spcAft>
              <a:buFontTx/>
              <a:buChar char="•"/>
            </a:pPr>
            <a:r>
              <a:rPr lang="en-US" altLang="en-US" sz="2800" kern="0" dirty="0">
                <a:solidFill>
                  <a:srgbClr val="EBEBEB"/>
                </a:solidFill>
                <a:latin typeface="Times New Roman"/>
              </a:rPr>
              <a:t>Assuming that if two events occur together, one must be causing the other.</a:t>
            </a:r>
          </a:p>
          <a:p>
            <a:pPr marL="342900" lvl="0" indent="-342900" eaLnBrk="0" fontAlgn="base" hangingPunct="0">
              <a:spcBef>
                <a:spcPct val="20000"/>
              </a:spcBef>
              <a:spcAft>
                <a:spcPct val="0"/>
              </a:spcAft>
              <a:buNone/>
            </a:pPr>
            <a:endParaRPr lang="en-US" altLang="en-US" sz="2800" kern="0" dirty="0">
              <a:solidFill>
                <a:srgbClr val="EBEBEB"/>
              </a:solidFill>
              <a:latin typeface="Times New Roman"/>
            </a:endParaRPr>
          </a:p>
          <a:p>
            <a:pPr marL="342900" lvl="0" indent="-342900" eaLnBrk="0" fontAlgn="base" hangingPunct="0">
              <a:spcBef>
                <a:spcPct val="20000"/>
              </a:spcBef>
              <a:spcAft>
                <a:spcPct val="0"/>
              </a:spcAft>
              <a:buFontTx/>
              <a:buChar char="•"/>
            </a:pPr>
            <a:r>
              <a:rPr lang="en-US" altLang="en-US" sz="2800" kern="0" dirty="0">
                <a:solidFill>
                  <a:srgbClr val="EBEBEB"/>
                </a:solidFill>
                <a:latin typeface="Times New Roman"/>
              </a:rPr>
              <a:t>Failure to consider alternative explanations.</a:t>
            </a:r>
          </a:p>
          <a:p>
            <a:pPr marL="342900" lvl="0" indent="-342900" eaLnBrk="0" fontAlgn="base" hangingPunct="0">
              <a:spcBef>
                <a:spcPct val="20000"/>
              </a:spcBef>
              <a:spcAft>
                <a:spcPct val="0"/>
              </a:spcAft>
              <a:buNone/>
            </a:pPr>
            <a:endParaRPr lang="en-US" altLang="en-US" sz="2800" kern="0" dirty="0">
              <a:solidFill>
                <a:srgbClr val="EBEBEB"/>
              </a:solidFill>
              <a:latin typeface="Times New Roman"/>
            </a:endParaRPr>
          </a:p>
          <a:p>
            <a:pPr marL="342900" lvl="0" indent="-342900" eaLnBrk="0" fontAlgn="base" hangingPunct="0">
              <a:spcBef>
                <a:spcPct val="20000"/>
              </a:spcBef>
              <a:spcAft>
                <a:spcPct val="0"/>
              </a:spcAft>
              <a:buFontTx/>
              <a:buChar char="•"/>
            </a:pPr>
            <a:r>
              <a:rPr lang="en-US" altLang="en-US" sz="2800" kern="0" dirty="0">
                <a:solidFill>
                  <a:srgbClr val="EBEBEB"/>
                </a:solidFill>
                <a:latin typeface="Times New Roman"/>
              </a:rPr>
              <a:t>Extending conclusions beyond what is supported by the data.</a:t>
            </a:r>
          </a:p>
          <a:p>
            <a:pPr marL="0" indent="0">
              <a:buNone/>
            </a:pPr>
            <a:endParaRPr lang="en-US" dirty="0"/>
          </a:p>
        </p:txBody>
      </p:sp>
      <p:pic>
        <p:nvPicPr>
          <p:cNvPr id="4" name="Picture 3"/>
          <p:cNvPicPr>
            <a:picLocks noChangeAspect="1"/>
          </p:cNvPicPr>
          <p:nvPr/>
        </p:nvPicPr>
        <p:blipFill>
          <a:blip r:embed="rId3"/>
          <a:stretch>
            <a:fillRect/>
          </a:stretch>
        </p:blipFill>
        <p:spPr>
          <a:xfrm>
            <a:off x="8241650" y="2030161"/>
            <a:ext cx="3279932" cy="2176461"/>
          </a:xfrm>
          <a:prstGeom prst="rect">
            <a:avLst/>
          </a:prstGeom>
        </p:spPr>
      </p:pic>
      <p:pic>
        <p:nvPicPr>
          <p:cNvPr id="5" name="Picture 4"/>
          <p:cNvPicPr>
            <a:picLocks noChangeAspect="1"/>
          </p:cNvPicPr>
          <p:nvPr/>
        </p:nvPicPr>
        <p:blipFill>
          <a:blip r:embed="rId4"/>
          <a:stretch>
            <a:fillRect/>
          </a:stretch>
        </p:blipFill>
        <p:spPr>
          <a:xfrm>
            <a:off x="8241650" y="4390275"/>
            <a:ext cx="3286029" cy="2182557"/>
          </a:xfrm>
          <a:prstGeom prst="rect">
            <a:avLst/>
          </a:prstGeom>
        </p:spPr>
      </p:pic>
    </p:spTree>
    <p:extLst>
      <p:ext uri="{BB962C8B-B14F-4D97-AF65-F5344CB8AC3E}">
        <p14:creationId xmlns:p14="http://schemas.microsoft.com/office/powerpoint/2010/main" val="1856534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764373"/>
            <a:ext cx="6038088" cy="1293028"/>
          </a:xfrm>
        </p:spPr>
        <p:txBody>
          <a:bodyPr/>
          <a:lstStyle/>
          <a:p>
            <a:pPr algn="ctr"/>
            <a:r>
              <a:rPr lang="en-US" dirty="0" smtClean="0"/>
              <a:t>Science Builds on Good Observations</a:t>
            </a:r>
            <a:endParaRPr lang="en-US" dirty="0"/>
          </a:p>
        </p:txBody>
      </p:sp>
      <p:sp>
        <p:nvSpPr>
          <p:cNvPr id="3" name="Content Placeholder 2"/>
          <p:cNvSpPr>
            <a:spLocks noGrp="1"/>
          </p:cNvSpPr>
          <p:nvPr>
            <p:ph idx="1"/>
          </p:nvPr>
        </p:nvSpPr>
        <p:spPr/>
        <p:txBody>
          <a:bodyPr>
            <a:normAutofit lnSpcReduction="10000"/>
          </a:bodyPr>
          <a:lstStyle/>
          <a:p>
            <a:r>
              <a:rPr lang="en-US" dirty="0"/>
              <a:t>May be done by </a:t>
            </a:r>
            <a:r>
              <a:rPr lang="en-US" dirty="0">
                <a:solidFill>
                  <a:schemeClr val="accent6">
                    <a:lumMod val="75000"/>
                  </a:schemeClr>
                </a:solidFill>
              </a:rPr>
              <a:t>observing</a:t>
            </a:r>
            <a:r>
              <a:rPr lang="en-US" dirty="0"/>
              <a:t> and reflecting on what other scientists have done</a:t>
            </a:r>
          </a:p>
          <a:p>
            <a:pPr marL="0" indent="0">
              <a:buNone/>
            </a:pPr>
            <a:endParaRPr lang="en-US" dirty="0"/>
          </a:p>
          <a:p>
            <a:r>
              <a:rPr lang="en-US" dirty="0"/>
              <a:t>May be done by one’s own careful and thoughtful observations (seeing what others do not see)</a:t>
            </a:r>
          </a:p>
          <a:p>
            <a:endParaRPr lang="en-US" dirty="0"/>
          </a:p>
          <a:p>
            <a:r>
              <a:rPr lang="en-US" dirty="0"/>
              <a:t>May be done by making </a:t>
            </a:r>
            <a:r>
              <a:rPr lang="en-US" dirty="0">
                <a:solidFill>
                  <a:schemeClr val="accent1">
                    <a:lumMod val="60000"/>
                    <a:lumOff val="40000"/>
                  </a:schemeClr>
                </a:solidFill>
              </a:rPr>
              <a:t>inferences</a:t>
            </a:r>
            <a:r>
              <a:rPr lang="en-US" dirty="0"/>
              <a:t> on what you </a:t>
            </a:r>
            <a:r>
              <a:rPr lang="en-US" dirty="0">
                <a:solidFill>
                  <a:schemeClr val="accent5"/>
                </a:solidFill>
              </a:rPr>
              <a:t>observe</a:t>
            </a:r>
            <a:r>
              <a:rPr lang="en-US" dirty="0"/>
              <a:t>.</a:t>
            </a:r>
          </a:p>
          <a:p>
            <a:pPr marL="0" indent="0">
              <a:buNone/>
            </a:pPr>
            <a:endParaRPr lang="en-US" dirty="0"/>
          </a:p>
          <a:p>
            <a:pPr>
              <a:buNone/>
            </a:pPr>
            <a:r>
              <a:rPr lang="en-US" altLang="en-US" sz="2400" i="1" dirty="0">
                <a:solidFill>
                  <a:srgbClr val="00FF00"/>
                </a:solidFill>
              </a:rPr>
              <a:t>Can you think like a scientist?</a:t>
            </a:r>
          </a:p>
          <a:p>
            <a:pPr>
              <a:buNone/>
            </a:pPr>
            <a:r>
              <a:rPr lang="en-US" altLang="en-US" sz="2400" dirty="0">
                <a:solidFill>
                  <a:srgbClr val="00FF00"/>
                </a:solidFill>
              </a:rPr>
              <a:t>Test your own powers of observation next </a:t>
            </a:r>
            <a:r>
              <a:rPr lang="en-US" altLang="en-US" sz="2400" b="1" dirty="0">
                <a:solidFill>
                  <a:srgbClr val="00FF00"/>
                </a:solidFill>
                <a:cs typeface="Arial" panose="020B0604020202020204" pitchFamily="34" charset="0"/>
              </a:rPr>
              <a:t>→</a:t>
            </a:r>
          </a:p>
          <a:p>
            <a:pPr marL="0" indent="0">
              <a:buNone/>
            </a:pPr>
            <a:endParaRPr lang="en-US" dirty="0"/>
          </a:p>
        </p:txBody>
      </p:sp>
      <p:pic>
        <p:nvPicPr>
          <p:cNvPr id="4" name="Picture 3"/>
          <p:cNvPicPr>
            <a:picLocks noChangeAspect="1"/>
          </p:cNvPicPr>
          <p:nvPr/>
        </p:nvPicPr>
        <p:blipFill>
          <a:blip r:embed="rId3"/>
          <a:stretch>
            <a:fillRect/>
          </a:stretch>
        </p:blipFill>
        <p:spPr>
          <a:xfrm>
            <a:off x="9497510" y="4237313"/>
            <a:ext cx="1530153" cy="1981372"/>
          </a:xfrm>
          <a:prstGeom prst="rect">
            <a:avLst/>
          </a:prstGeom>
        </p:spPr>
      </p:pic>
    </p:spTree>
    <p:extLst>
      <p:ext uri="{BB962C8B-B14F-4D97-AF65-F5344CB8AC3E}">
        <p14:creationId xmlns:p14="http://schemas.microsoft.com/office/powerpoint/2010/main" val="15405802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91221"/>
            <a:ext cx="8610600" cy="1293028"/>
          </a:xfrm>
        </p:spPr>
        <p:txBody>
          <a:bodyPr/>
          <a:lstStyle/>
          <a:p>
            <a:r>
              <a:rPr lang="en-US" altLang="en-US" sz="4400" b="1" u="sng" kern="0" cap="none" dirty="0">
                <a:solidFill>
                  <a:srgbClr val="00FF00"/>
                </a:solidFill>
                <a:latin typeface="Times New Roman"/>
              </a:rPr>
              <a:t>Science is a Way of Knowing</a:t>
            </a:r>
            <a:endParaRPr lang="en-US" dirty="0"/>
          </a:p>
        </p:txBody>
      </p:sp>
      <p:sp>
        <p:nvSpPr>
          <p:cNvPr id="3" name="Content Placeholder 2"/>
          <p:cNvSpPr>
            <a:spLocks noGrp="1"/>
          </p:cNvSpPr>
          <p:nvPr>
            <p:ph idx="1"/>
          </p:nvPr>
        </p:nvSpPr>
        <p:spPr>
          <a:xfrm>
            <a:off x="685800" y="2999171"/>
            <a:ext cx="10820400" cy="3384045"/>
          </a:xfrm>
        </p:spPr>
        <p:txBody>
          <a:bodyPr>
            <a:normAutofit fontScale="92500" lnSpcReduction="10000"/>
          </a:bodyPr>
          <a:lstStyle/>
          <a:p>
            <a:pPr marL="574675" lvl="2" indent="-346075">
              <a:spcAft>
                <a:spcPts val="500"/>
              </a:spcAft>
            </a:pPr>
            <a:r>
              <a:rPr lang="en-US" altLang="en-US" sz="2600" dirty="0">
                <a:solidFill>
                  <a:srgbClr val="FFFF00"/>
                </a:solidFill>
              </a:rPr>
              <a:t>OBSERVATION</a:t>
            </a:r>
            <a:r>
              <a:rPr lang="en-US" altLang="en-US" sz="2600" dirty="0"/>
              <a:t>: </a:t>
            </a:r>
            <a:r>
              <a:rPr lang="en-US" altLang="en-US" sz="2600" i="1" dirty="0"/>
              <a:t>What is happening?</a:t>
            </a:r>
            <a:endParaRPr lang="en-US" altLang="en-US" sz="2600" dirty="0"/>
          </a:p>
          <a:p>
            <a:pPr marL="574675" lvl="2" indent="-346075">
              <a:spcAft>
                <a:spcPts val="500"/>
              </a:spcAft>
            </a:pPr>
            <a:r>
              <a:rPr lang="en-US" altLang="en-US" sz="2600" dirty="0">
                <a:solidFill>
                  <a:srgbClr val="FF0066"/>
                </a:solidFill>
              </a:rPr>
              <a:t>QUESTION</a:t>
            </a:r>
            <a:r>
              <a:rPr lang="en-US" altLang="en-US" sz="2600" dirty="0"/>
              <a:t>: </a:t>
            </a:r>
            <a:r>
              <a:rPr lang="en-US" altLang="en-US" sz="2600" i="1" dirty="0"/>
              <a:t>What would happen if .....?</a:t>
            </a:r>
            <a:r>
              <a:rPr lang="en-US" altLang="en-US" sz="2600" dirty="0"/>
              <a:t> </a:t>
            </a:r>
          </a:p>
          <a:p>
            <a:pPr marL="574675" lvl="2" indent="-346075">
              <a:spcAft>
                <a:spcPts val="500"/>
              </a:spcAft>
            </a:pPr>
            <a:r>
              <a:rPr lang="en-US" altLang="en-US" sz="2600" dirty="0">
                <a:solidFill>
                  <a:srgbClr val="FF3300"/>
                </a:solidFill>
              </a:rPr>
              <a:t>HYPOTHESIS</a:t>
            </a:r>
            <a:r>
              <a:rPr lang="en-US" altLang="en-US" sz="2600" dirty="0"/>
              <a:t>: </a:t>
            </a:r>
            <a:r>
              <a:rPr lang="en-US" altLang="en-US" sz="2600" i="1" dirty="0"/>
              <a:t>________ should happen if...…</a:t>
            </a:r>
            <a:endParaRPr lang="en-US" altLang="en-US" sz="2600" dirty="0"/>
          </a:p>
          <a:p>
            <a:pPr marL="574675" lvl="2" indent="-346075">
              <a:spcAft>
                <a:spcPts val="500"/>
              </a:spcAft>
            </a:pPr>
            <a:r>
              <a:rPr lang="en-US" altLang="en-US" sz="2600" dirty="0">
                <a:solidFill>
                  <a:srgbClr val="FF3300"/>
                </a:solidFill>
              </a:rPr>
              <a:t>ALTERNATIVE HYPOTHESES</a:t>
            </a:r>
            <a:r>
              <a:rPr lang="en-US" altLang="en-US" sz="2600" dirty="0"/>
              <a:t>: </a:t>
            </a:r>
            <a:r>
              <a:rPr lang="en-US" altLang="en-US" sz="2600" i="1" dirty="0"/>
              <a:t>_________or _________ or _________ should happen if ..…</a:t>
            </a:r>
            <a:endParaRPr lang="en-US" altLang="en-US" sz="2600" dirty="0"/>
          </a:p>
          <a:p>
            <a:pPr marL="574675" lvl="2" indent="-346075">
              <a:spcAft>
                <a:spcPts val="500"/>
              </a:spcAft>
            </a:pPr>
            <a:r>
              <a:rPr lang="en-US" altLang="en-US" sz="2600" dirty="0">
                <a:solidFill>
                  <a:srgbClr val="CC00FF"/>
                </a:solidFill>
              </a:rPr>
              <a:t>EXPERIMENT</a:t>
            </a:r>
            <a:r>
              <a:rPr lang="en-US" altLang="en-US" sz="2600" dirty="0"/>
              <a:t>: </a:t>
            </a:r>
            <a:r>
              <a:rPr lang="en-US" altLang="en-US" sz="2600" i="1" dirty="0"/>
              <a:t>Collect the data.</a:t>
            </a:r>
            <a:endParaRPr lang="en-US" altLang="en-US" sz="2600" dirty="0"/>
          </a:p>
          <a:p>
            <a:pPr marL="574675" lvl="2" indent="-346075">
              <a:spcAft>
                <a:spcPts val="500"/>
              </a:spcAft>
            </a:pPr>
            <a:r>
              <a:rPr lang="en-US" altLang="en-US" sz="2600" dirty="0">
                <a:solidFill>
                  <a:srgbClr val="0000FF"/>
                </a:solidFill>
              </a:rPr>
              <a:t>RESULTS</a:t>
            </a:r>
            <a:r>
              <a:rPr lang="en-US" altLang="en-US" sz="2600" dirty="0"/>
              <a:t>: </a:t>
            </a:r>
            <a:r>
              <a:rPr lang="en-US" altLang="en-US" sz="2600" i="1" dirty="0"/>
              <a:t>What actually happened?</a:t>
            </a:r>
          </a:p>
          <a:p>
            <a:pPr marL="574675" lvl="2" indent="-346075">
              <a:spcAft>
                <a:spcPts val="500"/>
              </a:spcAft>
            </a:pPr>
            <a:r>
              <a:rPr lang="en-US" altLang="en-US" sz="2600" dirty="0">
                <a:solidFill>
                  <a:srgbClr val="99FF33"/>
                </a:solidFill>
              </a:rPr>
              <a:t>CONCLUSION</a:t>
            </a:r>
            <a:r>
              <a:rPr lang="en-US" altLang="en-US" sz="2600" dirty="0"/>
              <a:t>: </a:t>
            </a:r>
            <a:r>
              <a:rPr lang="en-US" altLang="en-US" sz="2600" i="1" dirty="0"/>
              <a:t>The hypothesis was correct/incorrect because.....</a:t>
            </a:r>
            <a:endParaRPr lang="en-US" altLang="en-US" sz="2800" i="1" dirty="0"/>
          </a:p>
          <a:p>
            <a:endParaRPr lang="en-US" dirty="0"/>
          </a:p>
        </p:txBody>
      </p:sp>
      <p:sp>
        <p:nvSpPr>
          <p:cNvPr id="4" name="Rectangle 3"/>
          <p:cNvSpPr/>
          <p:nvPr/>
        </p:nvSpPr>
        <p:spPr>
          <a:xfrm>
            <a:off x="3048000" y="1661083"/>
            <a:ext cx="6096000" cy="1200329"/>
          </a:xfrm>
          <a:prstGeom prst="rect">
            <a:avLst/>
          </a:prstGeom>
        </p:spPr>
        <p:txBody>
          <a:bodyPr>
            <a:spAutoFit/>
          </a:bodyPr>
          <a:lstStyle/>
          <a:p>
            <a:pPr algn="ctr">
              <a:spcBef>
                <a:spcPts val="500"/>
              </a:spcBef>
              <a:spcAft>
                <a:spcPts val="500"/>
              </a:spcAft>
            </a:pPr>
            <a:r>
              <a:rPr lang="en-US" altLang="en-US" sz="2400" i="1" dirty="0">
                <a:solidFill>
                  <a:srgbClr val="00FFFF"/>
                </a:solidFill>
              </a:rPr>
              <a:t>The process of research can involve several steps. These levels are summarized below.</a:t>
            </a:r>
            <a:endParaRPr lang="en-US" altLang="en-US" sz="2400" dirty="0">
              <a:solidFill>
                <a:srgbClr val="00FFFF"/>
              </a:solidFill>
            </a:endParaRPr>
          </a:p>
        </p:txBody>
      </p:sp>
      <p:pic>
        <p:nvPicPr>
          <p:cNvPr id="5" name="Picture 4"/>
          <p:cNvPicPr>
            <a:picLocks noChangeAspect="1"/>
          </p:cNvPicPr>
          <p:nvPr/>
        </p:nvPicPr>
        <p:blipFill>
          <a:blip r:embed="rId3"/>
          <a:stretch>
            <a:fillRect/>
          </a:stretch>
        </p:blipFill>
        <p:spPr>
          <a:xfrm>
            <a:off x="8940165" y="2122008"/>
            <a:ext cx="3020187" cy="1855632"/>
          </a:xfrm>
          <a:prstGeom prst="rect">
            <a:avLst/>
          </a:prstGeom>
        </p:spPr>
      </p:pic>
    </p:spTree>
    <p:extLst>
      <p:ext uri="{BB962C8B-B14F-4D97-AF65-F5344CB8AC3E}">
        <p14:creationId xmlns:p14="http://schemas.microsoft.com/office/powerpoint/2010/main" val="14104834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484039"/>
            <a:ext cx="4974336" cy="175432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3600" b="0" i="0" u="none" strike="noStrike" kern="0" cap="none" spc="0" normalizeH="0" baseline="0" noProof="0" dirty="0" smtClean="0">
                <a:ln>
                  <a:noFill/>
                </a:ln>
                <a:solidFill>
                  <a:srgbClr val="99FF33"/>
                </a:solidFill>
                <a:effectLst/>
                <a:uLnTx/>
                <a:uFillTx/>
                <a:latin typeface="Times New Roman"/>
                <a:ea typeface="+mj-ea"/>
                <a:cs typeface="+mj-cs"/>
              </a:rPr>
              <a:t>Questions Can be Asked About Any Thing!   </a:t>
            </a:r>
            <a:br>
              <a:rPr kumimoji="0" lang="en-US" altLang="en-US" sz="3600" b="0" i="0" u="none" strike="noStrike" kern="0" cap="none" spc="0" normalizeH="0" baseline="0" noProof="0" dirty="0" smtClean="0">
                <a:ln>
                  <a:noFill/>
                </a:ln>
                <a:solidFill>
                  <a:srgbClr val="99FF33"/>
                </a:solidFill>
                <a:effectLst/>
                <a:uLnTx/>
                <a:uFillTx/>
                <a:latin typeface="Times New Roman"/>
                <a:ea typeface="+mj-ea"/>
                <a:cs typeface="+mj-cs"/>
              </a:rPr>
            </a:br>
            <a:r>
              <a:rPr kumimoji="0" lang="en-US" altLang="en-US" sz="3600" b="0" i="0" u="none" strike="noStrike" kern="0" cap="none" spc="0" normalizeH="0" baseline="0" noProof="0" dirty="0" smtClean="0">
                <a:ln>
                  <a:noFill/>
                </a:ln>
                <a:solidFill>
                  <a:srgbClr val="CC00FF"/>
                </a:solidFill>
                <a:effectLst/>
                <a:uLnTx/>
                <a:uFillTx/>
                <a:latin typeface="Times New Roman"/>
                <a:ea typeface="+mj-ea"/>
                <a:cs typeface="+mj-cs"/>
              </a:rPr>
              <a:t>This is Scientific Inquiry!</a:t>
            </a:r>
            <a:endParaRPr kumimoji="0" lang="en-US" sz="1800" b="0" i="0" u="none" strike="noStrike" kern="0" cap="none" spc="0" normalizeH="0" baseline="0" noProof="0" dirty="0" smtClean="0">
              <a:ln>
                <a:noFill/>
              </a:ln>
              <a:solidFill>
                <a:sysClr val="windowText" lastClr="000000"/>
              </a:solidFill>
              <a:effectLst/>
              <a:uLnTx/>
              <a:uFillTx/>
            </a:endParaRPr>
          </a:p>
        </p:txBody>
      </p:sp>
      <p:sp>
        <p:nvSpPr>
          <p:cNvPr id="5" name="Rectangle 4"/>
          <p:cNvSpPr/>
          <p:nvPr/>
        </p:nvSpPr>
        <p:spPr>
          <a:xfrm>
            <a:off x="685800" y="4997750"/>
            <a:ext cx="4745736" cy="830997"/>
          </a:xfrm>
          <a:prstGeom prst="rect">
            <a:avLst/>
          </a:prstGeom>
        </p:spPr>
        <p:txBody>
          <a:bodyPr wrap="square">
            <a:spAutoFit/>
          </a:bodyPr>
          <a:lstStyle/>
          <a:p>
            <a:pPr lvl="0" defTabSz="914400" eaLnBrk="0" fontAlgn="base" hangingPunct="0">
              <a:spcBef>
                <a:spcPct val="50000"/>
              </a:spcBef>
              <a:spcAft>
                <a:spcPct val="0"/>
              </a:spcAft>
            </a:pPr>
            <a:r>
              <a:rPr lang="en-US" altLang="en-US" sz="2400" b="1" dirty="0">
                <a:solidFill>
                  <a:srgbClr val="FFFF00"/>
                </a:solidFill>
                <a:latin typeface="Times New Roman" panose="02020603050405020304" pitchFamily="18" charset="0"/>
              </a:rPr>
              <a:t>Look at this picture and develop a hypothesis that is being tested.</a:t>
            </a:r>
            <a:endParaRPr lang="en-US" altLang="en-US" sz="2400" b="1" dirty="0">
              <a:solidFill>
                <a:srgbClr val="FFFF00"/>
              </a:solidFill>
              <a:latin typeface="Times New Roman" panose="02020603050405020304" pitchFamily="18" charset="0"/>
            </a:endParaRPr>
          </a:p>
        </p:txBody>
      </p:sp>
      <p:pic>
        <p:nvPicPr>
          <p:cNvPr id="6" name="Picture 4" descr="scientific_inquiry__files/i002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34784" y="393192"/>
            <a:ext cx="4065588" cy="6248400"/>
          </a:xfrm>
          <a:prstGeom prst="rect">
            <a:avLst/>
          </a:prstGeom>
        </p:spPr>
      </p:pic>
    </p:spTree>
    <p:extLst>
      <p:ext uri="{BB962C8B-B14F-4D97-AF65-F5344CB8AC3E}">
        <p14:creationId xmlns:p14="http://schemas.microsoft.com/office/powerpoint/2010/main" val="148032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09509"/>
            <a:ext cx="8610600" cy="1293028"/>
          </a:xfrm>
        </p:spPr>
        <p:txBody>
          <a:bodyPr>
            <a:normAutofit fontScale="90000"/>
          </a:bodyPr>
          <a:lstStyle/>
          <a:p>
            <a:pPr algn="ctr"/>
            <a:r>
              <a:rPr lang="en-US" altLang="en-US" sz="6000" b="1" kern="0" cap="none" dirty="0">
                <a:solidFill>
                  <a:srgbClr val="00FFFF"/>
                </a:solidFill>
                <a:latin typeface="Times New Roman"/>
              </a:rPr>
              <a:t>In Science, Decisions </a:t>
            </a:r>
            <a:r>
              <a:rPr lang="en-US" altLang="en-US" sz="6000" b="1" u="sng" kern="0" cap="none" dirty="0">
                <a:solidFill>
                  <a:srgbClr val="00FFFF"/>
                </a:solidFill>
                <a:latin typeface="Times New Roman"/>
              </a:rPr>
              <a:t>are Based on E</a:t>
            </a:r>
            <a:r>
              <a:rPr lang="en-US" altLang="en-US" sz="6000" b="1" i="1" u="sng" kern="0" cap="none" dirty="0">
                <a:solidFill>
                  <a:srgbClr val="00FFFF"/>
                </a:solidFill>
                <a:latin typeface="Times New Roman"/>
              </a:rPr>
              <a:t>vidence!</a:t>
            </a:r>
            <a:endParaRPr lang="en-US" dirty="0"/>
          </a:p>
        </p:txBody>
      </p:sp>
      <p:pic>
        <p:nvPicPr>
          <p:cNvPr id="4" name="Content Placeholder 3"/>
          <p:cNvPicPr>
            <a:picLocks noGrp="1" noChangeAspect="1"/>
          </p:cNvPicPr>
          <p:nvPr>
            <p:ph idx="1"/>
          </p:nvPr>
        </p:nvPicPr>
        <p:blipFill>
          <a:blip r:embed="rId3"/>
          <a:stretch>
            <a:fillRect/>
          </a:stretch>
        </p:blipFill>
        <p:spPr>
          <a:xfrm>
            <a:off x="505333" y="2434431"/>
            <a:ext cx="3252851" cy="2439639"/>
          </a:xfrm>
          <a:prstGeom prst="rect">
            <a:avLst/>
          </a:prstGeom>
        </p:spPr>
      </p:pic>
      <p:pic>
        <p:nvPicPr>
          <p:cNvPr id="5" name="Picture 4"/>
          <p:cNvPicPr>
            <a:picLocks noChangeAspect="1"/>
          </p:cNvPicPr>
          <p:nvPr/>
        </p:nvPicPr>
        <p:blipFill>
          <a:blip r:embed="rId4"/>
          <a:stretch>
            <a:fillRect/>
          </a:stretch>
        </p:blipFill>
        <p:spPr>
          <a:xfrm>
            <a:off x="3862995" y="4134612"/>
            <a:ext cx="4466009" cy="2513076"/>
          </a:xfrm>
          <a:prstGeom prst="rect">
            <a:avLst/>
          </a:prstGeom>
        </p:spPr>
      </p:pic>
      <p:pic>
        <p:nvPicPr>
          <p:cNvPr id="6" name="Picture 5"/>
          <p:cNvPicPr>
            <a:picLocks noChangeAspect="1"/>
          </p:cNvPicPr>
          <p:nvPr/>
        </p:nvPicPr>
        <p:blipFill>
          <a:blip r:embed="rId5"/>
          <a:stretch>
            <a:fillRect/>
          </a:stretch>
        </p:blipFill>
        <p:spPr>
          <a:xfrm>
            <a:off x="8433815" y="2434431"/>
            <a:ext cx="3252851" cy="2448198"/>
          </a:xfrm>
          <a:prstGeom prst="rect">
            <a:avLst/>
          </a:prstGeom>
        </p:spPr>
      </p:pic>
    </p:spTree>
    <p:extLst>
      <p:ext uri="{BB962C8B-B14F-4D97-AF65-F5344CB8AC3E}">
        <p14:creationId xmlns:p14="http://schemas.microsoft.com/office/powerpoint/2010/main" val="4643650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992973"/>
            <a:ext cx="8610600" cy="1293028"/>
          </a:xfrm>
        </p:spPr>
        <p:txBody>
          <a:bodyPr>
            <a:normAutofit fontScale="90000"/>
          </a:bodyPr>
          <a:lstStyle/>
          <a:p>
            <a:pPr lvl="0" eaLnBrk="0" fontAlgn="base" hangingPunct="0">
              <a:lnSpc>
                <a:spcPct val="100000"/>
              </a:lnSpc>
              <a:spcBef>
                <a:spcPct val="50000"/>
              </a:spcBef>
              <a:spcAft>
                <a:spcPct val="0"/>
              </a:spcAft>
            </a:pPr>
            <a:r>
              <a:rPr lang="en-US" altLang="en-US" sz="4800" b="1" cap="none" dirty="0">
                <a:solidFill>
                  <a:srgbClr val="FF0066"/>
                </a:solidFill>
                <a:latin typeface="Times New Roman" panose="02020603050405020304" pitchFamily="18" charset="0"/>
                <a:ea typeface="+mn-ea"/>
                <a:cs typeface="+mn-cs"/>
              </a:rPr>
              <a:t>Consequences of Scientific Evidence</a:t>
            </a:r>
            <a:br>
              <a:rPr lang="en-US" altLang="en-US" sz="4800" b="1" cap="none" dirty="0">
                <a:solidFill>
                  <a:srgbClr val="FF0066"/>
                </a:solidFill>
                <a:latin typeface="Times New Roman" panose="02020603050405020304" pitchFamily="18" charset="0"/>
                <a:ea typeface="+mn-ea"/>
                <a:cs typeface="+mn-cs"/>
              </a:rPr>
            </a:br>
            <a:endParaRPr lang="en-US" dirty="0"/>
          </a:p>
        </p:txBody>
      </p:sp>
      <p:sp>
        <p:nvSpPr>
          <p:cNvPr id="3" name="Content Placeholder 2"/>
          <p:cNvSpPr>
            <a:spLocks noGrp="1"/>
          </p:cNvSpPr>
          <p:nvPr>
            <p:ph idx="1"/>
          </p:nvPr>
        </p:nvSpPr>
        <p:spPr>
          <a:xfrm>
            <a:off x="685800" y="2194560"/>
            <a:ext cx="7525512" cy="4024125"/>
          </a:xfrm>
        </p:spPr>
        <p:txBody>
          <a:bodyPr/>
          <a:lstStyle/>
          <a:p>
            <a:pPr marL="342900" lvl="0" indent="-342900" eaLnBrk="0" fontAlgn="base" hangingPunct="0">
              <a:lnSpc>
                <a:spcPct val="80000"/>
              </a:lnSpc>
              <a:spcBef>
                <a:spcPts val="500"/>
              </a:spcBef>
              <a:spcAft>
                <a:spcPts val="500"/>
              </a:spcAft>
              <a:buFontTx/>
              <a:buChar char="•"/>
            </a:pPr>
            <a:r>
              <a:rPr lang="en-US" altLang="en-US" sz="2800" kern="0" dirty="0">
                <a:solidFill>
                  <a:srgbClr val="00FF00"/>
                </a:solidFill>
                <a:latin typeface="Times New Roman"/>
              </a:rPr>
              <a:t>EVIDENCE-BASED DECISIONS:</a:t>
            </a:r>
            <a:r>
              <a:rPr lang="en-US" altLang="en-US" sz="2800" kern="0" dirty="0">
                <a:solidFill>
                  <a:srgbClr val="EBEBEB"/>
                </a:solidFill>
                <a:latin typeface="Times New Roman"/>
              </a:rPr>
              <a:t> What do we want to make happen as a result of the evidence?</a:t>
            </a:r>
          </a:p>
          <a:p>
            <a:pPr marL="342900" lvl="0" indent="-342900" eaLnBrk="0" fontAlgn="base" hangingPunct="0">
              <a:lnSpc>
                <a:spcPct val="80000"/>
              </a:lnSpc>
              <a:spcBef>
                <a:spcPts val="500"/>
              </a:spcBef>
              <a:spcAft>
                <a:spcPts val="500"/>
              </a:spcAft>
              <a:buFontTx/>
              <a:buChar char="•"/>
            </a:pPr>
            <a:endParaRPr lang="en-US" altLang="en-US" sz="2800" kern="0" dirty="0">
              <a:solidFill>
                <a:srgbClr val="EBEBEB"/>
              </a:solidFill>
              <a:latin typeface="Times New Roman"/>
            </a:endParaRPr>
          </a:p>
          <a:p>
            <a:pPr marL="342900" lvl="0" indent="-342900" eaLnBrk="0" fontAlgn="base" hangingPunct="0">
              <a:lnSpc>
                <a:spcPct val="80000"/>
              </a:lnSpc>
              <a:spcBef>
                <a:spcPts val="500"/>
              </a:spcBef>
              <a:spcAft>
                <a:spcPts val="500"/>
              </a:spcAft>
              <a:buFontTx/>
              <a:buChar char="•"/>
            </a:pPr>
            <a:r>
              <a:rPr lang="en-US" altLang="en-US" sz="2800" kern="0" dirty="0">
                <a:solidFill>
                  <a:srgbClr val="00FF00"/>
                </a:solidFill>
                <a:latin typeface="Times New Roman"/>
              </a:rPr>
              <a:t>VALUES:</a:t>
            </a:r>
            <a:r>
              <a:rPr lang="en-US" altLang="en-US" sz="2800" kern="0" dirty="0">
                <a:solidFill>
                  <a:srgbClr val="EBEBEB"/>
                </a:solidFill>
                <a:latin typeface="Times New Roman"/>
              </a:rPr>
              <a:t> What happenings do we want to preserve and extend?</a:t>
            </a:r>
          </a:p>
          <a:p>
            <a:pPr marL="342900" lvl="0" indent="-342900" eaLnBrk="0" fontAlgn="base" hangingPunct="0">
              <a:lnSpc>
                <a:spcPct val="80000"/>
              </a:lnSpc>
              <a:spcBef>
                <a:spcPts val="500"/>
              </a:spcBef>
              <a:spcAft>
                <a:spcPts val="500"/>
              </a:spcAft>
              <a:buFontTx/>
              <a:buChar char="•"/>
            </a:pPr>
            <a:endParaRPr lang="en-US" altLang="en-US" sz="2800" kern="0" dirty="0">
              <a:solidFill>
                <a:srgbClr val="EBEBEB"/>
              </a:solidFill>
              <a:latin typeface="Times New Roman"/>
            </a:endParaRPr>
          </a:p>
          <a:p>
            <a:pPr marL="342900" lvl="0" indent="-342900" eaLnBrk="0" fontAlgn="base" hangingPunct="0">
              <a:lnSpc>
                <a:spcPct val="80000"/>
              </a:lnSpc>
              <a:spcBef>
                <a:spcPts val="500"/>
              </a:spcBef>
              <a:spcAft>
                <a:spcPts val="500"/>
              </a:spcAft>
              <a:buFontTx/>
              <a:buChar char="•"/>
            </a:pPr>
            <a:r>
              <a:rPr lang="en-US" altLang="en-US" sz="2800" kern="0" dirty="0">
                <a:solidFill>
                  <a:srgbClr val="00FF00"/>
                </a:solidFill>
                <a:latin typeface="Times New Roman"/>
              </a:rPr>
              <a:t>FUTURE DIRECTIONS:</a:t>
            </a:r>
            <a:r>
              <a:rPr lang="en-US" altLang="en-US" sz="2800" kern="0" dirty="0">
                <a:solidFill>
                  <a:srgbClr val="EBEBEB"/>
                </a:solidFill>
                <a:latin typeface="Times New Roman"/>
              </a:rPr>
              <a:t> What do we want to make happen next?  Where will these results lead us in the future?</a:t>
            </a:r>
          </a:p>
          <a:p>
            <a:endParaRPr lang="en-US" dirty="0"/>
          </a:p>
        </p:txBody>
      </p:sp>
      <p:pic>
        <p:nvPicPr>
          <p:cNvPr id="4" name="Picture 3"/>
          <p:cNvPicPr>
            <a:picLocks noChangeAspect="1"/>
          </p:cNvPicPr>
          <p:nvPr/>
        </p:nvPicPr>
        <p:blipFill>
          <a:blip r:embed="rId3"/>
          <a:stretch>
            <a:fillRect/>
          </a:stretch>
        </p:blipFill>
        <p:spPr>
          <a:xfrm>
            <a:off x="8467344" y="2002347"/>
            <a:ext cx="3038856" cy="2451344"/>
          </a:xfrm>
          <a:prstGeom prst="rect">
            <a:avLst/>
          </a:prstGeom>
        </p:spPr>
      </p:pic>
      <p:pic>
        <p:nvPicPr>
          <p:cNvPr id="5" name="Picture 4"/>
          <p:cNvPicPr>
            <a:picLocks noChangeAspect="1"/>
          </p:cNvPicPr>
          <p:nvPr/>
        </p:nvPicPr>
        <p:blipFill>
          <a:blip r:embed="rId4"/>
          <a:stretch>
            <a:fillRect/>
          </a:stretch>
        </p:blipFill>
        <p:spPr>
          <a:xfrm>
            <a:off x="8467344" y="4564949"/>
            <a:ext cx="3038856" cy="2128459"/>
          </a:xfrm>
          <a:prstGeom prst="rect">
            <a:avLst/>
          </a:prstGeom>
        </p:spPr>
      </p:pic>
    </p:spTree>
    <p:extLst>
      <p:ext uri="{BB962C8B-B14F-4D97-AF65-F5344CB8AC3E}">
        <p14:creationId xmlns:p14="http://schemas.microsoft.com/office/powerpoint/2010/main" val="646912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46085"/>
            <a:ext cx="8610600" cy="1293028"/>
          </a:xfrm>
        </p:spPr>
        <p:txBody>
          <a:bodyPr/>
          <a:lstStyle/>
          <a:p>
            <a:pPr algn="ctr"/>
            <a:r>
              <a:rPr lang="en-US" sz="4400" b="1" u="sng" kern="0" cap="none" dirty="0">
                <a:solidFill>
                  <a:srgbClr val="2D2DB9">
                    <a:lumMod val="40000"/>
                    <a:lumOff val="60000"/>
                  </a:srgbClr>
                </a:solidFill>
                <a:latin typeface="Times New Roman"/>
              </a:rPr>
              <a:t>Theories in Science</a:t>
            </a:r>
            <a:endParaRPr lang="en-US" dirty="0"/>
          </a:p>
        </p:txBody>
      </p:sp>
      <p:sp>
        <p:nvSpPr>
          <p:cNvPr id="3" name="Content Placeholder 2"/>
          <p:cNvSpPr>
            <a:spLocks noGrp="1"/>
          </p:cNvSpPr>
          <p:nvPr>
            <p:ph idx="1"/>
          </p:nvPr>
        </p:nvSpPr>
        <p:spPr/>
        <p:txBody>
          <a:bodyPr/>
          <a:lstStyle/>
          <a:p>
            <a:pPr marL="342900" lvl="0" indent="-342900" eaLnBrk="0" fontAlgn="base" hangingPunct="0">
              <a:lnSpc>
                <a:spcPct val="100000"/>
              </a:lnSpc>
              <a:spcBef>
                <a:spcPct val="20000"/>
              </a:spcBef>
              <a:spcAft>
                <a:spcPct val="0"/>
              </a:spcAft>
              <a:buFontTx/>
              <a:buChar char="•"/>
            </a:pPr>
            <a:r>
              <a:rPr lang="en-US" altLang="en-US" sz="2800" kern="0" dirty="0">
                <a:solidFill>
                  <a:srgbClr val="FFC000"/>
                </a:solidFill>
                <a:latin typeface="Times New Roman"/>
              </a:rPr>
              <a:t>Theories can be more important than isolated facts.</a:t>
            </a:r>
          </a:p>
          <a:p>
            <a:pPr marL="342900" lvl="0" indent="-342900" eaLnBrk="0" fontAlgn="base" hangingPunct="0">
              <a:lnSpc>
                <a:spcPct val="100000"/>
              </a:lnSpc>
              <a:spcBef>
                <a:spcPct val="20000"/>
              </a:spcBef>
              <a:spcAft>
                <a:spcPct val="0"/>
              </a:spcAft>
              <a:buFontTx/>
              <a:buChar char="•"/>
            </a:pPr>
            <a:r>
              <a:rPr lang="en-US" altLang="en-US" sz="2800" kern="0" dirty="0">
                <a:solidFill>
                  <a:srgbClr val="99FF33"/>
                </a:solidFill>
                <a:latin typeface="Times New Roman"/>
              </a:rPr>
              <a:t>Theories guide the direction of research, providing the context in which ideas and hypotheses are generated.</a:t>
            </a:r>
          </a:p>
          <a:p>
            <a:pPr marL="342900" lvl="0" indent="-342900" eaLnBrk="0" fontAlgn="base" hangingPunct="0">
              <a:lnSpc>
                <a:spcPct val="100000"/>
              </a:lnSpc>
              <a:spcBef>
                <a:spcPct val="20000"/>
              </a:spcBef>
              <a:spcAft>
                <a:spcPct val="0"/>
              </a:spcAft>
              <a:buFontTx/>
              <a:buChar char="•"/>
            </a:pPr>
            <a:r>
              <a:rPr lang="en-US" altLang="en-US" sz="2800" kern="0" dirty="0">
                <a:solidFill>
                  <a:srgbClr val="FF66FF"/>
                </a:solidFill>
                <a:latin typeface="Times New Roman"/>
              </a:rPr>
              <a:t>Good theories show how many isolated facts are compatible and consistent with each other.</a:t>
            </a:r>
          </a:p>
          <a:p>
            <a:pPr marL="342900" lvl="0" indent="-342900" eaLnBrk="0" fontAlgn="base" hangingPunct="0">
              <a:lnSpc>
                <a:spcPct val="100000"/>
              </a:lnSpc>
              <a:spcBef>
                <a:spcPct val="20000"/>
              </a:spcBef>
              <a:spcAft>
                <a:spcPct val="0"/>
              </a:spcAft>
              <a:buFontTx/>
              <a:buChar char="•"/>
            </a:pPr>
            <a:r>
              <a:rPr lang="en-US" altLang="en-US" sz="2800" kern="0" dirty="0">
                <a:solidFill>
                  <a:srgbClr val="00FFFF"/>
                </a:solidFill>
                <a:latin typeface="Times New Roman"/>
              </a:rPr>
              <a:t>Good theories stand the test of time, but may be replaced when a better theory comes along.</a:t>
            </a:r>
            <a:endParaRPr lang="en-US" dirty="0"/>
          </a:p>
        </p:txBody>
      </p:sp>
      <p:pic>
        <p:nvPicPr>
          <p:cNvPr id="4" name="Picture 3"/>
          <p:cNvPicPr>
            <a:picLocks noChangeAspect="1"/>
          </p:cNvPicPr>
          <p:nvPr/>
        </p:nvPicPr>
        <p:blipFill>
          <a:blip r:embed="rId3"/>
          <a:stretch>
            <a:fillRect/>
          </a:stretch>
        </p:blipFill>
        <p:spPr>
          <a:xfrm>
            <a:off x="8911685" y="581493"/>
            <a:ext cx="2979230" cy="1937795"/>
          </a:xfrm>
          <a:prstGeom prst="rect">
            <a:avLst/>
          </a:prstGeom>
        </p:spPr>
      </p:pic>
      <p:pic>
        <p:nvPicPr>
          <p:cNvPr id="5" name="Picture 4"/>
          <p:cNvPicPr>
            <a:picLocks noChangeAspect="1"/>
          </p:cNvPicPr>
          <p:nvPr/>
        </p:nvPicPr>
        <p:blipFill>
          <a:blip r:embed="rId4"/>
          <a:stretch>
            <a:fillRect/>
          </a:stretch>
        </p:blipFill>
        <p:spPr>
          <a:xfrm>
            <a:off x="4648200" y="5154930"/>
            <a:ext cx="2392680" cy="1520190"/>
          </a:xfrm>
          <a:prstGeom prst="rect">
            <a:avLst/>
          </a:prstGeom>
        </p:spPr>
      </p:pic>
    </p:spTree>
    <p:extLst>
      <p:ext uri="{BB962C8B-B14F-4D97-AF65-F5344CB8AC3E}">
        <p14:creationId xmlns:p14="http://schemas.microsoft.com/office/powerpoint/2010/main" val="35002431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64373"/>
            <a:ext cx="8610600" cy="1293028"/>
          </a:xfrm>
        </p:spPr>
        <p:txBody>
          <a:bodyPr/>
          <a:lstStyle/>
          <a:p>
            <a:r>
              <a:rPr lang="en-US" altLang="en-US" kern="0" cap="none" dirty="0" smtClean="0">
                <a:solidFill>
                  <a:srgbClr val="00B050"/>
                </a:solidFill>
                <a:latin typeface="Times New Roman"/>
              </a:rPr>
              <a:t>You Can </a:t>
            </a:r>
            <a:r>
              <a:rPr lang="en-US" altLang="en-US" kern="0" cap="none" dirty="0">
                <a:solidFill>
                  <a:srgbClr val="00B050"/>
                </a:solidFill>
                <a:latin typeface="Times New Roman"/>
              </a:rPr>
              <a:t>Think Like a </a:t>
            </a:r>
            <a:r>
              <a:rPr lang="en-US" altLang="en-US" u="sng" kern="0" cap="none" dirty="0" smtClean="0">
                <a:solidFill>
                  <a:srgbClr val="00B050"/>
                </a:solidFill>
                <a:latin typeface="Times New Roman"/>
              </a:rPr>
              <a:t>Scientist</a:t>
            </a:r>
            <a:r>
              <a:rPr lang="en-US" altLang="en-US" kern="0" cap="none" dirty="0" smtClean="0">
                <a:solidFill>
                  <a:srgbClr val="00B050"/>
                </a:solidFill>
                <a:latin typeface="Times New Roman"/>
              </a:rPr>
              <a:t> Too!</a:t>
            </a:r>
            <a:endParaRPr lang="en-US" dirty="0"/>
          </a:p>
        </p:txBody>
      </p:sp>
      <p:sp>
        <p:nvSpPr>
          <p:cNvPr id="3" name="Content Placeholder 2"/>
          <p:cNvSpPr>
            <a:spLocks noGrp="1"/>
          </p:cNvSpPr>
          <p:nvPr>
            <p:ph idx="1"/>
          </p:nvPr>
        </p:nvSpPr>
        <p:spPr/>
        <p:txBody>
          <a:bodyPr>
            <a:normAutofit lnSpcReduction="10000"/>
          </a:bodyPr>
          <a:lstStyle/>
          <a:p>
            <a:pPr marL="342900" lvl="0" indent="-342900" eaLnBrk="0" fontAlgn="base" hangingPunct="0">
              <a:spcBef>
                <a:spcPct val="20000"/>
              </a:spcBef>
              <a:spcAft>
                <a:spcPct val="0"/>
              </a:spcAft>
              <a:buFontTx/>
              <a:buChar char="•"/>
            </a:pPr>
            <a:r>
              <a:rPr lang="en-US" altLang="en-US" sz="2800" kern="0" dirty="0">
                <a:solidFill>
                  <a:srgbClr val="00FFFF"/>
                </a:solidFill>
                <a:latin typeface="Times New Roman"/>
              </a:rPr>
              <a:t>Observe. Listen. Read.</a:t>
            </a:r>
          </a:p>
          <a:p>
            <a:pPr marL="342900" lvl="0" indent="-342900" eaLnBrk="0" fontAlgn="base" hangingPunct="0">
              <a:spcBef>
                <a:spcPct val="20000"/>
              </a:spcBef>
              <a:spcAft>
                <a:spcPct val="0"/>
              </a:spcAft>
              <a:buFontTx/>
              <a:buChar char="•"/>
            </a:pPr>
            <a:r>
              <a:rPr lang="en-US" altLang="en-US" sz="2800" kern="0" dirty="0">
                <a:solidFill>
                  <a:srgbClr val="CC00FF"/>
                </a:solidFill>
                <a:latin typeface="Times New Roman"/>
              </a:rPr>
              <a:t>Ask questions.</a:t>
            </a:r>
          </a:p>
          <a:p>
            <a:pPr marL="342900" lvl="0" indent="-342900" eaLnBrk="0" fontAlgn="base" hangingPunct="0">
              <a:spcBef>
                <a:spcPct val="20000"/>
              </a:spcBef>
              <a:spcAft>
                <a:spcPct val="0"/>
              </a:spcAft>
              <a:buFontTx/>
              <a:buChar char="•"/>
            </a:pPr>
            <a:r>
              <a:rPr lang="en-US" altLang="en-US" sz="2800" kern="0" dirty="0">
                <a:solidFill>
                  <a:srgbClr val="99FF33"/>
                </a:solidFill>
                <a:latin typeface="Times New Roman"/>
              </a:rPr>
              <a:t>What is the evidence? </a:t>
            </a:r>
          </a:p>
          <a:p>
            <a:pPr marL="342900" lvl="0" indent="-342900" eaLnBrk="0" fontAlgn="base" hangingPunct="0">
              <a:spcBef>
                <a:spcPct val="20000"/>
              </a:spcBef>
              <a:spcAft>
                <a:spcPct val="0"/>
              </a:spcAft>
              <a:buFontTx/>
              <a:buChar char="•"/>
            </a:pPr>
            <a:r>
              <a:rPr lang="en-US" altLang="en-US" sz="2800" kern="0" dirty="0">
                <a:solidFill>
                  <a:srgbClr val="FF0000"/>
                </a:solidFill>
                <a:latin typeface="Times New Roman"/>
              </a:rPr>
              <a:t>Do I have access to all the evidence?</a:t>
            </a:r>
          </a:p>
          <a:p>
            <a:pPr marL="342900" lvl="0" indent="-342900" eaLnBrk="0" fontAlgn="base" hangingPunct="0">
              <a:spcBef>
                <a:spcPct val="20000"/>
              </a:spcBef>
              <a:spcAft>
                <a:spcPct val="0"/>
              </a:spcAft>
              <a:buFontTx/>
              <a:buChar char="•"/>
            </a:pPr>
            <a:r>
              <a:rPr lang="en-US" altLang="en-US" sz="2800" kern="0" dirty="0">
                <a:solidFill>
                  <a:srgbClr val="FF99FF"/>
                </a:solidFill>
                <a:latin typeface="Times New Roman"/>
              </a:rPr>
              <a:t>Is the evidence good?</a:t>
            </a:r>
          </a:p>
          <a:p>
            <a:pPr marL="742950" lvl="1" indent="-285750" eaLnBrk="0" fontAlgn="base" hangingPunct="0">
              <a:spcBef>
                <a:spcPct val="20000"/>
              </a:spcBef>
              <a:spcAft>
                <a:spcPct val="0"/>
              </a:spcAft>
              <a:buSzPct val="55000"/>
              <a:buFont typeface="Wingdings" panose="05000000000000000000" pitchFamily="2" charset="2"/>
              <a:buChar char="Ø"/>
            </a:pPr>
            <a:r>
              <a:rPr lang="en-US" altLang="en-US" sz="2400" kern="0" dirty="0">
                <a:solidFill>
                  <a:srgbClr val="00B0F0"/>
                </a:solidFill>
                <a:latin typeface="Times New Roman"/>
              </a:rPr>
              <a:t>How much evidence is there?</a:t>
            </a:r>
          </a:p>
          <a:p>
            <a:pPr marL="742950" lvl="1" indent="-285750" eaLnBrk="0" fontAlgn="base" hangingPunct="0">
              <a:spcBef>
                <a:spcPct val="20000"/>
              </a:spcBef>
              <a:spcAft>
                <a:spcPct val="0"/>
              </a:spcAft>
              <a:buSzPct val="55000"/>
              <a:buFont typeface="Wingdings" panose="05000000000000000000" pitchFamily="2" charset="2"/>
              <a:buChar char="Ø"/>
            </a:pPr>
            <a:r>
              <a:rPr lang="en-US" altLang="en-US" sz="2400" kern="0" dirty="0">
                <a:solidFill>
                  <a:srgbClr val="00B0F0"/>
                </a:solidFill>
                <a:latin typeface="Times New Roman"/>
              </a:rPr>
              <a:t>Is evidence based on fact or opinion?</a:t>
            </a:r>
          </a:p>
          <a:p>
            <a:pPr marL="742950" lvl="1" indent="-285750" eaLnBrk="0" fontAlgn="base" hangingPunct="0">
              <a:spcBef>
                <a:spcPct val="20000"/>
              </a:spcBef>
              <a:spcAft>
                <a:spcPct val="0"/>
              </a:spcAft>
              <a:buSzPct val="55000"/>
              <a:buFont typeface="Wingdings" panose="05000000000000000000" pitchFamily="2" charset="2"/>
              <a:buChar char="Ø"/>
            </a:pPr>
            <a:r>
              <a:rPr lang="en-US" altLang="en-US" sz="2400" kern="0" dirty="0">
                <a:solidFill>
                  <a:srgbClr val="00B0F0"/>
                </a:solidFill>
                <a:latin typeface="Times New Roman"/>
              </a:rPr>
              <a:t>Does evidence come from several INDEPENDENT sources?</a:t>
            </a:r>
          </a:p>
          <a:p>
            <a:pPr marL="342900" lvl="0" indent="-342900" eaLnBrk="0" fontAlgn="base" hangingPunct="0">
              <a:spcBef>
                <a:spcPct val="20000"/>
              </a:spcBef>
              <a:spcAft>
                <a:spcPct val="0"/>
              </a:spcAft>
              <a:buFontTx/>
              <a:buChar char="•"/>
            </a:pPr>
            <a:r>
              <a:rPr lang="en-US" altLang="en-US" sz="2800" kern="0" dirty="0">
                <a:solidFill>
                  <a:srgbClr val="FFFF00"/>
                </a:solidFill>
                <a:latin typeface="Times New Roman"/>
              </a:rPr>
              <a:t>How can I test to see if the evidence is correct?</a:t>
            </a:r>
          </a:p>
          <a:p>
            <a:endParaRPr lang="en-US" dirty="0"/>
          </a:p>
        </p:txBody>
      </p:sp>
      <p:pic>
        <p:nvPicPr>
          <p:cNvPr id="4" name="Picture 3"/>
          <p:cNvPicPr>
            <a:picLocks noChangeAspect="1"/>
          </p:cNvPicPr>
          <p:nvPr/>
        </p:nvPicPr>
        <p:blipFill>
          <a:blip r:embed="rId3"/>
          <a:stretch>
            <a:fillRect/>
          </a:stretch>
        </p:blipFill>
        <p:spPr>
          <a:xfrm>
            <a:off x="7435273" y="2194560"/>
            <a:ext cx="3995743" cy="2447638"/>
          </a:xfrm>
          <a:prstGeom prst="rect">
            <a:avLst/>
          </a:prstGeom>
        </p:spPr>
      </p:pic>
    </p:spTree>
    <p:extLst>
      <p:ext uri="{BB962C8B-B14F-4D97-AF65-F5344CB8AC3E}">
        <p14:creationId xmlns:p14="http://schemas.microsoft.com/office/powerpoint/2010/main" val="32691025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64373"/>
            <a:ext cx="8610600" cy="1293028"/>
          </a:xfrm>
        </p:spPr>
        <p:txBody>
          <a:bodyPr/>
          <a:lstStyle/>
          <a:p>
            <a:pPr algn="ctr"/>
            <a:r>
              <a:rPr lang="en-US" sz="4400" u="sng" kern="0" cap="none" dirty="0">
                <a:solidFill>
                  <a:srgbClr val="00CC99">
                    <a:lumMod val="60000"/>
                    <a:lumOff val="40000"/>
                  </a:srgbClr>
                </a:solidFill>
                <a:latin typeface="Times New Roman"/>
              </a:rPr>
              <a:t>Interesting Websites</a:t>
            </a:r>
            <a:r>
              <a:rPr lang="en-US" sz="4400" u="sng" kern="0" cap="none" dirty="0">
                <a:solidFill>
                  <a:srgbClr val="EBEBEB"/>
                </a:solidFill>
                <a:latin typeface="Times New Roman"/>
              </a:rPr>
              <a:t>:</a:t>
            </a:r>
            <a:endParaRPr lang="en-US" dirty="0"/>
          </a:p>
        </p:txBody>
      </p:sp>
      <p:sp>
        <p:nvSpPr>
          <p:cNvPr id="3" name="Content Placeholder 2"/>
          <p:cNvSpPr>
            <a:spLocks noGrp="1"/>
          </p:cNvSpPr>
          <p:nvPr>
            <p:ph idx="1"/>
          </p:nvPr>
        </p:nvSpPr>
        <p:spPr>
          <a:xfrm>
            <a:off x="685800" y="2194560"/>
            <a:ext cx="11183112" cy="4024125"/>
          </a:xfrm>
        </p:spPr>
        <p:txBody>
          <a:bodyPr/>
          <a:lstStyle/>
          <a:p>
            <a:pPr marL="342900" lvl="0" indent="-342900" eaLnBrk="0" fontAlgn="base" hangingPunct="0">
              <a:lnSpc>
                <a:spcPct val="100000"/>
              </a:lnSpc>
              <a:spcBef>
                <a:spcPct val="20000"/>
              </a:spcBef>
              <a:spcAft>
                <a:spcPct val="0"/>
              </a:spcAft>
              <a:buFontTx/>
              <a:buChar char="•"/>
            </a:pPr>
            <a:r>
              <a:rPr lang="en-US" altLang="en-US" sz="2400" kern="0" dirty="0">
                <a:latin typeface="Times New Roman"/>
                <a:hlinkClick r:id="rId2"/>
              </a:rPr>
              <a:t>http://boyslife.org/hobbies-projects/funstuff/2184/weird-science/comment-page-5</a:t>
            </a:r>
            <a:r>
              <a:rPr lang="en-US" altLang="en-US" sz="2400" kern="0" dirty="0" smtClean="0">
                <a:latin typeface="Times New Roman"/>
                <a:hlinkClick r:id="rId2"/>
              </a:rPr>
              <a:t>/</a:t>
            </a:r>
            <a:r>
              <a:rPr lang="en-US" altLang="en-US" sz="2400" kern="0" dirty="0" smtClean="0">
                <a:latin typeface="Times New Roman"/>
              </a:rPr>
              <a:t> </a:t>
            </a:r>
            <a:endParaRPr lang="en-US" altLang="en-US" sz="2400" kern="0" dirty="0">
              <a:latin typeface="Times New Roman"/>
            </a:endParaRPr>
          </a:p>
          <a:p>
            <a:pPr marL="342900" lvl="0" indent="-342900" eaLnBrk="0" fontAlgn="base" hangingPunct="0">
              <a:lnSpc>
                <a:spcPct val="100000"/>
              </a:lnSpc>
              <a:spcBef>
                <a:spcPct val="20000"/>
              </a:spcBef>
              <a:spcAft>
                <a:spcPct val="0"/>
              </a:spcAft>
              <a:buFontTx/>
              <a:buChar char="•"/>
            </a:pPr>
            <a:r>
              <a:rPr lang="en-US" altLang="en-US" sz="2400" kern="0" dirty="0" smtClean="0">
                <a:latin typeface="Times New Roman"/>
                <a:hlinkClick r:id="rId3"/>
              </a:rPr>
              <a:t>http</a:t>
            </a:r>
            <a:r>
              <a:rPr lang="en-US" altLang="en-US" sz="2400" kern="0" dirty="0">
                <a:latin typeface="Times New Roman"/>
                <a:hlinkClick r:id="rId3"/>
              </a:rPr>
              <a:t>://</a:t>
            </a:r>
            <a:r>
              <a:rPr lang="en-US" altLang="en-US" sz="2400" kern="0" dirty="0" smtClean="0">
                <a:latin typeface="Times New Roman"/>
                <a:hlinkClick r:id="rId3"/>
              </a:rPr>
              <a:t>nces.ed.gov/nceskids/createagraph/default.aspx?ID=3f359c1f0dae49e0b31f3ba396f73cb2</a:t>
            </a:r>
            <a:endParaRPr lang="en-US" altLang="en-US" sz="2400" kern="0" dirty="0" smtClean="0">
              <a:latin typeface="Times New Roman"/>
            </a:endParaRPr>
          </a:p>
          <a:p>
            <a:pPr marL="342900" lvl="0" indent="-342900" eaLnBrk="0" fontAlgn="base" hangingPunct="0">
              <a:lnSpc>
                <a:spcPct val="100000"/>
              </a:lnSpc>
              <a:spcBef>
                <a:spcPct val="20000"/>
              </a:spcBef>
              <a:spcAft>
                <a:spcPct val="0"/>
              </a:spcAft>
              <a:buFontTx/>
              <a:buChar char="•"/>
            </a:pPr>
            <a:r>
              <a:rPr lang="en-US" altLang="en-US" sz="2400" kern="0" dirty="0">
                <a:latin typeface="Times New Roman"/>
                <a:hlinkClick r:id="rId4"/>
              </a:rPr>
              <a:t>https://</a:t>
            </a:r>
            <a:r>
              <a:rPr lang="en-US" altLang="en-US" sz="2400" kern="0" dirty="0" smtClean="0">
                <a:latin typeface="Times New Roman"/>
                <a:hlinkClick r:id="rId4"/>
              </a:rPr>
              <a:t>www.realsimple.com/work-life/family/kids-parenting/science-experiments-for-kids</a:t>
            </a:r>
            <a:endParaRPr lang="en-US" altLang="en-US" sz="2400" kern="0" dirty="0" smtClean="0">
              <a:latin typeface="Times New Roman"/>
            </a:endParaRPr>
          </a:p>
          <a:p>
            <a:pPr marL="342900" lvl="0" indent="-342900" eaLnBrk="0" fontAlgn="base" hangingPunct="0">
              <a:lnSpc>
                <a:spcPct val="100000"/>
              </a:lnSpc>
              <a:spcBef>
                <a:spcPct val="20000"/>
              </a:spcBef>
              <a:spcAft>
                <a:spcPct val="0"/>
              </a:spcAft>
              <a:buFontTx/>
              <a:buChar char="•"/>
            </a:pPr>
            <a:r>
              <a:rPr lang="en-US" altLang="en-US" sz="2400" kern="0" dirty="0">
                <a:latin typeface="Times New Roman"/>
                <a:hlinkClick r:id="rId5"/>
              </a:rPr>
              <a:t>https://sciencebob.com/category/videos</a:t>
            </a:r>
            <a:r>
              <a:rPr lang="en-US" altLang="en-US" sz="2400" kern="0" dirty="0" smtClean="0">
                <a:latin typeface="Times New Roman"/>
                <a:hlinkClick r:id="rId5"/>
              </a:rPr>
              <a:t>/</a:t>
            </a:r>
            <a:endParaRPr lang="en-US" altLang="en-US" sz="2400" kern="0" dirty="0" smtClean="0">
              <a:latin typeface="Times New Roman"/>
            </a:endParaRPr>
          </a:p>
          <a:p>
            <a:pPr marL="342900" lvl="0" indent="-342900" eaLnBrk="0" fontAlgn="base" hangingPunct="0">
              <a:lnSpc>
                <a:spcPct val="100000"/>
              </a:lnSpc>
              <a:spcBef>
                <a:spcPct val="20000"/>
              </a:spcBef>
              <a:spcAft>
                <a:spcPct val="0"/>
              </a:spcAft>
              <a:buFontTx/>
              <a:buChar char="•"/>
            </a:pPr>
            <a:endParaRPr lang="en-US" altLang="en-US" sz="2400" kern="0" dirty="0" smtClean="0">
              <a:latin typeface="Times New Roman"/>
            </a:endParaRPr>
          </a:p>
          <a:p>
            <a:pPr marL="0" lvl="0" indent="0" eaLnBrk="0" fontAlgn="base" hangingPunct="0">
              <a:lnSpc>
                <a:spcPct val="100000"/>
              </a:lnSpc>
              <a:spcBef>
                <a:spcPct val="20000"/>
              </a:spcBef>
              <a:spcAft>
                <a:spcPct val="0"/>
              </a:spcAft>
              <a:buNone/>
            </a:pPr>
            <a:endParaRPr lang="en-US" altLang="en-US" sz="2400" kern="0" dirty="0">
              <a:latin typeface="Times New Roman"/>
            </a:endParaRPr>
          </a:p>
          <a:p>
            <a:pPr marL="342900" lvl="0" indent="-342900" eaLnBrk="0" fontAlgn="base" hangingPunct="0">
              <a:lnSpc>
                <a:spcPct val="100000"/>
              </a:lnSpc>
              <a:spcBef>
                <a:spcPct val="20000"/>
              </a:spcBef>
              <a:spcAft>
                <a:spcPct val="0"/>
              </a:spcAft>
              <a:buFontTx/>
              <a:buChar char="•"/>
            </a:pPr>
            <a:endParaRPr lang="en-US" altLang="en-US" sz="2400" kern="0" dirty="0">
              <a:latin typeface="Times New Roman"/>
            </a:endParaRPr>
          </a:p>
        </p:txBody>
      </p:sp>
      <p:sp>
        <p:nvSpPr>
          <p:cNvPr id="4" name="Rectangle 3"/>
          <p:cNvSpPr/>
          <p:nvPr/>
        </p:nvSpPr>
        <p:spPr>
          <a:xfrm>
            <a:off x="808519" y="5283000"/>
            <a:ext cx="3826689" cy="461665"/>
          </a:xfrm>
          <a:prstGeom prst="rect">
            <a:avLst/>
          </a:prstGeom>
        </p:spPr>
        <p:txBody>
          <a:bodyPr wrap="none">
            <a:spAutoFit/>
          </a:bodyPr>
          <a:lstStyle/>
          <a:p>
            <a:pPr lvl="0" defTabSz="914400" eaLnBrk="0" fontAlgn="base" hangingPunct="0">
              <a:spcBef>
                <a:spcPct val="0"/>
              </a:spcBef>
              <a:spcAft>
                <a:spcPct val="0"/>
              </a:spcAft>
            </a:pPr>
            <a:r>
              <a:rPr lang="en-US" altLang="en-US" sz="2400" b="1" dirty="0">
                <a:solidFill>
                  <a:srgbClr val="FFFF00"/>
                </a:solidFill>
                <a:latin typeface="Times New Roman" panose="02020603050405020304" pitchFamily="18" charset="0"/>
              </a:rPr>
              <a:t>Make science fun and safe!!</a:t>
            </a:r>
            <a:endParaRPr lang="en-US" altLang="en-US" sz="2400" b="1" dirty="0">
              <a:solidFill>
                <a:srgbClr val="FFFF00"/>
              </a:solidFill>
              <a:latin typeface="Times New Roman" panose="02020603050405020304" pitchFamily="18" charset="0"/>
            </a:endParaRPr>
          </a:p>
        </p:txBody>
      </p:sp>
      <p:pic>
        <p:nvPicPr>
          <p:cNvPr id="5" name="Picture 4"/>
          <p:cNvPicPr>
            <a:picLocks noChangeAspect="1"/>
          </p:cNvPicPr>
          <p:nvPr/>
        </p:nvPicPr>
        <p:blipFill>
          <a:blip r:embed="rId6"/>
          <a:stretch>
            <a:fillRect/>
          </a:stretch>
        </p:blipFill>
        <p:spPr>
          <a:xfrm>
            <a:off x="6812280" y="3993644"/>
            <a:ext cx="4379976" cy="2578711"/>
          </a:xfrm>
          <a:prstGeom prst="rect">
            <a:avLst/>
          </a:prstGeom>
        </p:spPr>
      </p:pic>
    </p:spTree>
    <p:extLst>
      <p:ext uri="{BB962C8B-B14F-4D97-AF65-F5344CB8AC3E}">
        <p14:creationId xmlns:p14="http://schemas.microsoft.com/office/powerpoint/2010/main" val="24736557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8427L0Wry0"/>
          <p:cNvPicPr>
            <a:picLocks noGrp="1" noRot="1" noChangeAspect="1"/>
          </p:cNvPicPr>
          <p:nvPr>
            <p:ph idx="1"/>
            <a:videoFile r:link="rId1"/>
          </p:nvPr>
        </p:nvPicPr>
        <p:blipFill>
          <a:blip r:embed="rId3"/>
          <a:stretch>
            <a:fillRect/>
          </a:stretch>
        </p:blipFill>
        <p:spPr>
          <a:xfrm>
            <a:off x="2852928" y="1271016"/>
            <a:ext cx="6739128" cy="5239512"/>
          </a:xfrm>
          <a:prstGeom prst="rect">
            <a:avLst/>
          </a:prstGeom>
        </p:spPr>
      </p:pic>
    </p:spTree>
    <p:extLst>
      <p:ext uri="{BB962C8B-B14F-4D97-AF65-F5344CB8AC3E}">
        <p14:creationId xmlns:p14="http://schemas.microsoft.com/office/powerpoint/2010/main" val="25489609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901532"/>
            <a:ext cx="8610600" cy="1293028"/>
          </a:xfrm>
        </p:spPr>
        <p:txBody>
          <a:bodyPr/>
          <a:lstStyle/>
          <a:p>
            <a:pPr algn="ctr"/>
            <a:r>
              <a:rPr lang="en-US" dirty="0" smtClean="0"/>
              <a:t>Scientific Method </a:t>
            </a:r>
            <a:r>
              <a:rPr lang="en-US" dirty="0" err="1" smtClean="0"/>
              <a:t>Kahoot</a:t>
            </a:r>
            <a:r>
              <a:rPr lang="en-US" dirty="0" smtClean="0"/>
              <a:t> Game</a:t>
            </a:r>
            <a:endParaRPr lang="en-US" dirty="0"/>
          </a:p>
        </p:txBody>
      </p:sp>
      <p:sp>
        <p:nvSpPr>
          <p:cNvPr id="3" name="Content Placeholder 2"/>
          <p:cNvSpPr>
            <a:spLocks noGrp="1"/>
          </p:cNvSpPr>
          <p:nvPr>
            <p:ph idx="1"/>
          </p:nvPr>
        </p:nvSpPr>
        <p:spPr>
          <a:xfrm>
            <a:off x="685800" y="2569464"/>
            <a:ext cx="10820400" cy="4024125"/>
          </a:xfrm>
        </p:spPr>
        <p:txBody>
          <a:bodyPr/>
          <a:lstStyle/>
          <a:p>
            <a:r>
              <a:rPr lang="en-US" dirty="0">
                <a:hlinkClick r:id="rId2"/>
              </a:rPr>
              <a:t>https://play.kahoot.it/#/</a:t>
            </a:r>
            <a:r>
              <a:rPr lang="en-US" dirty="0" smtClean="0">
                <a:hlinkClick r:id="rId2"/>
              </a:rPr>
              <a:t>k/a81041bb-a4e6-4b21-b25f-111b82997421</a:t>
            </a:r>
            <a:endParaRPr lang="en-US" dirty="0" smtClean="0"/>
          </a:p>
          <a:p>
            <a:pPr marL="0" indent="0">
              <a:buNone/>
            </a:pPr>
            <a:endParaRPr lang="en-US" dirty="0"/>
          </a:p>
        </p:txBody>
      </p:sp>
    </p:spTree>
    <p:extLst>
      <p:ext uri="{BB962C8B-B14F-4D97-AF65-F5344CB8AC3E}">
        <p14:creationId xmlns:p14="http://schemas.microsoft.com/office/powerpoint/2010/main" val="3396640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699" y="900897"/>
            <a:ext cx="8610600" cy="1293028"/>
          </a:xfrm>
        </p:spPr>
        <p:txBody>
          <a:bodyPr>
            <a:normAutofit fontScale="90000"/>
          </a:bodyPr>
          <a:lstStyle/>
          <a:p>
            <a:pPr algn="ctr"/>
            <a:r>
              <a:rPr lang="en-US" dirty="0"/>
              <a:t>Look at these five trees closely. How many testable hypotheses can you generate?</a:t>
            </a:r>
            <a:br>
              <a:rPr lang="en-US" dirty="0"/>
            </a:br>
            <a:endParaRPr lang="en-US" dirty="0"/>
          </a:p>
        </p:txBody>
      </p:sp>
      <p:pic>
        <p:nvPicPr>
          <p:cNvPr id="4" name="Content Placeholder 3"/>
          <p:cNvPicPr>
            <a:picLocks noGrp="1" noChangeAspect="1"/>
          </p:cNvPicPr>
          <p:nvPr>
            <p:ph idx="1"/>
          </p:nvPr>
        </p:nvPicPr>
        <p:blipFill>
          <a:blip r:embed="rId3"/>
          <a:stretch>
            <a:fillRect/>
          </a:stretch>
        </p:blipFill>
        <p:spPr>
          <a:xfrm>
            <a:off x="3012232" y="2193925"/>
            <a:ext cx="6167534" cy="4216206"/>
          </a:xfrm>
          <a:prstGeom prst="rect">
            <a:avLst/>
          </a:prstGeom>
        </p:spPr>
      </p:pic>
    </p:spTree>
    <p:extLst>
      <p:ext uri="{BB962C8B-B14F-4D97-AF65-F5344CB8AC3E}">
        <p14:creationId xmlns:p14="http://schemas.microsoft.com/office/powerpoint/2010/main" val="279960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17720"/>
            <a:ext cx="8610600" cy="1293028"/>
          </a:xfrm>
        </p:spPr>
        <p:txBody>
          <a:bodyPr/>
          <a:lstStyle/>
          <a:p>
            <a:pPr algn="ctr"/>
            <a:r>
              <a:rPr lang="en-US" dirty="0" smtClean="0"/>
              <a:t>Hints to find three Hypotheses:</a:t>
            </a:r>
            <a:endParaRPr lang="en-US" dirty="0"/>
          </a:p>
        </p:txBody>
      </p:sp>
      <p:sp>
        <p:nvSpPr>
          <p:cNvPr id="3" name="Content Placeholder 2"/>
          <p:cNvSpPr>
            <a:spLocks noGrp="1"/>
          </p:cNvSpPr>
          <p:nvPr>
            <p:ph idx="1"/>
          </p:nvPr>
        </p:nvSpPr>
        <p:spPr/>
        <p:txBody>
          <a:bodyPr/>
          <a:lstStyle/>
          <a:p>
            <a:r>
              <a:rPr lang="en-US" altLang="en-US" sz="2800" dirty="0">
                <a:solidFill>
                  <a:srgbClr val="99FF33"/>
                </a:solidFill>
              </a:rPr>
              <a:t>Think about the different sizes of the trees</a:t>
            </a:r>
          </a:p>
          <a:p>
            <a:r>
              <a:rPr lang="en-US" altLang="en-US" sz="2800" dirty="0">
                <a:solidFill>
                  <a:srgbClr val="00B0F0"/>
                </a:solidFill>
              </a:rPr>
              <a:t>Think about the number of trunks each tree has</a:t>
            </a:r>
          </a:p>
          <a:p>
            <a:r>
              <a:rPr lang="en-US" altLang="en-US" sz="2800" dirty="0">
                <a:solidFill>
                  <a:srgbClr val="FF66FF"/>
                </a:solidFill>
              </a:rPr>
              <a:t>Think about how the two smaller trees differ from each other</a:t>
            </a:r>
          </a:p>
          <a:p>
            <a:r>
              <a:rPr lang="en-US" altLang="en-US" sz="2800" dirty="0">
                <a:solidFill>
                  <a:srgbClr val="FF0066"/>
                </a:solidFill>
              </a:rPr>
              <a:t>Think about the bushes growing under the trees</a:t>
            </a:r>
          </a:p>
          <a:p>
            <a:endParaRPr lang="en-US" altLang="en-US" sz="2800" dirty="0"/>
          </a:p>
          <a:p>
            <a:r>
              <a:rPr lang="en-US" altLang="en-US" sz="2800" dirty="0">
                <a:solidFill>
                  <a:srgbClr val="FF9900"/>
                </a:solidFill>
              </a:rPr>
              <a:t>Go to next slide and look at picture again.  Write at least 3 hypotheses to share with class.</a:t>
            </a:r>
          </a:p>
          <a:p>
            <a:endParaRPr lang="en-US" dirty="0"/>
          </a:p>
        </p:txBody>
      </p:sp>
    </p:spTree>
    <p:extLst>
      <p:ext uri="{BB962C8B-B14F-4D97-AF65-F5344CB8AC3E}">
        <p14:creationId xmlns:p14="http://schemas.microsoft.com/office/powerpoint/2010/main" val="4826913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683313"/>
            <a:ext cx="8610600" cy="1293028"/>
          </a:xfrm>
        </p:spPr>
        <p:txBody>
          <a:bodyPr/>
          <a:lstStyle/>
          <a:p>
            <a:pPr algn="ctr"/>
            <a:r>
              <a:rPr lang="en-US" dirty="0" smtClean="0"/>
              <a:t>Good Research is hypothesis-driven</a:t>
            </a:r>
            <a:endParaRPr lang="en-US" dirty="0"/>
          </a:p>
        </p:txBody>
      </p:sp>
      <p:sp>
        <p:nvSpPr>
          <p:cNvPr id="3" name="Content Placeholder 2"/>
          <p:cNvSpPr>
            <a:spLocks noGrp="1"/>
          </p:cNvSpPr>
          <p:nvPr>
            <p:ph idx="1"/>
          </p:nvPr>
        </p:nvSpPr>
        <p:spPr/>
        <p:txBody>
          <a:bodyPr/>
          <a:lstStyle/>
          <a:p>
            <a:pPr marL="0" indent="0">
              <a:buNone/>
            </a:pPr>
            <a:r>
              <a:rPr lang="en-US" altLang="en-US" sz="2800" dirty="0">
                <a:solidFill>
                  <a:schemeClr val="accent1"/>
                </a:solidFill>
              </a:rPr>
              <a:t>What does this mean</a:t>
            </a:r>
            <a:r>
              <a:rPr lang="en-US" altLang="en-US" sz="2800" dirty="0"/>
              <a:t>?</a:t>
            </a:r>
          </a:p>
          <a:p>
            <a:pPr marL="0" indent="0">
              <a:buNone/>
            </a:pPr>
            <a:endParaRPr lang="en-US" altLang="en-US" sz="2800" dirty="0" smtClean="0">
              <a:solidFill>
                <a:srgbClr val="CC00FF"/>
              </a:solidFill>
            </a:endParaRPr>
          </a:p>
          <a:p>
            <a:pPr marL="0" indent="0">
              <a:buNone/>
            </a:pPr>
            <a:r>
              <a:rPr lang="en-US" altLang="en-US" sz="2800" dirty="0" smtClean="0">
                <a:solidFill>
                  <a:srgbClr val="CC00FF"/>
                </a:solidFill>
              </a:rPr>
              <a:t>Why </a:t>
            </a:r>
            <a:r>
              <a:rPr lang="en-US" altLang="en-US" sz="2800" dirty="0">
                <a:solidFill>
                  <a:srgbClr val="CC00FF"/>
                </a:solidFill>
              </a:rPr>
              <a:t>is it true?</a:t>
            </a:r>
            <a:r>
              <a:rPr lang="en-US" altLang="en-US" sz="2800" dirty="0"/>
              <a:t> </a:t>
            </a:r>
          </a:p>
          <a:p>
            <a:pPr marL="0" indent="0">
              <a:buNone/>
            </a:pPr>
            <a:endParaRPr lang="en-US" alt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7945395" y="1622772"/>
            <a:ext cx="3920051" cy="2583850"/>
          </a:xfrm>
          <a:prstGeom prst="rect">
            <a:avLst/>
          </a:prstGeom>
        </p:spPr>
      </p:pic>
      <p:pic>
        <p:nvPicPr>
          <p:cNvPr id="5" name="Picture 4"/>
          <p:cNvPicPr>
            <a:picLocks noChangeAspect="1"/>
          </p:cNvPicPr>
          <p:nvPr/>
        </p:nvPicPr>
        <p:blipFill>
          <a:blip r:embed="rId4"/>
          <a:stretch>
            <a:fillRect/>
          </a:stretch>
        </p:blipFill>
        <p:spPr>
          <a:xfrm>
            <a:off x="6096000" y="4312509"/>
            <a:ext cx="3468130" cy="2372496"/>
          </a:xfrm>
          <a:prstGeom prst="rect">
            <a:avLst/>
          </a:prstGeom>
        </p:spPr>
      </p:pic>
      <p:pic>
        <p:nvPicPr>
          <p:cNvPr id="6" name="Picture 5"/>
          <p:cNvPicPr>
            <a:picLocks noChangeAspect="1"/>
          </p:cNvPicPr>
          <p:nvPr/>
        </p:nvPicPr>
        <p:blipFill>
          <a:blip r:embed="rId5"/>
          <a:stretch>
            <a:fillRect/>
          </a:stretch>
        </p:blipFill>
        <p:spPr>
          <a:xfrm>
            <a:off x="953253" y="4311964"/>
            <a:ext cx="3482823" cy="2373041"/>
          </a:xfrm>
          <a:prstGeom prst="rect">
            <a:avLst/>
          </a:prstGeom>
        </p:spPr>
      </p:pic>
    </p:spTree>
    <p:extLst>
      <p:ext uri="{BB962C8B-B14F-4D97-AF65-F5344CB8AC3E}">
        <p14:creationId xmlns:p14="http://schemas.microsoft.com/office/powerpoint/2010/main" val="515829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25086"/>
            <a:ext cx="8610600" cy="1293028"/>
          </a:xfrm>
        </p:spPr>
        <p:txBody>
          <a:bodyPr/>
          <a:lstStyle/>
          <a:p>
            <a:pPr algn="just"/>
            <a:r>
              <a:rPr lang="en-US" dirty="0" smtClean="0"/>
              <a:t>So what is a good hypothesis?</a:t>
            </a:r>
            <a:endParaRPr lang="en-US" dirty="0"/>
          </a:p>
        </p:txBody>
      </p:sp>
      <p:sp>
        <p:nvSpPr>
          <p:cNvPr id="3" name="Content Placeholder 2"/>
          <p:cNvSpPr>
            <a:spLocks noGrp="1"/>
          </p:cNvSpPr>
          <p:nvPr>
            <p:ph idx="1"/>
          </p:nvPr>
        </p:nvSpPr>
        <p:spPr/>
        <p:txBody>
          <a:bodyPr/>
          <a:lstStyle/>
          <a:p>
            <a:pPr marL="0" indent="0">
              <a:buNone/>
            </a:pPr>
            <a:r>
              <a:rPr lang="en-US" altLang="en-US" sz="2400" dirty="0">
                <a:solidFill>
                  <a:srgbClr val="FF0066"/>
                </a:solidFill>
              </a:rPr>
              <a:t>A possible explanation for an observation or a scientific problem.  .  </a:t>
            </a:r>
            <a:r>
              <a:rPr lang="en-US" altLang="en-US" sz="2400" dirty="0" smtClean="0">
                <a:solidFill>
                  <a:srgbClr val="FF0066"/>
                </a:solidFill>
              </a:rPr>
              <a:t>.</a:t>
            </a:r>
          </a:p>
          <a:p>
            <a:pPr marL="0" indent="0">
              <a:buNone/>
            </a:pPr>
            <a:endParaRPr lang="en-US" altLang="en-US" sz="2400" dirty="0">
              <a:solidFill>
                <a:srgbClr val="FF0066"/>
              </a:solidFill>
            </a:endParaRPr>
          </a:p>
          <a:p>
            <a:pPr>
              <a:spcAft>
                <a:spcPct val="20000"/>
              </a:spcAft>
            </a:pPr>
            <a:r>
              <a:rPr lang="en-US" altLang="en-US" sz="2400" dirty="0"/>
              <a:t>Based on </a:t>
            </a:r>
            <a:r>
              <a:rPr lang="en-US" altLang="en-US" sz="2400" dirty="0">
                <a:solidFill>
                  <a:srgbClr val="00FFFF"/>
                </a:solidFill>
              </a:rPr>
              <a:t>observations, inferences</a:t>
            </a:r>
            <a:r>
              <a:rPr lang="en-US" altLang="en-US" sz="2400" dirty="0"/>
              <a:t> and </a:t>
            </a:r>
            <a:r>
              <a:rPr lang="en-US" altLang="en-US" sz="2400" dirty="0">
                <a:solidFill>
                  <a:srgbClr val="00FFFF"/>
                </a:solidFill>
              </a:rPr>
              <a:t>previous knowledge</a:t>
            </a:r>
            <a:r>
              <a:rPr lang="en-US" altLang="en-US" sz="2400" dirty="0"/>
              <a:t>.</a:t>
            </a:r>
          </a:p>
          <a:p>
            <a:pPr>
              <a:spcAft>
                <a:spcPct val="20000"/>
              </a:spcAft>
            </a:pPr>
            <a:r>
              <a:rPr lang="en-US" altLang="en-US" sz="2400" dirty="0">
                <a:solidFill>
                  <a:srgbClr val="FFFF00"/>
                </a:solidFill>
              </a:rPr>
              <a:t>Must </a:t>
            </a:r>
            <a:r>
              <a:rPr lang="en-US" altLang="en-US" sz="2400" dirty="0"/>
              <a:t>be written as a </a:t>
            </a:r>
            <a:r>
              <a:rPr lang="en-US" altLang="en-US" sz="2400" dirty="0">
                <a:solidFill>
                  <a:srgbClr val="00FFFF"/>
                </a:solidFill>
              </a:rPr>
              <a:t>statement.</a:t>
            </a:r>
          </a:p>
          <a:p>
            <a:pPr>
              <a:spcAft>
                <a:spcPct val="20000"/>
              </a:spcAft>
            </a:pPr>
            <a:r>
              <a:rPr lang="en-US" altLang="en-US" sz="2400" dirty="0"/>
              <a:t>Is a </a:t>
            </a:r>
            <a:r>
              <a:rPr lang="en-US" altLang="en-US" sz="2400" dirty="0">
                <a:solidFill>
                  <a:srgbClr val="00FFFF"/>
                </a:solidFill>
              </a:rPr>
              <a:t>predictable</a:t>
            </a:r>
            <a:r>
              <a:rPr lang="en-US" altLang="en-US" sz="2400" dirty="0"/>
              <a:t> or logical </a:t>
            </a:r>
            <a:r>
              <a:rPr lang="en-US" altLang="en-US" sz="2400" dirty="0">
                <a:solidFill>
                  <a:srgbClr val="00FFFF"/>
                </a:solidFill>
              </a:rPr>
              <a:t>conclusion</a:t>
            </a:r>
            <a:r>
              <a:rPr lang="en-US" altLang="en-US" sz="2400" dirty="0"/>
              <a:t>/result. </a:t>
            </a:r>
          </a:p>
          <a:p>
            <a:pPr>
              <a:spcAft>
                <a:spcPct val="20000"/>
              </a:spcAft>
            </a:pPr>
            <a:r>
              <a:rPr lang="en-US" altLang="en-US" sz="2400" dirty="0"/>
              <a:t>Is </a:t>
            </a:r>
            <a:r>
              <a:rPr lang="en-US" altLang="en-US" sz="2400" dirty="0">
                <a:solidFill>
                  <a:srgbClr val="00FFFF"/>
                </a:solidFill>
              </a:rPr>
              <a:t>testable</a:t>
            </a:r>
            <a:r>
              <a:rPr lang="en-US" altLang="en-US" sz="2400" dirty="0"/>
              <a:t>.</a:t>
            </a:r>
          </a:p>
          <a:p>
            <a:pPr>
              <a:spcAft>
                <a:spcPct val="20000"/>
              </a:spcAft>
            </a:pPr>
            <a:r>
              <a:rPr lang="en-US" altLang="en-US" sz="2400" dirty="0"/>
              <a:t>Found to be </a:t>
            </a:r>
            <a:r>
              <a:rPr lang="en-US" altLang="en-US" sz="2400" dirty="0">
                <a:solidFill>
                  <a:srgbClr val="00FFFF"/>
                </a:solidFill>
              </a:rPr>
              <a:t>right</a:t>
            </a:r>
            <a:r>
              <a:rPr lang="en-US" altLang="en-US" sz="2400" dirty="0"/>
              <a:t> or </a:t>
            </a:r>
            <a:r>
              <a:rPr lang="en-US" altLang="en-US" sz="2400" dirty="0">
                <a:solidFill>
                  <a:srgbClr val="00FFFF"/>
                </a:solidFill>
              </a:rPr>
              <a:t>wrong</a:t>
            </a:r>
            <a:r>
              <a:rPr lang="en-US" altLang="en-US" sz="2400" dirty="0"/>
              <a:t> at end of investigation.</a:t>
            </a:r>
          </a:p>
          <a:p>
            <a:pPr marL="0" indent="0">
              <a:buNone/>
            </a:pPr>
            <a:endParaRPr lang="en-US" altLang="en-US" sz="2400" dirty="0">
              <a:solidFill>
                <a:srgbClr val="FF0066"/>
              </a:solidFill>
            </a:endParaRPr>
          </a:p>
        </p:txBody>
      </p:sp>
      <p:pic>
        <p:nvPicPr>
          <p:cNvPr id="4" name="Picture 3"/>
          <p:cNvPicPr>
            <a:picLocks noChangeAspect="1"/>
          </p:cNvPicPr>
          <p:nvPr/>
        </p:nvPicPr>
        <p:blipFill>
          <a:blip r:embed="rId3"/>
          <a:stretch>
            <a:fillRect/>
          </a:stretch>
        </p:blipFill>
        <p:spPr>
          <a:xfrm>
            <a:off x="8814817" y="3840480"/>
            <a:ext cx="2691384" cy="2587851"/>
          </a:xfrm>
          <a:prstGeom prst="rect">
            <a:avLst/>
          </a:prstGeom>
        </p:spPr>
      </p:pic>
    </p:spTree>
    <p:extLst>
      <p:ext uri="{BB962C8B-B14F-4D97-AF65-F5344CB8AC3E}">
        <p14:creationId xmlns:p14="http://schemas.microsoft.com/office/powerpoint/2010/main" val="1860617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18653"/>
            <a:ext cx="8610600" cy="1293028"/>
          </a:xfrm>
        </p:spPr>
        <p:txBody>
          <a:bodyPr/>
          <a:lstStyle/>
          <a:p>
            <a:pPr algn="ctr"/>
            <a:r>
              <a:rPr lang="en-US" dirty="0" smtClean="0"/>
              <a:t>Science is a Cyclic Process</a:t>
            </a:r>
            <a:endParaRPr lang="en-US" dirty="0"/>
          </a:p>
        </p:txBody>
      </p:sp>
      <p:pic>
        <p:nvPicPr>
          <p:cNvPr id="6" name="Content Placeholder 5"/>
          <p:cNvPicPr>
            <a:picLocks noGrp="1" noChangeAspect="1"/>
          </p:cNvPicPr>
          <p:nvPr>
            <p:ph idx="1"/>
          </p:nvPr>
        </p:nvPicPr>
        <p:blipFill>
          <a:blip r:embed="rId3"/>
          <a:stretch>
            <a:fillRect/>
          </a:stretch>
        </p:blipFill>
        <p:spPr>
          <a:xfrm>
            <a:off x="2827020" y="2011681"/>
            <a:ext cx="6537960" cy="4663438"/>
          </a:xfrm>
          <a:prstGeom prst="rect">
            <a:avLst/>
          </a:prstGeom>
        </p:spPr>
      </p:pic>
      <p:pic>
        <p:nvPicPr>
          <p:cNvPr id="7" name="Picture 6"/>
          <p:cNvPicPr>
            <a:picLocks noChangeAspect="1"/>
          </p:cNvPicPr>
          <p:nvPr/>
        </p:nvPicPr>
        <p:blipFill>
          <a:blip r:embed="rId4"/>
          <a:stretch>
            <a:fillRect/>
          </a:stretch>
        </p:blipFill>
        <p:spPr>
          <a:xfrm>
            <a:off x="8452034" y="1712920"/>
            <a:ext cx="1615580" cy="1292464"/>
          </a:xfrm>
          <a:prstGeom prst="rect">
            <a:avLst/>
          </a:prstGeom>
        </p:spPr>
      </p:pic>
      <p:pic>
        <p:nvPicPr>
          <p:cNvPr id="8" name="Picture 7"/>
          <p:cNvPicPr>
            <a:picLocks noChangeAspect="1"/>
          </p:cNvPicPr>
          <p:nvPr/>
        </p:nvPicPr>
        <p:blipFill>
          <a:blip r:embed="rId5"/>
          <a:stretch>
            <a:fillRect/>
          </a:stretch>
        </p:blipFill>
        <p:spPr>
          <a:xfrm>
            <a:off x="1790700" y="5254628"/>
            <a:ext cx="620287" cy="1420491"/>
          </a:xfrm>
          <a:prstGeom prst="rect">
            <a:avLst/>
          </a:prstGeom>
        </p:spPr>
      </p:pic>
    </p:spTree>
    <p:extLst>
      <p:ext uri="{BB962C8B-B14F-4D97-AF65-F5344CB8AC3E}">
        <p14:creationId xmlns:p14="http://schemas.microsoft.com/office/powerpoint/2010/main" val="3973517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55229"/>
            <a:ext cx="8610600" cy="1293028"/>
          </a:xfrm>
        </p:spPr>
        <p:txBody>
          <a:bodyPr/>
          <a:lstStyle/>
          <a:p>
            <a:pPr algn="ctr"/>
            <a:r>
              <a:rPr lang="en-US" dirty="0" smtClean="0"/>
              <a:t>Hypothesis example</a:t>
            </a:r>
            <a:endParaRPr lang="en-US" dirty="0"/>
          </a:p>
        </p:txBody>
      </p:sp>
      <p:sp>
        <p:nvSpPr>
          <p:cNvPr id="3" name="Content Placeholder 2"/>
          <p:cNvSpPr>
            <a:spLocks noGrp="1"/>
          </p:cNvSpPr>
          <p:nvPr>
            <p:ph idx="1"/>
          </p:nvPr>
        </p:nvSpPr>
        <p:spPr>
          <a:xfrm>
            <a:off x="685800" y="2194560"/>
            <a:ext cx="8183880" cy="4024125"/>
          </a:xfrm>
        </p:spPr>
        <p:txBody>
          <a:bodyPr/>
          <a:lstStyle/>
          <a:p>
            <a:pPr>
              <a:spcAft>
                <a:spcPct val="20000"/>
              </a:spcAft>
            </a:pPr>
            <a:r>
              <a:rPr lang="en-US" altLang="en-US" sz="2000" u="sng" dirty="0">
                <a:solidFill>
                  <a:srgbClr val="0000FF"/>
                </a:solidFill>
              </a:rPr>
              <a:t>Fact</a:t>
            </a:r>
            <a:r>
              <a:rPr lang="en-US" altLang="en-US" sz="2000" dirty="0">
                <a:solidFill>
                  <a:srgbClr val="0000FF"/>
                </a:solidFill>
              </a:rPr>
              <a:t>:</a:t>
            </a:r>
            <a:r>
              <a:rPr lang="en-US" altLang="en-US" sz="2000" dirty="0"/>
              <a:t> we know that plants need water. </a:t>
            </a:r>
          </a:p>
          <a:p>
            <a:pPr>
              <a:spcAft>
                <a:spcPct val="20000"/>
              </a:spcAft>
            </a:pPr>
            <a:r>
              <a:rPr lang="en-US" altLang="en-US" sz="2000" u="sng" dirty="0">
                <a:solidFill>
                  <a:srgbClr val="FF0066"/>
                </a:solidFill>
              </a:rPr>
              <a:t>Hypothesis</a:t>
            </a:r>
            <a:r>
              <a:rPr lang="en-US" altLang="en-US" sz="2000" dirty="0"/>
              <a:t>: The plant will grow faster if the watering frequency is increased.</a:t>
            </a:r>
            <a:br>
              <a:rPr lang="en-US" altLang="en-US" sz="2000" dirty="0"/>
            </a:br>
            <a:endParaRPr lang="en-US" altLang="en-US" sz="2000" dirty="0"/>
          </a:p>
          <a:p>
            <a:pPr>
              <a:spcAft>
                <a:spcPct val="20000"/>
              </a:spcAft>
            </a:pPr>
            <a:r>
              <a:rPr lang="en-US" altLang="en-US" sz="2000" u="sng" dirty="0">
                <a:solidFill>
                  <a:srgbClr val="CC00FF"/>
                </a:solidFill>
              </a:rPr>
              <a:t>Test</a:t>
            </a:r>
            <a:r>
              <a:rPr lang="en-US" altLang="en-US" sz="2000" dirty="0">
                <a:solidFill>
                  <a:srgbClr val="CC00FF"/>
                </a:solidFill>
              </a:rPr>
              <a:t>:</a:t>
            </a:r>
            <a:r>
              <a:rPr lang="en-US" altLang="en-US" sz="2000" dirty="0"/>
              <a:t> Set up a test with 2 of the same kind of plant in the same pots and in same place of room.  Give one plant a normal amount of water (record amount)  necessary for growth and give one plant an increased amount (you must record how much you increase it by)  observe over a period of time and record results.</a:t>
            </a:r>
          </a:p>
          <a:p>
            <a:pPr>
              <a:spcAft>
                <a:spcPct val="20000"/>
              </a:spcAft>
            </a:pPr>
            <a:r>
              <a:rPr lang="en-US" altLang="en-US" sz="2000" dirty="0"/>
              <a:t>You must have a </a:t>
            </a:r>
            <a:r>
              <a:rPr lang="en-US" altLang="en-US" sz="2000" dirty="0">
                <a:solidFill>
                  <a:srgbClr val="FF3300"/>
                </a:solidFill>
              </a:rPr>
              <a:t>control group</a:t>
            </a:r>
            <a:r>
              <a:rPr lang="en-US" altLang="en-US" sz="2000" dirty="0"/>
              <a:t> and only </a:t>
            </a:r>
            <a:r>
              <a:rPr lang="en-US" altLang="en-US" sz="2000" dirty="0">
                <a:solidFill>
                  <a:srgbClr val="FFFF00"/>
                </a:solidFill>
              </a:rPr>
              <a:t>one variable tested at a time</a:t>
            </a:r>
            <a:r>
              <a:rPr lang="en-US" altLang="en-US" sz="2000" dirty="0"/>
              <a:t>!!</a:t>
            </a:r>
          </a:p>
          <a:p>
            <a:endParaRPr lang="en-US" dirty="0"/>
          </a:p>
        </p:txBody>
      </p:sp>
      <p:pic>
        <p:nvPicPr>
          <p:cNvPr id="4" name="Picture 3"/>
          <p:cNvPicPr>
            <a:picLocks noChangeAspect="1"/>
          </p:cNvPicPr>
          <p:nvPr/>
        </p:nvPicPr>
        <p:blipFill>
          <a:blip r:embed="rId3"/>
          <a:stretch>
            <a:fillRect/>
          </a:stretch>
        </p:blipFill>
        <p:spPr>
          <a:xfrm>
            <a:off x="9564624" y="2048257"/>
            <a:ext cx="1810512" cy="2359343"/>
          </a:xfrm>
          <a:prstGeom prst="rect">
            <a:avLst/>
          </a:prstGeom>
        </p:spPr>
      </p:pic>
      <p:pic>
        <p:nvPicPr>
          <p:cNvPr id="5" name="Picture 4"/>
          <p:cNvPicPr>
            <a:picLocks noChangeAspect="1"/>
          </p:cNvPicPr>
          <p:nvPr/>
        </p:nvPicPr>
        <p:blipFill>
          <a:blip r:embed="rId4"/>
          <a:stretch>
            <a:fillRect/>
          </a:stretch>
        </p:blipFill>
        <p:spPr>
          <a:xfrm>
            <a:off x="9564624" y="4553903"/>
            <a:ext cx="1810512" cy="2133785"/>
          </a:xfrm>
          <a:prstGeom prst="rect">
            <a:avLst/>
          </a:prstGeom>
        </p:spPr>
      </p:pic>
    </p:spTree>
    <p:extLst>
      <p:ext uri="{BB962C8B-B14F-4D97-AF65-F5344CB8AC3E}">
        <p14:creationId xmlns:p14="http://schemas.microsoft.com/office/powerpoint/2010/main" val="3566609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727797"/>
            <a:ext cx="8610600" cy="1293028"/>
          </a:xfrm>
        </p:spPr>
        <p:txBody>
          <a:bodyPr/>
          <a:lstStyle/>
          <a:p>
            <a:pPr algn="ctr"/>
            <a:r>
              <a:rPr lang="en-US" dirty="0" smtClean="0"/>
              <a:t>3 Types of hypotheses</a:t>
            </a:r>
            <a:endParaRPr lang="en-US" dirty="0"/>
          </a:p>
        </p:txBody>
      </p:sp>
      <p:sp>
        <p:nvSpPr>
          <p:cNvPr id="3" name="Content Placeholder 2"/>
          <p:cNvSpPr>
            <a:spLocks noGrp="1"/>
          </p:cNvSpPr>
          <p:nvPr>
            <p:ph idx="1"/>
          </p:nvPr>
        </p:nvSpPr>
        <p:spPr/>
        <p:txBody>
          <a:bodyPr>
            <a:normAutofit lnSpcReduction="10000"/>
          </a:bodyPr>
          <a:lstStyle/>
          <a:p>
            <a:pPr marL="342900" lvl="0" indent="-342900" eaLnBrk="0" fontAlgn="base" hangingPunct="0">
              <a:lnSpc>
                <a:spcPct val="80000"/>
              </a:lnSpc>
              <a:spcBef>
                <a:spcPct val="20000"/>
              </a:spcBef>
              <a:spcAft>
                <a:spcPct val="0"/>
              </a:spcAft>
              <a:buFontTx/>
              <a:buChar char="•"/>
            </a:pPr>
            <a:r>
              <a:rPr lang="en-US" altLang="en-US" sz="2800" kern="0" dirty="0">
                <a:solidFill>
                  <a:srgbClr val="00FF00"/>
                </a:solidFill>
                <a:latin typeface="Times New Roman"/>
              </a:rPr>
              <a:t>Manipulated Hypothesis - </a:t>
            </a:r>
            <a:r>
              <a:rPr lang="en-US" altLang="en-US" sz="2800" kern="0" dirty="0">
                <a:solidFill>
                  <a:srgbClr val="EBEBEB"/>
                </a:solidFill>
                <a:latin typeface="Times New Roman"/>
              </a:rPr>
              <a:t>– A statement written when a variable is being manipulated to effect the result:  </a:t>
            </a:r>
          </a:p>
          <a:p>
            <a:pPr marL="742950" lvl="1" indent="-285750" eaLnBrk="0" fontAlgn="base" hangingPunct="0">
              <a:lnSpc>
                <a:spcPct val="80000"/>
              </a:lnSpc>
              <a:spcBef>
                <a:spcPct val="20000"/>
              </a:spcBef>
              <a:spcAft>
                <a:spcPct val="0"/>
              </a:spcAft>
              <a:buFontTx/>
              <a:buChar char="–"/>
            </a:pPr>
            <a:r>
              <a:rPr lang="en-US" altLang="en-US" sz="2400" kern="0" dirty="0">
                <a:solidFill>
                  <a:srgbClr val="00CC00"/>
                </a:solidFill>
                <a:latin typeface="Times New Roman"/>
              </a:rPr>
              <a:t>The plant will grow faster IF </a:t>
            </a:r>
            <a:r>
              <a:rPr lang="en-US" altLang="en-US" sz="2400" kern="0" dirty="0">
                <a:solidFill>
                  <a:srgbClr val="FF9900"/>
                </a:solidFill>
                <a:latin typeface="Times New Roman"/>
              </a:rPr>
              <a:t>copper</a:t>
            </a:r>
            <a:r>
              <a:rPr lang="en-US" altLang="en-US" sz="2400" kern="0" dirty="0">
                <a:solidFill>
                  <a:srgbClr val="00CC00"/>
                </a:solidFill>
                <a:latin typeface="Times New Roman"/>
              </a:rPr>
              <a:t> is added to soil.</a:t>
            </a:r>
          </a:p>
          <a:p>
            <a:pPr marL="742950" lvl="1" indent="-285750" eaLnBrk="0" fontAlgn="base" hangingPunct="0">
              <a:lnSpc>
                <a:spcPct val="80000"/>
              </a:lnSpc>
              <a:spcBef>
                <a:spcPct val="20000"/>
              </a:spcBef>
              <a:spcAft>
                <a:spcPct val="0"/>
              </a:spcAft>
              <a:buNone/>
            </a:pPr>
            <a:endParaRPr lang="en-US" altLang="en-US" sz="2400" kern="0" dirty="0">
              <a:solidFill>
                <a:srgbClr val="00CC00"/>
              </a:solidFill>
              <a:latin typeface="Times New Roman"/>
            </a:endParaRPr>
          </a:p>
          <a:p>
            <a:pPr marL="342900" lvl="0" indent="-342900" eaLnBrk="0" fontAlgn="base" hangingPunct="0">
              <a:lnSpc>
                <a:spcPct val="80000"/>
              </a:lnSpc>
              <a:spcBef>
                <a:spcPct val="20000"/>
              </a:spcBef>
              <a:spcAft>
                <a:spcPct val="0"/>
              </a:spcAft>
              <a:buFontTx/>
              <a:buChar char="•"/>
            </a:pPr>
            <a:r>
              <a:rPr lang="en-US" altLang="en-US" sz="2800" kern="0" dirty="0">
                <a:solidFill>
                  <a:srgbClr val="00FFFF"/>
                </a:solidFill>
                <a:latin typeface="Times New Roman"/>
              </a:rPr>
              <a:t>Comparative Hypothesis</a:t>
            </a:r>
            <a:r>
              <a:rPr lang="en-US" altLang="en-US" sz="2800" kern="0" dirty="0">
                <a:solidFill>
                  <a:srgbClr val="00FF00"/>
                </a:solidFill>
                <a:latin typeface="Times New Roman"/>
              </a:rPr>
              <a:t> – </a:t>
            </a:r>
            <a:r>
              <a:rPr lang="en-US" altLang="en-US" sz="2800" kern="0" dirty="0">
                <a:solidFill>
                  <a:srgbClr val="FFFFFF"/>
                </a:solidFill>
                <a:latin typeface="Times New Roman"/>
              </a:rPr>
              <a:t>Used when investigating the preferences of an organism:</a:t>
            </a:r>
          </a:p>
          <a:p>
            <a:pPr marL="742950" lvl="1" indent="-285750" eaLnBrk="0" fontAlgn="base" hangingPunct="0">
              <a:lnSpc>
                <a:spcPct val="80000"/>
              </a:lnSpc>
              <a:spcBef>
                <a:spcPct val="20000"/>
              </a:spcBef>
              <a:spcAft>
                <a:spcPct val="0"/>
              </a:spcAft>
              <a:buFontTx/>
              <a:buChar char="–"/>
            </a:pPr>
            <a:r>
              <a:rPr lang="en-US" altLang="en-US" sz="2400" kern="0" dirty="0">
                <a:solidFill>
                  <a:srgbClr val="00FFFF"/>
                </a:solidFill>
                <a:latin typeface="Times New Roman"/>
              </a:rPr>
              <a:t>Dogs prefer wet food over dry food.</a:t>
            </a:r>
          </a:p>
          <a:p>
            <a:pPr marL="742950" lvl="1" indent="-285750" eaLnBrk="0" fontAlgn="base" hangingPunct="0">
              <a:lnSpc>
                <a:spcPct val="80000"/>
              </a:lnSpc>
              <a:spcBef>
                <a:spcPct val="20000"/>
              </a:spcBef>
              <a:spcAft>
                <a:spcPct val="0"/>
              </a:spcAft>
              <a:buNone/>
            </a:pPr>
            <a:endParaRPr lang="en-US" altLang="en-US" sz="2400" kern="0" dirty="0">
              <a:solidFill>
                <a:srgbClr val="00FFFF"/>
              </a:solidFill>
              <a:latin typeface="Times New Roman"/>
            </a:endParaRPr>
          </a:p>
          <a:p>
            <a:pPr marL="342900" lvl="0" indent="-342900" eaLnBrk="0" fontAlgn="base" hangingPunct="0">
              <a:lnSpc>
                <a:spcPct val="80000"/>
              </a:lnSpc>
              <a:spcBef>
                <a:spcPct val="20000"/>
              </a:spcBef>
              <a:spcAft>
                <a:spcPct val="0"/>
              </a:spcAft>
              <a:buFontTx/>
              <a:buChar char="•"/>
            </a:pPr>
            <a:r>
              <a:rPr lang="en-US" altLang="en-US" sz="2800" kern="0" dirty="0">
                <a:solidFill>
                  <a:srgbClr val="FF0066"/>
                </a:solidFill>
                <a:latin typeface="Times New Roman"/>
              </a:rPr>
              <a:t>Descriptive Hypothesis</a:t>
            </a:r>
            <a:r>
              <a:rPr lang="en-US" altLang="en-US" sz="2800" kern="0" dirty="0">
                <a:solidFill>
                  <a:srgbClr val="00FF00"/>
                </a:solidFill>
                <a:latin typeface="Times New Roman"/>
              </a:rPr>
              <a:t> – </a:t>
            </a:r>
            <a:r>
              <a:rPr lang="en-US" altLang="en-US" sz="2800" kern="0" dirty="0">
                <a:solidFill>
                  <a:srgbClr val="FFFFFF"/>
                </a:solidFill>
                <a:latin typeface="Times New Roman"/>
              </a:rPr>
              <a:t>Used when observing organisms in their natural environment and conditions can not be changed or manipulated:</a:t>
            </a:r>
          </a:p>
          <a:p>
            <a:pPr marL="742950" lvl="1" indent="-285750" eaLnBrk="0" fontAlgn="base" hangingPunct="0">
              <a:lnSpc>
                <a:spcPct val="80000"/>
              </a:lnSpc>
              <a:spcBef>
                <a:spcPct val="20000"/>
              </a:spcBef>
              <a:spcAft>
                <a:spcPct val="0"/>
              </a:spcAft>
              <a:buFontTx/>
              <a:buChar char="–"/>
            </a:pPr>
            <a:r>
              <a:rPr lang="en-US" altLang="en-US" sz="2400" kern="0" dirty="0">
                <a:solidFill>
                  <a:srgbClr val="FF0066"/>
                </a:solidFill>
                <a:latin typeface="Times New Roman"/>
              </a:rPr>
              <a:t>More moss grows on the side of rocks in shady wet areas than on the side of rocks in sunny dry areas.</a:t>
            </a:r>
          </a:p>
          <a:p>
            <a:pPr marL="0" indent="0">
              <a:buNone/>
            </a:pPr>
            <a:endParaRPr lang="en-US" dirty="0"/>
          </a:p>
        </p:txBody>
      </p:sp>
    </p:spTree>
    <p:extLst>
      <p:ext uri="{BB962C8B-B14F-4D97-AF65-F5344CB8AC3E}">
        <p14:creationId xmlns:p14="http://schemas.microsoft.com/office/powerpoint/2010/main" val="2789484323"/>
      </p:ext>
    </p:extLst>
  </p:cSld>
  <p:clrMapOvr>
    <a:masterClrMapping/>
  </p:clrMapOvr>
  <p:timing>
    <p:tnLst>
      <p:par>
        <p:cTn id="1" dur="indefinite" restart="never" nodeType="tmRoot"/>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01D17D"/>
      </a:accent1>
      <a:accent2>
        <a:srgbClr val="84C72A"/>
      </a:accent2>
      <a:accent3>
        <a:srgbClr val="E1D126"/>
      </a:accent3>
      <a:accent4>
        <a:srgbClr val="E29932"/>
      </a:accent4>
      <a:accent5>
        <a:srgbClr val="E56526"/>
      </a:accent5>
      <a:accent6>
        <a:srgbClr val="D63731"/>
      </a:accent6>
      <a:hlink>
        <a:srgbClr val="35FA7F"/>
      </a:hlink>
      <a:folHlink>
        <a:srgbClr val="BAFC85"/>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2B2A868B-6BC2-4B3E-98B9-1258F41035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TM04033937[[fn=Vapor Trail]]</Template>
  <TotalTime>143</TotalTime>
  <Words>3879</Words>
  <Application>Microsoft Office PowerPoint</Application>
  <PresentationFormat>Widescreen</PresentationFormat>
  <Paragraphs>213</Paragraphs>
  <Slides>28</Slides>
  <Notes>21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Century Gothic</vt:lpstr>
      <vt:lpstr>Times New Roman</vt:lpstr>
      <vt:lpstr>Wingdings</vt:lpstr>
      <vt:lpstr>Vapor Trail</vt:lpstr>
      <vt:lpstr>Scientific Investigations</vt:lpstr>
      <vt:lpstr>Science Builds on Good Observations</vt:lpstr>
      <vt:lpstr>Look at these five trees closely. How many testable hypotheses can you generate? </vt:lpstr>
      <vt:lpstr>Hints to find three Hypotheses:</vt:lpstr>
      <vt:lpstr>Good Research is hypothesis-driven</vt:lpstr>
      <vt:lpstr>So what is a good hypothesis?</vt:lpstr>
      <vt:lpstr>Science is a Cyclic Process</vt:lpstr>
      <vt:lpstr>Hypothesis example</vt:lpstr>
      <vt:lpstr>3 Types of hypotheses</vt:lpstr>
      <vt:lpstr>How to Design an experiment</vt:lpstr>
      <vt:lpstr>Testing Hypotheses Account for the “Variables”</vt:lpstr>
      <vt:lpstr>Testing Hypotheses Continued</vt:lpstr>
      <vt:lpstr>Example for Control Group From Plant With Copper Added to Soil Hypothesis:</vt:lpstr>
      <vt:lpstr>Graphing Results</vt:lpstr>
      <vt:lpstr>Experiment </vt:lpstr>
      <vt:lpstr>A general rule in science</vt:lpstr>
      <vt:lpstr>Results could be falsely negative or positive  “Alternative Explanations”</vt:lpstr>
      <vt:lpstr>Analyze THE RESULTS</vt:lpstr>
      <vt:lpstr>Common interpretation Errors</vt:lpstr>
      <vt:lpstr>Science is a Way of Knowing</vt:lpstr>
      <vt:lpstr>PowerPoint Presentation</vt:lpstr>
      <vt:lpstr>In Science, Decisions are Based on Evidence!</vt:lpstr>
      <vt:lpstr>Consequences of Scientific Evidence </vt:lpstr>
      <vt:lpstr>Theories in Science</vt:lpstr>
      <vt:lpstr>You Can Think Like a Scientist Too!</vt:lpstr>
      <vt:lpstr>Interesting Websites:</vt:lpstr>
      <vt:lpstr>PowerPoint Presentation</vt:lpstr>
      <vt:lpstr>Scientific Method Kahoot Game</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Scientific Investigations</dc:title>
  <dc:creator>Lab, L Johnson's</dc:creator>
  <cp:lastModifiedBy>Lab, L Johnson's</cp:lastModifiedBy>
  <cp:revision>131</cp:revision>
  <dcterms:created xsi:type="dcterms:W3CDTF">2018-11-26T19:15:50Z</dcterms:created>
  <dcterms:modified xsi:type="dcterms:W3CDTF">2018-12-14T16:24:57Z</dcterms:modified>
</cp:coreProperties>
</file>