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3"/>
  </p:notesMasterIdLst>
  <p:sldIdLst>
    <p:sldId id="256" r:id="rId3"/>
    <p:sldId id="257" r:id="rId4"/>
    <p:sldId id="272" r:id="rId5"/>
    <p:sldId id="258" r:id="rId6"/>
    <p:sldId id="259" r:id="rId7"/>
    <p:sldId id="273" r:id="rId8"/>
    <p:sldId id="260" r:id="rId9"/>
    <p:sldId id="261" r:id="rId10"/>
    <p:sldId id="274" r:id="rId11"/>
    <p:sldId id="262" r:id="rId12"/>
    <p:sldId id="263" r:id="rId13"/>
    <p:sldId id="275" r:id="rId14"/>
    <p:sldId id="264" r:id="rId15"/>
    <p:sldId id="265" r:id="rId16"/>
    <p:sldId id="276" r:id="rId17"/>
    <p:sldId id="266" r:id="rId18"/>
    <p:sldId id="267" r:id="rId19"/>
    <p:sldId id="268" r:id="rId20"/>
    <p:sldId id="277" r:id="rId21"/>
    <p:sldId id="269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 varScale="1">
        <p:scale>
          <a:sx n="88" d="100"/>
          <a:sy n="88" d="100"/>
        </p:scale>
        <p:origin x="78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A1E87A-8144-43FA-9888-A1F8C747CC64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DEBEB-8684-4D21-81CA-2CD45EA62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346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A1F35A2-652A-4DFC-A1A0-3B516A82FF17}" type="slidenum">
              <a:rPr lang="en-US" altLang="en-US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245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7B8E-3DAE-42B4-A3A8-9C99BE97B05E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8715-1BA3-4E63-B7A3-FAE7AD361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693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7B8E-3DAE-42B4-A3A8-9C99BE97B05E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8715-1BA3-4E63-B7A3-FAE7AD361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776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7B8E-3DAE-42B4-A3A8-9C99BE97B05E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8715-1BA3-4E63-B7A3-FAE7AD361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66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55216-DF28-4C84-826F-89733E1ED6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9645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70B5F-681E-42C9-93E8-7B34FE3A45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84181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9FABE-077E-4D10-9C48-07BBCE82AD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9289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10674-A3D6-47F4-80A2-8BC4C504C7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0176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04C11-3879-4DEE-88D9-BE4E4C0457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94223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816E23-1F91-423A-B6FF-ABF5155984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8395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32702-95CA-46FA-A099-27C537C7D8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64408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EEBAF-9682-48B9-8C6B-8D38FDD05B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1434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7B8E-3DAE-42B4-A3A8-9C99BE97B05E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8715-1BA3-4E63-B7A3-FAE7AD361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0382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D6766-53E7-433B-93D5-F3362B7F54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51114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65F1-0C62-4A4F-A96E-B8D490E2AC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0311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1EF78B-5CBE-4B95-89DA-25BB26E7A8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9152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85CB0-4FEB-45EC-86F3-040C093491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203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7B8E-3DAE-42B4-A3A8-9C99BE97B05E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8715-1BA3-4E63-B7A3-FAE7AD361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334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7B8E-3DAE-42B4-A3A8-9C99BE97B05E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8715-1BA3-4E63-B7A3-FAE7AD361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99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7B8E-3DAE-42B4-A3A8-9C99BE97B05E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8715-1BA3-4E63-B7A3-FAE7AD361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261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7B8E-3DAE-42B4-A3A8-9C99BE97B05E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8715-1BA3-4E63-B7A3-FAE7AD361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330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7B8E-3DAE-42B4-A3A8-9C99BE97B05E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8715-1BA3-4E63-B7A3-FAE7AD361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15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7B8E-3DAE-42B4-A3A8-9C99BE97B05E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8715-1BA3-4E63-B7A3-FAE7AD361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60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7B8E-3DAE-42B4-A3A8-9C99BE97B05E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8715-1BA3-4E63-B7A3-FAE7AD361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342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E7B8E-3DAE-42B4-A3A8-9C99BE97B05E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88715-1BA3-4E63-B7A3-FAE7AD361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777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6D1D4360-91B2-4E68-A9C8-122AF1DA74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8300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1524000" y="1981200"/>
            <a:ext cx="9144000" cy="1600200"/>
          </a:xfrm>
          <a:prstGeom prst="rect">
            <a:avLst/>
          </a:prstGeom>
          <a:solidFill>
            <a:srgbClr val="D9D3A3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3075" name="WordArt 9"/>
          <p:cNvSpPr>
            <a:spLocks noChangeArrowheads="1" noChangeShapeType="1" noTextEdit="1"/>
          </p:cNvSpPr>
          <p:nvPr/>
        </p:nvSpPr>
        <p:spPr bwMode="auto">
          <a:xfrm>
            <a:off x="2590800" y="2286000"/>
            <a:ext cx="7315200" cy="1181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19050">
                  <a:solidFill>
                    <a:srgbClr val="BBE0E3"/>
                  </a:solidFill>
                  <a:round/>
                  <a:headEnd/>
                  <a:tailEnd/>
                </a:ln>
                <a:solidFill>
                  <a:srgbClr val="333399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Age That Horse!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0" y="6477000"/>
            <a:ext cx="2362200" cy="381000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200">
                <a:solidFill>
                  <a:srgbClr val="000000"/>
                </a:solidFill>
                <a:ea typeface="ＭＳ Ｐゴシック" panose="020B0600070205080204" pitchFamily="34" charset="-128"/>
              </a:rPr>
              <a:t>Copyright 2018. PEER.tamu.edu</a:t>
            </a:r>
          </a:p>
        </p:txBody>
      </p:sp>
      <p:pic>
        <p:nvPicPr>
          <p:cNvPr id="307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713" y="4867746"/>
            <a:ext cx="28035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035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762000"/>
            <a:ext cx="6934200" cy="1066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5000" dirty="0">
                <a:solidFill>
                  <a:schemeClr val="bg1"/>
                </a:solidFill>
              </a:rPr>
              <a:t>How did you know?</a:t>
            </a:r>
          </a:p>
        </p:txBody>
      </p:sp>
      <p:pic>
        <p:nvPicPr>
          <p:cNvPr id="12291" name="Picture 3" descr="Change-center-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438401"/>
            <a:ext cx="8382000" cy="3167063"/>
          </a:xfrm>
          <a:prstGeom prst="rect">
            <a:avLst/>
          </a:prstGeom>
          <a:noFill/>
          <a:ln w="9525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4648200" y="3733800"/>
            <a:ext cx="1981200" cy="17526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7543800" y="5715001"/>
            <a:ext cx="2743200" cy="10271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6019800" y="5410200"/>
            <a:ext cx="16764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7772400" y="5791201"/>
            <a:ext cx="2514600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ct val="20000"/>
              </a:spcAft>
              <a:buFontTx/>
              <a:buNone/>
            </a:pPr>
            <a:r>
              <a:rPr lang="en-US" altLang="en-US" sz="1800"/>
              <a:t>Incisor Shape is triangular.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  <a:buFontTx/>
              <a:buNone/>
            </a:pPr>
            <a:r>
              <a:rPr lang="en-US" altLang="en-US" sz="1800"/>
              <a:t>See p. 3 of Tutorial</a:t>
            </a:r>
          </a:p>
        </p:txBody>
      </p:sp>
    </p:spTree>
    <p:extLst>
      <p:ext uri="{BB962C8B-B14F-4D97-AF65-F5344CB8AC3E}">
        <p14:creationId xmlns:p14="http://schemas.microsoft.com/office/powerpoint/2010/main" val="384320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nimBg="1"/>
      <p:bldP spid="24582" grpId="0" animBg="1"/>
      <p:bldP spid="245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020-2c-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497014"/>
            <a:ext cx="6629400" cy="5360987"/>
          </a:xfrm>
          <a:prstGeom prst="rect">
            <a:avLst/>
          </a:prstGeom>
          <a:noFill/>
          <a:ln w="9525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2057400" y="457200"/>
            <a:ext cx="3581400" cy="17526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3200">
                <a:solidFill>
                  <a:schemeClr val="tx1"/>
                </a:solidFill>
              </a:rPr>
              <a:t>Approximately how old is this Horse?</a:t>
            </a: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0" y="6477001"/>
            <a:ext cx="1676400" cy="381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Question 4</a:t>
            </a:r>
          </a:p>
        </p:txBody>
      </p:sp>
    </p:spTree>
    <p:extLst>
      <p:ext uri="{BB962C8B-B14F-4D97-AF65-F5344CB8AC3E}">
        <p14:creationId xmlns:p14="http://schemas.microsoft.com/office/powerpoint/2010/main" val="339053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7043057" y="299357"/>
            <a:ext cx="4550228" cy="2590800"/>
          </a:xfrm>
          <a:prstGeom prst="wedgeRoundRectCallout">
            <a:avLst>
              <a:gd name="adj1" fmla="val -41282"/>
              <a:gd name="adj2" fmla="val 90731"/>
              <a:gd name="adj3" fmla="val 16667"/>
            </a:avLst>
          </a:prstGeom>
          <a:solidFill>
            <a:srgbClr val="D9D3A3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043057" y="947057"/>
            <a:ext cx="470262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defTabSz="914400" eaLnBrk="1" hangingPunct="1"/>
            <a:r>
              <a:rPr lang="en-US" altLang="en-US" sz="5400" kern="0" dirty="0" smtClean="0"/>
              <a:t>19 - 20 years</a:t>
            </a:r>
            <a:endParaRPr lang="en-US" altLang="en-US" sz="5400" kern="0" dirty="0" smtClean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-1" y="6400800"/>
            <a:ext cx="1926771" cy="457200"/>
          </a:xfrm>
          <a:prstGeom prst="rect">
            <a:avLst/>
          </a:prstGeom>
          <a:solidFill>
            <a:srgbClr val="B6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/>
              <a:t>Question </a:t>
            </a:r>
            <a:r>
              <a:rPr lang="en-US" altLang="en-US" sz="2000" dirty="0" smtClean="0"/>
              <a:t>4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1572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20-2c-P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497014"/>
            <a:ext cx="6629400" cy="5360987"/>
          </a:xfrm>
          <a:prstGeom prst="rect">
            <a:avLst/>
          </a:prstGeom>
          <a:noFill/>
          <a:ln w="9525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xfrm>
            <a:off x="571500" y="995881"/>
            <a:ext cx="4800600" cy="12192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4000">
                <a:solidFill>
                  <a:schemeClr val="tx1"/>
                </a:solidFill>
              </a:rPr>
              <a:t>How did you know?</a:t>
            </a:r>
          </a:p>
        </p:txBody>
      </p:sp>
      <p:sp>
        <p:nvSpPr>
          <p:cNvPr id="25605" name="Oval 5"/>
          <p:cNvSpPr>
            <a:spLocks noChangeArrowheads="1"/>
          </p:cNvSpPr>
          <p:nvPr/>
        </p:nvSpPr>
        <p:spPr bwMode="auto">
          <a:xfrm>
            <a:off x="6248400" y="1981200"/>
            <a:ext cx="1066800" cy="2362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1676400" y="4648200"/>
            <a:ext cx="2590800" cy="155575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784350" y="4700589"/>
            <a:ext cx="2603500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ct val="20000"/>
              </a:spcAft>
              <a:buFontTx/>
              <a:buNone/>
            </a:pPr>
            <a:r>
              <a:rPr lang="en-US" altLang="en-US" sz="1800"/>
              <a:t>Galvayne’s Groove comes almost all the way down to the tip of the tooth. 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  <a:buFontTx/>
              <a:buNone/>
            </a:pPr>
            <a:r>
              <a:rPr lang="en-US" altLang="en-US" sz="1800"/>
              <a:t>See p. 4 of Tutorial</a:t>
            </a:r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 flipH="1">
            <a:off x="4038600" y="3352800"/>
            <a:ext cx="2209800" cy="1447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39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  <p:bldP spid="2560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title"/>
          </p:nvPr>
        </p:nvSpPr>
        <p:spPr>
          <a:xfrm>
            <a:off x="2667000" y="762000"/>
            <a:ext cx="6934200" cy="1066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3200">
                <a:solidFill>
                  <a:schemeClr val="bg1"/>
                </a:solidFill>
              </a:rPr>
              <a:t>Approximately how old is this Horse?</a:t>
            </a:r>
          </a:p>
        </p:txBody>
      </p:sp>
      <p:pic>
        <p:nvPicPr>
          <p:cNvPr id="17411" name="Picture 4" descr="Change-bottom-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514600"/>
            <a:ext cx="7772400" cy="2941638"/>
          </a:xfrm>
          <a:prstGeom prst="rect">
            <a:avLst/>
          </a:prstGeom>
          <a:noFill/>
          <a:ln w="9525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0" y="6477000"/>
            <a:ext cx="1752600" cy="381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118572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7043057" y="299357"/>
            <a:ext cx="4550228" cy="2590800"/>
          </a:xfrm>
          <a:prstGeom prst="wedgeRoundRectCallout">
            <a:avLst>
              <a:gd name="adj1" fmla="val -41282"/>
              <a:gd name="adj2" fmla="val 90731"/>
              <a:gd name="adj3" fmla="val 16667"/>
            </a:avLst>
          </a:prstGeom>
          <a:solidFill>
            <a:srgbClr val="D9D3A3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043057" y="947057"/>
            <a:ext cx="470262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defTabSz="914400" eaLnBrk="1" hangingPunct="1"/>
            <a:r>
              <a:rPr lang="en-US" altLang="en-US" sz="5400" kern="0" dirty="0" smtClean="0"/>
              <a:t>17 - 20 years</a:t>
            </a:r>
            <a:endParaRPr lang="en-US" altLang="en-US" sz="5400" kern="0" dirty="0" smtClean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-1" y="6400800"/>
            <a:ext cx="1926771" cy="457200"/>
          </a:xfrm>
          <a:prstGeom prst="rect">
            <a:avLst/>
          </a:prstGeom>
          <a:solidFill>
            <a:srgbClr val="B6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107461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762000"/>
            <a:ext cx="6934200" cy="1066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5000">
                <a:solidFill>
                  <a:schemeClr val="bg1"/>
                </a:solidFill>
              </a:rPr>
              <a:t>How did you know?</a:t>
            </a:r>
          </a:p>
        </p:txBody>
      </p:sp>
      <p:pic>
        <p:nvPicPr>
          <p:cNvPr id="19459" name="Picture 3" descr="Change-bottom-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514600"/>
            <a:ext cx="7772400" cy="2941638"/>
          </a:xfrm>
          <a:prstGeom prst="rect">
            <a:avLst/>
          </a:prstGeom>
          <a:noFill/>
          <a:ln w="9525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9" name="Oval 5"/>
          <p:cNvSpPr>
            <a:spLocks noChangeArrowheads="1"/>
          </p:cNvSpPr>
          <p:nvPr/>
        </p:nvSpPr>
        <p:spPr bwMode="auto">
          <a:xfrm>
            <a:off x="4800600" y="3886200"/>
            <a:ext cx="1828800" cy="1600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7724775" y="5788026"/>
            <a:ext cx="2533650" cy="10144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>
            <a:off x="6096000" y="5410200"/>
            <a:ext cx="16002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7734300" y="5851526"/>
            <a:ext cx="2603500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ct val="20000"/>
              </a:spcAft>
              <a:buFontTx/>
              <a:buNone/>
            </a:pPr>
            <a:r>
              <a:rPr lang="en-US" altLang="en-US" sz="1800"/>
              <a:t>Incisor Shape is oval in a vertical direction. 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  <a:buFontTx/>
              <a:buNone/>
            </a:pPr>
            <a:r>
              <a:rPr lang="en-US" altLang="en-US" sz="1800"/>
              <a:t>See p. 3 of Tutorial</a:t>
            </a:r>
          </a:p>
        </p:txBody>
      </p:sp>
    </p:spTree>
    <p:extLst>
      <p:ext uri="{BB962C8B-B14F-4D97-AF65-F5344CB8AC3E}">
        <p14:creationId xmlns:p14="http://schemas.microsoft.com/office/powerpoint/2010/main" val="238846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6630" grpId="0" animBg="1"/>
      <p:bldP spid="266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12"/>
          <p:cNvSpPr>
            <a:spLocks noChangeArrowheads="1"/>
          </p:cNvSpPr>
          <p:nvPr/>
        </p:nvSpPr>
        <p:spPr bwMode="auto">
          <a:xfrm>
            <a:off x="2362955" y="697117"/>
            <a:ext cx="7421578" cy="5794218"/>
          </a:xfrm>
          <a:prstGeom prst="irregularSeal2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3" name="WordArt 10"/>
          <p:cNvSpPr>
            <a:spLocks noChangeArrowheads="1" noChangeShapeType="1" noTextEdit="1"/>
          </p:cNvSpPr>
          <p:nvPr/>
        </p:nvSpPr>
        <p:spPr bwMode="auto">
          <a:xfrm>
            <a:off x="1539089" y="2667000"/>
            <a:ext cx="7985911" cy="1981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en-US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Final Showdown</a:t>
            </a:r>
          </a:p>
        </p:txBody>
      </p:sp>
    </p:spTree>
    <p:extLst>
      <p:ext uri="{BB962C8B-B14F-4D97-AF65-F5344CB8AC3E}">
        <p14:creationId xmlns:p14="http://schemas.microsoft.com/office/powerpoint/2010/main" val="207148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1066800"/>
            <a:ext cx="3581400" cy="1752600"/>
          </a:xfrm>
        </p:spPr>
        <p:txBody>
          <a:bodyPr/>
          <a:lstStyle/>
          <a:p>
            <a:pPr eaLnBrk="1" hangingPunct="1"/>
            <a:r>
              <a:rPr lang="en-US" altLang="en-US" sz="3200">
                <a:solidFill>
                  <a:schemeClr val="bg1"/>
                </a:solidFill>
              </a:rPr>
              <a:t>Approximately how old is this Horse?</a:t>
            </a:r>
          </a:p>
        </p:txBody>
      </p:sp>
      <p:pic>
        <p:nvPicPr>
          <p:cNvPr id="21507" name="Picture 4" descr="10 month #3-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28601"/>
            <a:ext cx="4953000" cy="32988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5" descr="10 month#2-P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086100"/>
            <a:ext cx="6172200" cy="32385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0" y="6477000"/>
            <a:ext cx="1600200" cy="381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Question 6</a:t>
            </a:r>
          </a:p>
        </p:txBody>
      </p:sp>
    </p:spTree>
    <p:extLst>
      <p:ext uri="{BB962C8B-B14F-4D97-AF65-F5344CB8AC3E}">
        <p14:creationId xmlns:p14="http://schemas.microsoft.com/office/powerpoint/2010/main" val="70588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7043057" y="299357"/>
            <a:ext cx="4550228" cy="2590800"/>
          </a:xfrm>
          <a:prstGeom prst="wedgeRoundRectCallout">
            <a:avLst>
              <a:gd name="adj1" fmla="val -41282"/>
              <a:gd name="adj2" fmla="val 90731"/>
              <a:gd name="adj3" fmla="val 16667"/>
            </a:avLst>
          </a:prstGeom>
          <a:solidFill>
            <a:srgbClr val="D9D3A3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043057" y="947057"/>
            <a:ext cx="470262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defTabSz="914400" eaLnBrk="1" hangingPunct="1"/>
            <a:r>
              <a:rPr lang="en-US" altLang="en-US" sz="6000" kern="0" dirty="0" smtClean="0"/>
              <a:t>8 months</a:t>
            </a:r>
            <a:endParaRPr lang="en-US" altLang="en-US" sz="6000" kern="0" dirty="0" smtClean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-1" y="6400800"/>
            <a:ext cx="1926771" cy="457200"/>
          </a:xfrm>
          <a:prstGeom prst="rect">
            <a:avLst/>
          </a:prstGeom>
          <a:solidFill>
            <a:srgbClr val="B6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/>
              <a:t>Question </a:t>
            </a:r>
            <a:r>
              <a:rPr lang="en-US" altLang="en-US" sz="2000" dirty="0" smtClean="0"/>
              <a:t>6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115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762000"/>
            <a:ext cx="7964786" cy="1066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4800" dirty="0">
                <a:solidFill>
                  <a:schemeClr val="bg1"/>
                </a:solidFill>
              </a:rPr>
              <a:t>Approximately how old is this Horse?</a:t>
            </a:r>
          </a:p>
        </p:txBody>
      </p:sp>
      <p:pic>
        <p:nvPicPr>
          <p:cNvPr id="4099" name="Picture 4" descr="Change-top-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133601"/>
            <a:ext cx="8001000" cy="3743325"/>
          </a:xfrm>
          <a:prstGeom prst="rect">
            <a:avLst/>
          </a:prstGeom>
          <a:noFill/>
          <a:ln w="9525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6477000"/>
            <a:ext cx="1600200" cy="381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Question 1</a:t>
            </a:r>
          </a:p>
        </p:txBody>
      </p:sp>
    </p:spTree>
    <p:extLst>
      <p:ext uri="{BB962C8B-B14F-4D97-AF65-F5344CB8AC3E}">
        <p14:creationId xmlns:p14="http://schemas.microsoft.com/office/powerpoint/2010/main" val="310465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8305800" y="4876800"/>
            <a:ext cx="2286000" cy="1524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8382000" y="5019676"/>
            <a:ext cx="2438400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/>
              <a:t>The outer deciduous incisor teeth are erupting.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/>
              <a:t>See p. 3 of Tutorial</a:t>
            </a: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1066800"/>
            <a:ext cx="3581400" cy="1752600"/>
          </a:xfrm>
        </p:spPr>
        <p:txBody>
          <a:bodyPr/>
          <a:lstStyle/>
          <a:p>
            <a:pPr eaLnBrk="1" hangingPunct="1"/>
            <a:r>
              <a:rPr lang="en-US" altLang="en-US" sz="5000">
                <a:solidFill>
                  <a:schemeClr val="bg1"/>
                </a:solidFill>
              </a:rPr>
              <a:t>How did you know?</a:t>
            </a:r>
          </a:p>
        </p:txBody>
      </p:sp>
      <p:pic>
        <p:nvPicPr>
          <p:cNvPr id="23557" name="Picture 3" descr="10 month #3-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28601"/>
            <a:ext cx="4953000" cy="32988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4" descr="10 month#2-P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086100"/>
            <a:ext cx="6172200" cy="32385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2" name="Oval 6"/>
          <p:cNvSpPr>
            <a:spLocks noChangeArrowheads="1"/>
          </p:cNvSpPr>
          <p:nvPr/>
        </p:nvSpPr>
        <p:spPr bwMode="auto">
          <a:xfrm>
            <a:off x="8077200" y="304800"/>
            <a:ext cx="1600200" cy="2286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9703" name="Oval 7"/>
          <p:cNvSpPr>
            <a:spLocks noChangeArrowheads="1"/>
          </p:cNvSpPr>
          <p:nvPr/>
        </p:nvSpPr>
        <p:spPr bwMode="auto">
          <a:xfrm>
            <a:off x="1981200" y="3429000"/>
            <a:ext cx="1066800" cy="1600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9704" name="Oval 8"/>
          <p:cNvSpPr>
            <a:spLocks noChangeArrowheads="1"/>
          </p:cNvSpPr>
          <p:nvPr/>
        </p:nvSpPr>
        <p:spPr bwMode="auto">
          <a:xfrm>
            <a:off x="6553200" y="3429000"/>
            <a:ext cx="1066800" cy="1600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 flipH="1">
            <a:off x="8610600" y="2590800"/>
            <a:ext cx="304800" cy="2438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>
            <a:off x="7620000" y="4191000"/>
            <a:ext cx="914400" cy="838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7" name="Line 11"/>
          <p:cNvSpPr>
            <a:spLocks noChangeShapeType="1"/>
          </p:cNvSpPr>
          <p:nvPr/>
        </p:nvSpPr>
        <p:spPr bwMode="auto">
          <a:xfrm>
            <a:off x="3048000" y="4419601"/>
            <a:ext cx="5410200" cy="7524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52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 animBg="1"/>
      <p:bldP spid="29709" grpId="0"/>
      <p:bldP spid="29702" grpId="0" animBg="1"/>
      <p:bldP spid="29703" grpId="0" animBg="1"/>
      <p:bldP spid="2970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7043057" y="299357"/>
            <a:ext cx="4550228" cy="2590800"/>
          </a:xfrm>
          <a:prstGeom prst="wedgeRoundRectCallout">
            <a:avLst>
              <a:gd name="adj1" fmla="val -41282"/>
              <a:gd name="adj2" fmla="val 90731"/>
              <a:gd name="adj3" fmla="val 16667"/>
            </a:avLst>
          </a:prstGeom>
          <a:solidFill>
            <a:srgbClr val="D9D3A3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043057" y="947057"/>
            <a:ext cx="455022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defTabSz="914400" eaLnBrk="1" hangingPunct="1"/>
            <a:r>
              <a:rPr lang="en-US" altLang="en-US" sz="6000" kern="0" dirty="0" smtClean="0"/>
              <a:t>6 - 12 years</a:t>
            </a:r>
            <a:endParaRPr lang="en-US" altLang="en-US" sz="6000" kern="0" dirty="0" smtClean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-1" y="6400800"/>
            <a:ext cx="1926771" cy="457200"/>
          </a:xfrm>
          <a:prstGeom prst="rect">
            <a:avLst/>
          </a:prstGeom>
          <a:solidFill>
            <a:srgbClr val="B6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/>
              <a:t>Question 1</a:t>
            </a:r>
          </a:p>
        </p:txBody>
      </p:sp>
    </p:spTree>
    <p:extLst>
      <p:ext uri="{BB962C8B-B14F-4D97-AF65-F5344CB8AC3E}">
        <p14:creationId xmlns:p14="http://schemas.microsoft.com/office/powerpoint/2010/main" val="331211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762000"/>
            <a:ext cx="6934200" cy="1066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5000" dirty="0">
                <a:solidFill>
                  <a:schemeClr val="bg1"/>
                </a:solidFill>
              </a:rPr>
              <a:t>How could you tell?</a:t>
            </a:r>
          </a:p>
        </p:txBody>
      </p:sp>
      <p:pic>
        <p:nvPicPr>
          <p:cNvPr id="6147" name="Picture 3" descr="Change-top-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133601"/>
            <a:ext cx="8001000" cy="3743325"/>
          </a:xfrm>
          <a:prstGeom prst="rect">
            <a:avLst/>
          </a:prstGeom>
          <a:noFill/>
          <a:ln w="9525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3" name="Oval 5"/>
          <p:cNvSpPr>
            <a:spLocks noChangeArrowheads="1"/>
          </p:cNvSpPr>
          <p:nvPr/>
        </p:nvSpPr>
        <p:spPr bwMode="auto">
          <a:xfrm>
            <a:off x="4419600" y="4038600"/>
            <a:ext cx="1981200" cy="1447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7519988" y="5610225"/>
            <a:ext cx="2743200" cy="1143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>
            <a:off x="5867400" y="5410200"/>
            <a:ext cx="18288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7696200" y="5632450"/>
            <a:ext cx="2514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ct val="20000"/>
              </a:spcAft>
              <a:buFontTx/>
              <a:buNone/>
            </a:pPr>
            <a:r>
              <a:rPr lang="en-US" altLang="en-US" sz="1800"/>
              <a:t>Incisor Shape is oval in a horizontal direction. 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  <a:buFontTx/>
              <a:buNone/>
            </a:pPr>
            <a:r>
              <a:rPr lang="en-US" altLang="en-US" sz="1800"/>
              <a:t>See p. 3 of Tutorial</a:t>
            </a:r>
          </a:p>
        </p:txBody>
      </p:sp>
    </p:spTree>
    <p:extLst>
      <p:ext uri="{BB962C8B-B14F-4D97-AF65-F5344CB8AC3E}">
        <p14:creationId xmlns:p14="http://schemas.microsoft.com/office/powerpoint/2010/main" val="112008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  <p:bldP spid="22535" grpId="0" animBg="1"/>
      <p:bldP spid="225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014-2c-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828675"/>
            <a:ext cx="7239000" cy="59705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457200"/>
            <a:ext cx="3581400" cy="17526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3200">
                <a:solidFill>
                  <a:schemeClr val="tx1"/>
                </a:solidFill>
              </a:rPr>
              <a:t>Approximately how old is this Horse?</a:t>
            </a:r>
          </a:p>
        </p:txBody>
      </p: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0" y="6477000"/>
            <a:ext cx="1600200" cy="381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Question 2</a:t>
            </a:r>
          </a:p>
        </p:txBody>
      </p:sp>
    </p:spTree>
    <p:extLst>
      <p:ext uri="{BB962C8B-B14F-4D97-AF65-F5344CB8AC3E}">
        <p14:creationId xmlns:p14="http://schemas.microsoft.com/office/powerpoint/2010/main" val="158816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7043057" y="299357"/>
            <a:ext cx="4550228" cy="2590800"/>
          </a:xfrm>
          <a:prstGeom prst="wedgeRoundRectCallout">
            <a:avLst>
              <a:gd name="adj1" fmla="val -41282"/>
              <a:gd name="adj2" fmla="val 90731"/>
              <a:gd name="adj3" fmla="val 16667"/>
            </a:avLst>
          </a:prstGeom>
          <a:solidFill>
            <a:srgbClr val="D9D3A3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043057" y="947057"/>
            <a:ext cx="455022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defTabSz="914400" eaLnBrk="1" hangingPunct="1"/>
            <a:r>
              <a:rPr lang="en-US" altLang="en-US" sz="6000" kern="0" dirty="0" smtClean="0"/>
              <a:t>14 years</a:t>
            </a:r>
            <a:endParaRPr lang="en-US" altLang="en-US" sz="6000" kern="0" dirty="0" smtClean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-1" y="6400800"/>
            <a:ext cx="1926771" cy="457200"/>
          </a:xfrm>
          <a:prstGeom prst="rect">
            <a:avLst/>
          </a:prstGeom>
          <a:solidFill>
            <a:srgbClr val="B6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/>
              <a:t>Question </a:t>
            </a:r>
            <a:r>
              <a:rPr lang="en-US" altLang="en-US" sz="2000" dirty="0" smtClean="0"/>
              <a:t>2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6632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014-2c-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828675"/>
            <a:ext cx="7239000" cy="59705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723900" y="782637"/>
            <a:ext cx="4724400" cy="11430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4000">
                <a:solidFill>
                  <a:schemeClr val="tx1"/>
                </a:solidFill>
              </a:rPr>
              <a:t>How could you tell?</a:t>
            </a:r>
          </a:p>
        </p:txBody>
      </p:sp>
      <p:sp>
        <p:nvSpPr>
          <p:cNvPr id="23557" name="Oval 5"/>
          <p:cNvSpPr>
            <a:spLocks noChangeArrowheads="1"/>
          </p:cNvSpPr>
          <p:nvPr/>
        </p:nvSpPr>
        <p:spPr bwMode="auto">
          <a:xfrm>
            <a:off x="5943600" y="1981200"/>
            <a:ext cx="1143000" cy="1828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752600" y="4572000"/>
            <a:ext cx="2743200" cy="127635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752600" y="4610100"/>
            <a:ext cx="2667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ct val="20000"/>
              </a:spcAft>
              <a:buFontTx/>
              <a:buNone/>
            </a:pPr>
            <a:r>
              <a:rPr lang="en-US" altLang="en-US" sz="1800"/>
              <a:t>Galvayne’s Groove is about halfway down from the gum line.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  <a:buFontTx/>
              <a:buNone/>
            </a:pPr>
            <a:r>
              <a:rPr lang="en-US" altLang="en-US" sz="1800"/>
              <a:t>See p. 4 of Tutorial</a:t>
            </a:r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 flipH="1">
            <a:off x="4038600" y="3352800"/>
            <a:ext cx="1981200" cy="1447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31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23558" grpId="0" animBg="1"/>
      <p:bldP spid="235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8382000" cy="1066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4800" dirty="0">
                <a:solidFill>
                  <a:schemeClr val="bg1"/>
                </a:solidFill>
              </a:rPr>
              <a:t>Approximately how old is this Horse?</a:t>
            </a:r>
          </a:p>
        </p:txBody>
      </p:sp>
      <p:pic>
        <p:nvPicPr>
          <p:cNvPr id="10243" name="Picture 4" descr="Change-center-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438401"/>
            <a:ext cx="8382000" cy="3167063"/>
          </a:xfrm>
          <a:prstGeom prst="rect">
            <a:avLst/>
          </a:prstGeom>
          <a:noFill/>
          <a:ln w="9525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0" y="6477000"/>
            <a:ext cx="1676400" cy="3810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Question 3</a:t>
            </a:r>
          </a:p>
        </p:txBody>
      </p:sp>
    </p:spTree>
    <p:extLst>
      <p:ext uri="{BB962C8B-B14F-4D97-AF65-F5344CB8AC3E}">
        <p14:creationId xmlns:p14="http://schemas.microsoft.com/office/powerpoint/2010/main" val="242949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7043057" y="299357"/>
            <a:ext cx="4550228" cy="2590800"/>
          </a:xfrm>
          <a:prstGeom prst="wedgeRoundRectCallout">
            <a:avLst>
              <a:gd name="adj1" fmla="val -41282"/>
              <a:gd name="adj2" fmla="val 90731"/>
              <a:gd name="adj3" fmla="val 16667"/>
            </a:avLst>
          </a:prstGeom>
          <a:solidFill>
            <a:srgbClr val="D9D3A3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043057" y="947057"/>
            <a:ext cx="470262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defTabSz="914400" eaLnBrk="1" hangingPunct="1"/>
            <a:r>
              <a:rPr lang="en-US" altLang="en-US" sz="5400" kern="0" dirty="0" smtClean="0"/>
              <a:t>13 - 15 years</a:t>
            </a:r>
            <a:endParaRPr lang="en-US" altLang="en-US" sz="5400" kern="0" dirty="0" smtClean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-1" y="6400800"/>
            <a:ext cx="1926771" cy="457200"/>
          </a:xfrm>
          <a:prstGeom prst="rect">
            <a:avLst/>
          </a:prstGeom>
          <a:solidFill>
            <a:srgbClr val="B6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/>
              <a:t>Question 3</a:t>
            </a:r>
          </a:p>
        </p:txBody>
      </p:sp>
    </p:spTree>
    <p:extLst>
      <p:ext uri="{BB962C8B-B14F-4D97-AF65-F5344CB8AC3E}">
        <p14:creationId xmlns:p14="http://schemas.microsoft.com/office/powerpoint/2010/main" val="321450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220</Words>
  <Application>Microsoft Office PowerPoint</Application>
  <PresentationFormat>Widescreen</PresentationFormat>
  <Paragraphs>46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ＭＳ Ｐゴシック</vt:lpstr>
      <vt:lpstr>Arial</vt:lpstr>
      <vt:lpstr>Calibri</vt:lpstr>
      <vt:lpstr>Calibri Light</vt:lpstr>
      <vt:lpstr>Impact</vt:lpstr>
      <vt:lpstr>Office Theme</vt:lpstr>
      <vt:lpstr>Default Design</vt:lpstr>
      <vt:lpstr>PowerPoint Presentation</vt:lpstr>
      <vt:lpstr>Approximately how old is this Horse?</vt:lpstr>
      <vt:lpstr>PowerPoint Presentation</vt:lpstr>
      <vt:lpstr>How could you tell?</vt:lpstr>
      <vt:lpstr>Approximately how old is this Horse?</vt:lpstr>
      <vt:lpstr>PowerPoint Presentation</vt:lpstr>
      <vt:lpstr>How could you tell?</vt:lpstr>
      <vt:lpstr>Approximately how old is this Horse?</vt:lpstr>
      <vt:lpstr>PowerPoint Presentation</vt:lpstr>
      <vt:lpstr>How did you know?</vt:lpstr>
      <vt:lpstr>Approximately how old is this Horse?</vt:lpstr>
      <vt:lpstr>PowerPoint Presentation</vt:lpstr>
      <vt:lpstr>How did you know?</vt:lpstr>
      <vt:lpstr>Approximately how old is this Horse?</vt:lpstr>
      <vt:lpstr>PowerPoint Presentation</vt:lpstr>
      <vt:lpstr>How did you know?</vt:lpstr>
      <vt:lpstr>PowerPoint Presentation</vt:lpstr>
      <vt:lpstr>Approximately how old is this Horse?</vt:lpstr>
      <vt:lpstr>PowerPoint Presentation</vt:lpstr>
      <vt:lpstr>How did you know?</vt:lpstr>
    </vt:vector>
  </TitlesOfParts>
  <Company>Texas A&amp;M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Lab, L Johnson's</dc:creator>
  <cp:lastModifiedBy>Lab, L Johnson's</cp:lastModifiedBy>
  <cp:revision>37</cp:revision>
  <dcterms:created xsi:type="dcterms:W3CDTF">2018-11-26T18:35:43Z</dcterms:created>
  <dcterms:modified xsi:type="dcterms:W3CDTF">2018-11-26T19:02:49Z</dcterms:modified>
</cp:coreProperties>
</file>