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4024" r:id="rId1"/>
  </p:sldMasterIdLst>
  <p:notesMasterIdLst>
    <p:notesMasterId r:id="rId2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5" r:id="rId17"/>
    <p:sldId id="271" r:id="rId18"/>
    <p:sldId id="272" r:id="rId19"/>
    <p:sldId id="273" r:id="rId20"/>
    <p:sldId id="274" r:id="rId21"/>
    <p:sldId id="276" r:id="rId22"/>
    <p:sldId id="277" r:id="rId23"/>
    <p:sldId id="278" r:id="rId24"/>
    <p:sldId id="279" r:id="rId25"/>
    <p:sldId id="280" r:id="rId26"/>
    <p:sldId id="281" r:id="rId27"/>
    <p:sldId id="282"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25" autoAdjust="0"/>
    <p:restoredTop sz="94660"/>
  </p:normalViewPr>
  <p:slideViewPr>
    <p:cSldViewPr snapToGrid="0">
      <p:cViewPr varScale="1">
        <p:scale>
          <a:sx n="105" d="100"/>
          <a:sy n="105" d="100"/>
        </p:scale>
        <p:origin x="120"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D8C6B7-E3E5-4E70-889B-CED9576C9603}" type="datetimeFigureOut">
              <a:rPr lang="en-US" smtClean="0"/>
              <a:t>11/19/2018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1F8FBD-3B7F-4892-8667-A048D8E32CAB}" type="slidenum">
              <a:rPr lang="en-US" smtClean="0"/>
              <a:t>‹#›</a:t>
            </a:fld>
            <a:endParaRPr lang="en-US"/>
          </a:p>
        </p:txBody>
      </p:sp>
    </p:spTree>
    <p:extLst>
      <p:ext uri="{BB962C8B-B14F-4D97-AF65-F5344CB8AC3E}">
        <p14:creationId xmlns:p14="http://schemas.microsoft.com/office/powerpoint/2010/main" val="5474458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photo on the left is a young dog with normal adult dentition, while the photo on the right is from a puppy with normal deciduous dentition</a:t>
            </a:r>
          </a:p>
          <a:p>
            <a:endParaRPr lang="en-US" dirty="0"/>
          </a:p>
        </p:txBody>
      </p:sp>
      <p:sp>
        <p:nvSpPr>
          <p:cNvPr id="4" name="Slide Number Placeholder 3"/>
          <p:cNvSpPr>
            <a:spLocks noGrp="1"/>
          </p:cNvSpPr>
          <p:nvPr>
            <p:ph type="sldNum" sz="quarter" idx="10"/>
          </p:nvPr>
        </p:nvSpPr>
        <p:spPr/>
        <p:txBody>
          <a:bodyPr/>
          <a:lstStyle/>
          <a:p>
            <a:fld id="{4C1F8FBD-3B7F-4892-8667-A048D8E32CAB}" type="slidenum">
              <a:rPr lang="en-US" smtClean="0"/>
              <a:t>4</a:t>
            </a:fld>
            <a:endParaRPr lang="en-US"/>
          </a:p>
        </p:txBody>
      </p:sp>
    </p:spTree>
    <p:extLst>
      <p:ext uri="{BB962C8B-B14F-4D97-AF65-F5344CB8AC3E}">
        <p14:creationId xmlns:p14="http://schemas.microsoft.com/office/powerpoint/2010/main" val="390480315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16" name="Rectangle 15"/>
          <p:cNvSpPr/>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4" name="Group 3"/>
          <p:cNvGrpSpPr/>
          <p:nvPr/>
        </p:nvGrpSpPr>
        <p:grpSpPr>
          <a:xfrm>
            <a:off x="5250180" y="1267730"/>
            <a:ext cx="1691640" cy="645295"/>
            <a:chOff x="5318306" y="1386268"/>
            <a:chExt cx="1567331" cy="645295"/>
          </a:xfrm>
        </p:grpSpPr>
        <p:cxnSp>
          <p:nvCxnSpPr>
            <p:cNvPr id="17" name="Straight Connector 16"/>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561708" y="2091263"/>
            <a:ext cx="9068586" cy="2590800"/>
          </a:xfrm>
        </p:spPr>
        <p:txBody>
          <a:bodyPr tIns="45720" bIns="45720" anchor="ctr">
            <a:noAutofit/>
          </a:bodyPr>
          <a:lstStyle>
            <a:lvl1pPr algn="ctr">
              <a:lnSpc>
                <a:spcPct val="83000"/>
              </a:lnSpc>
              <a:defRPr lang="en-US" sz="7200" b="0" kern="1200" cap="all" spc="-100" baseline="0" dirty="0">
                <a:solidFill>
                  <a:schemeClr val="tx1">
                    <a:lumMod val="85000"/>
                    <a:lumOff val="15000"/>
                  </a:schemeClr>
                </a:solidFill>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a:xfrm>
            <a:off x="1562100" y="4682062"/>
            <a:ext cx="9070848" cy="457201"/>
          </a:xfrm>
        </p:spPr>
        <p:txBody>
          <a:bodyPr>
            <a:normAutofit/>
          </a:bodyPr>
          <a:lstStyle>
            <a:lvl1pPr marL="0" indent="0" algn="ctr">
              <a:spcBef>
                <a:spcPts val="0"/>
              </a:spcBef>
              <a:buNone/>
              <a:defRPr sz="1600" spc="80" baseline="0">
                <a:solidFill>
                  <a:schemeClr val="tx1"/>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20" name="Date Placeholder 19"/>
          <p:cNvSpPr>
            <a:spLocks noGrp="1"/>
          </p:cNvSpPr>
          <p:nvPr>
            <p:ph type="dt" sz="half" idx="10"/>
          </p:nvPr>
        </p:nvSpPr>
        <p:spPr>
          <a:xfrm>
            <a:off x="5318760" y="1341255"/>
            <a:ext cx="1554480" cy="527213"/>
          </a:xfrm>
        </p:spPr>
        <p:txBody>
          <a:bodyPr/>
          <a:lstStyle>
            <a:lvl1pPr algn="ctr">
              <a:defRPr sz="1300" spc="0" baseline="0">
                <a:solidFill>
                  <a:schemeClr val="tx1"/>
                </a:solidFill>
                <a:latin typeface="+mn-lt"/>
              </a:defRPr>
            </a:lvl1pPr>
          </a:lstStyle>
          <a:p>
            <a:fld id="{6AD6EE87-EBD5-4F12-A48A-63ACA297AC8F}" type="datetimeFigureOut">
              <a:rPr lang="en-US" smtClean="0"/>
              <a:t>11/19/2018</a:t>
            </a:fld>
            <a:endParaRPr lang="en-US" dirty="0"/>
          </a:p>
        </p:txBody>
      </p:sp>
      <p:sp>
        <p:nvSpPr>
          <p:cNvPr id="21" name="Footer Placeholder 20"/>
          <p:cNvSpPr>
            <a:spLocks noGrp="1"/>
          </p:cNvSpPr>
          <p:nvPr>
            <p:ph type="ftr" sz="quarter" idx="11"/>
          </p:nvPr>
        </p:nvSpPr>
        <p:spPr>
          <a:xfrm>
            <a:off x="1453896" y="5211060"/>
            <a:ext cx="5905500" cy="228600"/>
          </a:xfrm>
        </p:spPr>
        <p:txBody>
          <a:bodyPr/>
          <a:lstStyle>
            <a:lvl1pPr algn="l">
              <a:defRPr>
                <a:solidFill>
                  <a:schemeClr val="tx1">
                    <a:lumMod val="75000"/>
                    <a:lumOff val="25000"/>
                  </a:schemeClr>
                </a:solidFill>
              </a:defRPr>
            </a:lvl1pPr>
          </a:lstStyle>
          <a:p>
            <a:endParaRPr lang="en-US" dirty="0"/>
          </a:p>
        </p:txBody>
      </p:sp>
      <p:sp>
        <p:nvSpPr>
          <p:cNvPr id="22" name="Slide Number Placeholder 21"/>
          <p:cNvSpPr>
            <a:spLocks noGrp="1"/>
          </p:cNvSpPr>
          <p:nvPr>
            <p:ph type="sldNum" sz="quarter" idx="12"/>
          </p:nvPr>
        </p:nvSpPr>
        <p:spPr>
          <a:xfrm>
            <a:off x="8606919" y="5212080"/>
            <a:ext cx="2111881" cy="228600"/>
          </a:xfrm>
        </p:spPr>
        <p:txBody>
          <a:bodyPr/>
          <a:lstStyle>
            <a:lvl1pPr>
              <a:defRPr>
                <a:solidFill>
                  <a:schemeClr val="tx1">
                    <a:lumMod val="75000"/>
                    <a:lumOff val="25000"/>
                  </a:schemeClr>
                </a:solidFill>
              </a:defRPr>
            </a:lvl1pPr>
          </a:lstStyle>
          <a:p>
            <a:fld id="{4FAB73BC-B049-4115-A692-8D63A059BFB8}" type="slidenum">
              <a:rPr lang="en-US" smtClean="0"/>
              <a:t>‹#›</a:t>
            </a:fld>
            <a:endParaRPr lang="en-US" dirty="0"/>
          </a:p>
        </p:txBody>
      </p:sp>
    </p:spTree>
    <p:extLst>
      <p:ext uri="{BB962C8B-B14F-4D97-AF65-F5344CB8AC3E}">
        <p14:creationId xmlns:p14="http://schemas.microsoft.com/office/powerpoint/2010/main" val="84887735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0298CD5-6C1E-4009-B41F-6DF62E31D3BE}" type="datetimeFigureOut">
              <a:rPr lang="en-US" smtClean="0"/>
              <a:pPr/>
              <a:t>11/19/2018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5447552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0298CD5-6C1E-4009-B41F-6DF62E31D3BE}" type="datetimeFigureOut">
              <a:rPr lang="en-US" smtClean="0"/>
              <a:pPr/>
              <a:t>11/19/2018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1901338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0298CD5-6C1E-4009-B41F-6DF62E31D3BE}" type="datetimeFigureOut">
              <a:rPr lang="en-US" smtClean="0"/>
              <a:pPr/>
              <a:t>11/19/2018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7072863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22" name="Rectangle 21"/>
          <p:cNvSpPr/>
          <p:nvPr/>
        </p:nvSpPr>
        <p:spPr>
          <a:xfrm>
            <a:off x="0" y="0"/>
            <a:ext cx="12192000" cy="6858000"/>
          </a:xfrm>
          <a:prstGeom prst="rect">
            <a:avLst/>
          </a:prstGeom>
          <a:blipFill dpi="0" rotWithShape="1">
            <a:blip r:embed="rId2">
              <a:alphaModFix amt="45000"/>
              <a:duotone>
                <a:schemeClr val="accent2">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Rectangle 22"/>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47800"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31" name="Group 30"/>
          <p:cNvGrpSpPr/>
          <p:nvPr/>
        </p:nvGrpSpPr>
        <p:grpSpPr>
          <a:xfrm>
            <a:off x="5250180" y="1267730"/>
            <a:ext cx="1691640" cy="645295"/>
            <a:chOff x="5318306" y="1386268"/>
            <a:chExt cx="1567331" cy="645295"/>
          </a:xfrm>
        </p:grpSpPr>
        <p:cxnSp>
          <p:nvCxnSpPr>
            <p:cNvPr id="32" name="Straight Connector 31"/>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563623" y="2094309"/>
            <a:ext cx="9070848" cy="2587752"/>
          </a:xfrm>
        </p:spPr>
        <p:txBody>
          <a:bodyPr anchor="ctr">
            <a:noAutofit/>
          </a:bodyPr>
          <a:lstStyle>
            <a:lvl1pPr algn="ctr">
              <a:lnSpc>
                <a:spcPct val="83000"/>
              </a:lnSpc>
              <a:defRPr lang="en-US" sz="7200" kern="1200" cap="all" spc="-100" baseline="0" dirty="0">
                <a:solidFill>
                  <a:schemeClr val="tx1">
                    <a:lumMod val="85000"/>
                    <a:lumOff val="15000"/>
                  </a:schemeClr>
                </a:solidFill>
                <a:effectLst/>
                <a:latin typeface="+mj-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1563624" y="4682062"/>
            <a:ext cx="9070848" cy="457200"/>
          </a:xfrm>
        </p:spPr>
        <p:txBody>
          <a:bodyPr anchor="t">
            <a:normAutofit/>
          </a:bodyPr>
          <a:lstStyle>
            <a:lvl1pPr marL="0" indent="0" algn="ctr">
              <a:buNone/>
              <a:defRPr sz="1600">
                <a:solidFill>
                  <a:schemeClr val="tx1"/>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a:xfrm>
            <a:off x="5321808" y="1344502"/>
            <a:ext cx="1554480" cy="530352"/>
          </a:xfrm>
        </p:spPr>
        <p:txBody>
          <a:bodyPr/>
          <a:lstStyle>
            <a:lvl1pPr algn="ctr">
              <a:defRPr lang="en-US" sz="1300" kern="1200" spc="0" baseline="0">
                <a:solidFill>
                  <a:schemeClr val="tx1"/>
                </a:solidFill>
                <a:latin typeface="+mn-lt"/>
                <a:ea typeface="+mn-ea"/>
                <a:cs typeface="+mn-cs"/>
              </a:defRPr>
            </a:lvl1pPr>
          </a:lstStyle>
          <a:p>
            <a:fld id="{5A61015F-7CC6-4D0A-9D87-873EA4C304CC}" type="datetimeFigureOut">
              <a:rPr lang="en-US" smtClean="0"/>
              <a:t>11/19/2018</a:t>
            </a:fld>
            <a:endParaRPr lang="en-US" dirty="0"/>
          </a:p>
        </p:txBody>
      </p:sp>
      <p:sp>
        <p:nvSpPr>
          <p:cNvPr id="5" name="Footer Placeholder 4"/>
          <p:cNvSpPr>
            <a:spLocks noGrp="1"/>
          </p:cNvSpPr>
          <p:nvPr>
            <p:ph type="ftr" sz="quarter" idx="11"/>
          </p:nvPr>
        </p:nvSpPr>
        <p:spPr>
          <a:xfrm>
            <a:off x="1453553" y="5211060"/>
            <a:ext cx="5907024" cy="228600"/>
          </a:xfrm>
        </p:spPr>
        <p:txBody>
          <a:bodyPr/>
          <a:lstStyle>
            <a:lvl1pPr algn="l">
              <a:defRPr/>
            </a:lvl1pPr>
          </a:lstStyle>
          <a:p>
            <a:endParaRPr lang="en-US" dirty="0"/>
          </a:p>
        </p:txBody>
      </p:sp>
      <p:sp>
        <p:nvSpPr>
          <p:cNvPr id="6" name="Slide Number Placeholder 5"/>
          <p:cNvSpPr>
            <a:spLocks noGrp="1"/>
          </p:cNvSpPr>
          <p:nvPr>
            <p:ph type="sldNum" sz="quarter" idx="12"/>
          </p:nvPr>
        </p:nvSpPr>
        <p:spPr>
          <a:xfrm>
            <a:off x="8604504" y="5211060"/>
            <a:ext cx="2112264" cy="228600"/>
          </a:xfrm>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742527463"/>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6680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7032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0298CD5-6C1E-4009-B41F-6DF62E31D3BE}" type="datetimeFigureOut">
              <a:rPr lang="en-US" smtClean="0"/>
              <a:pPr/>
              <a:t>11/19/2018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5798587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69848" y="2074334"/>
            <a:ext cx="4754880" cy="640080"/>
          </a:xfrm>
        </p:spPr>
        <p:txBody>
          <a:bodyPr anchor="ctr">
            <a:normAutofit/>
          </a:bodyPr>
          <a:lstStyle>
            <a:lvl1pPr marL="0" indent="0" algn="ctr">
              <a:spcBef>
                <a:spcPts val="0"/>
              </a:spcBef>
              <a:buNone/>
              <a:defRPr sz="1900" b="0">
                <a:solidFill>
                  <a:schemeClr val="tx2"/>
                </a:solidFill>
                <a:latin typeface="+mn-lt"/>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069848" y="2755898"/>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73368" y="2074334"/>
            <a:ext cx="4754880" cy="640080"/>
          </a:xfrm>
        </p:spPr>
        <p:txBody>
          <a:bodyPr anchor="ctr">
            <a:normAutofit/>
          </a:bodyPr>
          <a:lstStyle>
            <a:lvl1pPr marL="0" indent="0" algn="ctr">
              <a:spcBef>
                <a:spcPts val="0"/>
              </a:spcBef>
              <a:buNone/>
              <a:defRPr sz="1900" b="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373368" y="2756581"/>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0298CD5-6C1E-4009-B41F-6DF62E31D3BE}" type="datetimeFigureOut">
              <a:rPr lang="en-US" smtClean="0"/>
              <a:pPr/>
              <a:t>11/19/2018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9486080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7EF4D4C-5367-4C26-9E2B-D8088D7FCA81}" type="datetimeFigureOut">
              <a:rPr lang="en-US" smtClean="0"/>
              <a:t>11/19/2018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7319600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E91E96-98B0-4413-9547-46F3504108EF}" type="datetimeFigureOut">
              <a:rPr lang="en-US" smtClean="0"/>
              <a:t>11/19/2018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145412791"/>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6" name="Rectangle 15"/>
          <p:cNvSpPr/>
          <p:nvPr/>
        </p:nvSpPr>
        <p:spPr>
          <a:xfrm>
            <a:off x="245529" y="237744"/>
            <a:ext cx="8531352" cy="63825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7392"/>
            <a:ext cx="2430780" cy="1645920"/>
          </a:xfrm>
        </p:spPr>
        <p:txBody>
          <a:bodyPr anchor="b">
            <a:normAutofit/>
          </a:bodyPr>
          <a:lstStyle>
            <a:lvl1pPr algn="l" defTabSz="914400" rtl="0" eaLnBrk="1" latinLnBrk="0" hangingPunct="1">
              <a:lnSpc>
                <a:spcPct val="90000"/>
              </a:lnSpc>
              <a:spcBef>
                <a:spcPct val="0"/>
              </a:spcBef>
              <a:buNone/>
              <a:defRPr lang="en-US" sz="2800" b="0" kern="1200" cap="none" spc="0" baseline="0" dirty="0">
                <a:solidFill>
                  <a:srgbClr val="FFFFFF"/>
                </a:solidFill>
                <a:effectLst/>
                <a:latin typeface="+mj-lt"/>
                <a:ea typeface="+mn-ea"/>
                <a:cs typeface="+mn-cs"/>
              </a:defRPr>
            </a:lvl1pPr>
          </a:lstStyle>
          <a:p>
            <a:r>
              <a:rPr lang="en-US" smtClean="0"/>
              <a:t>Click to edit Master title style</a:t>
            </a:r>
            <a:endParaRPr lang="en-US" dirty="0"/>
          </a:p>
        </p:txBody>
      </p:sp>
      <p:sp>
        <p:nvSpPr>
          <p:cNvPr id="3" name="Content Placeholder 2"/>
          <p:cNvSpPr>
            <a:spLocks noGrp="1"/>
          </p:cNvSpPr>
          <p:nvPr>
            <p:ph idx="1"/>
          </p:nvPr>
        </p:nvSpPr>
        <p:spPr>
          <a:xfrm>
            <a:off x="685800" y="609600"/>
            <a:ext cx="7772400" cy="53340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296400" y="2286000"/>
            <a:ext cx="2430780" cy="3505200"/>
          </a:xfrm>
        </p:spPr>
        <p:txBody>
          <a:bodyPr>
            <a:normAutofit/>
          </a:bodyPr>
          <a:lstStyle>
            <a:lvl1pPr marL="0" indent="0">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8" name="Date Placeholder 7"/>
          <p:cNvSpPr>
            <a:spLocks noGrp="1"/>
          </p:cNvSpPr>
          <p:nvPr>
            <p:ph type="dt" sz="half" idx="10"/>
          </p:nvPr>
        </p:nvSpPr>
        <p:spPr/>
        <p:txBody>
          <a:bodyPr/>
          <a:lstStyle/>
          <a:p>
            <a:fld id="{90298CD5-6C1E-4009-B41F-6DF62E31D3BE}" type="datetimeFigureOut">
              <a:rPr lang="en-US" smtClean="0"/>
              <a:pPr/>
              <a:t>11/19/2018</a:t>
            </a:fld>
            <a:endParaRPr lang="en-US" dirty="0"/>
          </a:p>
        </p:txBody>
      </p:sp>
      <p:sp>
        <p:nvSpPr>
          <p:cNvPr id="9" name="Footer Placeholder 8"/>
          <p:cNvSpPr>
            <a:spLocks noGrp="1"/>
          </p:cNvSpPr>
          <p:nvPr>
            <p:ph type="ftr" sz="quarter" idx="11"/>
          </p:nvPr>
        </p:nvSpPr>
        <p:spPr/>
        <p:txBody>
          <a:bodyPr/>
          <a:lstStyle>
            <a:lvl1pPr algn="r">
              <a:defRPr/>
            </a:lvl1pPr>
          </a:lstStyle>
          <a:p>
            <a:endParaRPr lang="en-US" dirty="0"/>
          </a:p>
        </p:txBody>
      </p:sp>
      <p:sp>
        <p:nvSpPr>
          <p:cNvPr id="11" name="Slide Number Placeholder 10"/>
          <p:cNvSpPr>
            <a:spLocks noGrp="1"/>
          </p:cNvSpPr>
          <p:nvPr>
            <p:ph type="sldNum" sz="quarter" idx="12"/>
          </p:nvPr>
        </p:nvSpPr>
        <p:spPr>
          <a:xfrm>
            <a:off x="10393677" y="6223002"/>
            <a:ext cx="1463040" cy="274320"/>
          </a:xfrm>
        </p:spPr>
        <p:txBody>
          <a:bodyPr/>
          <a:lstStyle>
            <a:lvl1pPr>
              <a:defRPr>
                <a:solidFill>
                  <a:srgbClr val="FFFFFF"/>
                </a:solidFill>
              </a:defRPr>
            </a:lvl1pPr>
          </a:lstStyle>
          <a:p>
            <a:fld id="{4FAB73BC-B049-4115-A692-8D63A059BFB8}" type="slidenum">
              <a:rPr lang="en-US" smtClean="0"/>
              <a:pPr/>
              <a:t>‹#›</a:t>
            </a:fld>
            <a:endParaRPr lang="en-US" dirty="0"/>
          </a:p>
        </p:txBody>
      </p:sp>
      <p:sp>
        <p:nvSpPr>
          <p:cNvPr id="12" name="Rectangle 11"/>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6503486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4" name="Rectangle 13"/>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3504"/>
            <a:ext cx="2432304" cy="1645920"/>
          </a:xfrm>
        </p:spPr>
        <p:txBody>
          <a:bodyPr anchor="b">
            <a:noAutofit/>
          </a:bodyPr>
          <a:lstStyle>
            <a:lvl1pPr algn="l">
              <a:defRPr sz="2800" b="0">
                <a:solidFill>
                  <a:srgbClr val="FFFFFF"/>
                </a:solidFill>
                <a:latin typeface="+mj-lt"/>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28599" y="237744"/>
            <a:ext cx="8531352" cy="6382512"/>
          </a:xfrm>
          <a:solidFill>
            <a:schemeClr val="accent1">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296400" y="2286000"/>
            <a:ext cx="2432304" cy="3502152"/>
          </a:xfrm>
        </p:spPr>
        <p:txBody>
          <a:bodyPr>
            <a:normAutofit/>
          </a:bodyPr>
          <a:lstStyle>
            <a:lvl1pPr marL="0" indent="0" algn="l">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lvl1pPr>
              <a:defRPr>
                <a:solidFill>
                  <a:srgbClr val="FFFFFF"/>
                </a:solidFill>
                <a:effectLst>
                  <a:outerShdw blurRad="12700" dist="6350" dir="2700000" algn="tl" rotWithShape="0">
                    <a:prstClr val="black">
                      <a:alpha val="40000"/>
                    </a:prstClr>
                  </a:outerShdw>
                </a:effectLst>
              </a:defRPr>
            </a:lvl1pPr>
          </a:lstStyle>
          <a:p>
            <a:fld id="{C7616CA0-919D-4A49-9C8A-62FDFB3A5183}" type="datetimeFigureOut">
              <a:rPr lang="en-US" smtClean="0"/>
              <a:t>11/19/2018</a:t>
            </a:fld>
            <a:endParaRPr lang="en-US" dirty="0"/>
          </a:p>
        </p:txBody>
      </p:sp>
      <p:sp>
        <p:nvSpPr>
          <p:cNvPr id="6" name="Footer Placeholder 5"/>
          <p:cNvSpPr>
            <a:spLocks noGrp="1"/>
          </p:cNvSpPr>
          <p:nvPr>
            <p:ph type="ftr" sz="quarter" idx="11"/>
          </p:nvPr>
        </p:nvSpPr>
        <p:spPr/>
        <p:txBody>
          <a:bodyPr/>
          <a:lstStyle>
            <a:lvl1pPr marL="0" algn="r" defTabSz="914400" rtl="0" eaLnBrk="1" latinLnBrk="0" hangingPunct="1">
              <a:defRPr lang="en-US" sz="1000" kern="1200" dirty="0">
                <a:solidFill>
                  <a:srgbClr val="FFFFFF"/>
                </a:solidFill>
                <a:effectLst>
                  <a:outerShdw blurRad="12700" dist="6350" dir="2700000" algn="tl" rotWithShape="0">
                    <a:prstClr val="black">
                      <a:alpha val="40000"/>
                    </a:prstClr>
                  </a:outerShdw>
                </a:effectLst>
                <a:latin typeface="+mn-lt"/>
                <a:ea typeface="+mn-ea"/>
                <a:cs typeface="+mn-cs"/>
              </a:defRPr>
            </a:lvl1pPr>
          </a:lstStyle>
          <a:p>
            <a:endParaRPr lang="en-US" dirty="0"/>
          </a:p>
        </p:txBody>
      </p:sp>
      <p:sp>
        <p:nvSpPr>
          <p:cNvPr id="7" name="Slide Number Placeholder 6"/>
          <p:cNvSpPr>
            <a:spLocks noGrp="1"/>
          </p:cNvSpPr>
          <p:nvPr>
            <p:ph type="sldNum" sz="quarter" idx="12"/>
          </p:nvPr>
        </p:nvSpPr>
        <p:spPr>
          <a:xfrm>
            <a:off x="10396728" y="6227064"/>
            <a:ext cx="1463040" cy="274320"/>
          </a:xfrm>
        </p:spPr>
        <p:txBody>
          <a:bodyPr/>
          <a:lstStyle>
            <a:lvl1pPr>
              <a:defRPr>
                <a:solidFill>
                  <a:srgbClr val="FFFFFF"/>
                </a:solidFill>
              </a:defRPr>
            </a:lvl1pPr>
          </a:lstStyle>
          <a:p>
            <a:fld id="{867E5644-1E61-4311-A31E-84CB9C7AA8A9}" type="slidenum">
              <a:rPr lang="en-US" smtClean="0"/>
              <a:t>‹#›</a:t>
            </a:fld>
            <a:endParaRPr lang="en-US" dirty="0"/>
          </a:p>
        </p:txBody>
      </p:sp>
      <p:sp>
        <p:nvSpPr>
          <p:cNvPr id="10" name="Rectangle 9"/>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6124730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4696" y="237744"/>
            <a:ext cx="11722608" cy="6382512"/>
          </a:xfrm>
          <a:prstGeom prst="rect">
            <a:avLst/>
          </a:prstGeom>
          <a:solidFill>
            <a:schemeClr val="bg2"/>
          </a:solidFill>
          <a:ln w="6350" cap="flat" cmpd="sng" algn="ctr">
            <a:noFill/>
            <a:prstDash val="solid"/>
          </a:ln>
          <a:effectLst>
            <a:softEdge rad="0"/>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66800" y="2103120"/>
            <a:ext cx="10058400" cy="393192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274320" y="6307672"/>
            <a:ext cx="2743200" cy="274320"/>
          </a:xfrm>
          <a:prstGeom prst="rect">
            <a:avLst/>
          </a:prstGeom>
        </p:spPr>
        <p:txBody>
          <a:bodyPr vert="horz" lIns="91440" tIns="45720" rIns="91440" bIns="45720" rtlCol="0" anchor="b"/>
          <a:lstStyle>
            <a:lvl1pPr algn="l">
              <a:defRPr sz="1000">
                <a:solidFill>
                  <a:schemeClr val="tx1">
                    <a:lumMod val="75000"/>
                    <a:lumOff val="25000"/>
                  </a:schemeClr>
                </a:solidFill>
              </a:defRPr>
            </a:lvl1pPr>
          </a:lstStyle>
          <a:p>
            <a:fld id="{90298CD5-6C1E-4009-B41F-6DF62E31D3BE}" type="datetimeFigureOut">
              <a:rPr lang="en-US" smtClean="0"/>
              <a:pPr/>
              <a:t>11/19/2018</a:t>
            </a:fld>
            <a:endParaRPr lang="en-US" dirty="0"/>
          </a:p>
        </p:txBody>
      </p:sp>
      <p:sp>
        <p:nvSpPr>
          <p:cNvPr id="5" name="Footer Placeholder 4"/>
          <p:cNvSpPr>
            <a:spLocks noGrp="1"/>
          </p:cNvSpPr>
          <p:nvPr>
            <p:ph type="ftr" sz="quarter" idx="3"/>
          </p:nvPr>
        </p:nvSpPr>
        <p:spPr>
          <a:xfrm>
            <a:off x="3489960" y="6307672"/>
            <a:ext cx="5212080" cy="274320"/>
          </a:xfrm>
          <a:prstGeom prst="rect">
            <a:avLst/>
          </a:prstGeom>
        </p:spPr>
        <p:txBody>
          <a:bodyPr vert="horz" lIns="91440" tIns="45720" rIns="91440" bIns="45720" rtlCol="0" anchor="b"/>
          <a:lstStyle>
            <a:lvl1pPr algn="ctr">
              <a:defRPr sz="1000">
                <a:solidFill>
                  <a:schemeClr val="tx1">
                    <a:lumMod val="75000"/>
                    <a:lumOff val="25000"/>
                  </a:schemeClr>
                </a:solidFill>
              </a:defRPr>
            </a:lvl1pPr>
          </a:lstStyle>
          <a:p>
            <a:endParaRPr lang="en-US" dirty="0"/>
          </a:p>
        </p:txBody>
      </p:sp>
      <p:sp>
        <p:nvSpPr>
          <p:cNvPr id="6" name="Slide Number Placeholder 5"/>
          <p:cNvSpPr>
            <a:spLocks noGrp="1"/>
          </p:cNvSpPr>
          <p:nvPr>
            <p:ph type="sldNum" sz="quarter" idx="4"/>
          </p:nvPr>
        </p:nvSpPr>
        <p:spPr>
          <a:xfrm>
            <a:off x="10469880" y="6307672"/>
            <a:ext cx="1463040" cy="274320"/>
          </a:xfrm>
          <a:prstGeom prst="rect">
            <a:avLst/>
          </a:prstGeom>
        </p:spPr>
        <p:txBody>
          <a:bodyPr vert="horz" lIns="91440" tIns="45720" rIns="91440" bIns="45720" rtlCol="0" anchor="b"/>
          <a:lstStyle>
            <a:lvl1pPr algn="r">
              <a:defRPr sz="1000">
                <a:solidFill>
                  <a:schemeClr val="tx1">
                    <a:lumMod val="75000"/>
                    <a:lumOff val="25000"/>
                  </a:schemeClr>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477204802"/>
      </p:ext>
    </p:extLst>
  </p:cSld>
  <p:clrMap bg1="lt1" tx1="dk1" bg2="lt2" tx2="dk2" accent1="accent1" accent2="accent2" accent3="accent3" accent4="accent4" accent5="accent5" accent6="accent6" hlink="hlink" folHlink="folHlink"/>
  <p:sldLayoutIdLst>
    <p:sldLayoutId id="2147484025" r:id="rId1"/>
    <p:sldLayoutId id="2147484026" r:id="rId2"/>
    <p:sldLayoutId id="2147484027" r:id="rId3"/>
    <p:sldLayoutId id="2147484028" r:id="rId4"/>
    <p:sldLayoutId id="2147484029" r:id="rId5"/>
    <p:sldLayoutId id="2147484030" r:id="rId6"/>
    <p:sldLayoutId id="2147484031" r:id="rId7"/>
    <p:sldLayoutId id="2147484032" r:id="rId8"/>
    <p:sldLayoutId id="2147484033" r:id="rId9"/>
    <p:sldLayoutId id="2147484034" r:id="rId10"/>
    <p:sldLayoutId id="2147484035" r:id="rId11"/>
  </p:sldLayoutIdLst>
  <p:txStyles>
    <p:titleStyle>
      <a:lvl1pPr algn="l" defTabSz="914400" rtl="0" eaLnBrk="1" latinLnBrk="0" hangingPunct="1">
        <a:lnSpc>
          <a:spcPct val="90000"/>
        </a:lnSpc>
        <a:spcBef>
          <a:spcPct val="0"/>
        </a:spcBef>
        <a:buNone/>
        <a:defRPr lang="en-US" sz="480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peer.tamu.edu/curriculum_modules/OrganSystems/module_2/whatweknow2.htm"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g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6" name="TextBox 5"/>
          <p:cNvSpPr txBox="1"/>
          <p:nvPr/>
        </p:nvSpPr>
        <p:spPr>
          <a:xfrm>
            <a:off x="230124" y="256032"/>
            <a:ext cx="4168140" cy="3416320"/>
          </a:xfrm>
          <a:prstGeom prst="rect">
            <a:avLst/>
          </a:prstGeom>
          <a:noFill/>
        </p:spPr>
        <p:txBody>
          <a:bodyPr wrap="square" rtlCol="0">
            <a:spAutoFit/>
          </a:bodyPr>
          <a:lstStyle/>
          <a:p>
            <a:r>
              <a:rPr lang="en-US" sz="5400" dirty="0" smtClean="0">
                <a:solidFill>
                  <a:srgbClr val="002060"/>
                </a:solidFill>
              </a:rPr>
              <a:t>Dental Health in Veterinary Medicine</a:t>
            </a:r>
            <a:endParaRPr lang="en-US" sz="5400" dirty="0">
              <a:solidFill>
                <a:srgbClr val="002060"/>
              </a:solidFill>
            </a:endParaRPr>
          </a:p>
        </p:txBody>
      </p:sp>
      <p:pic>
        <p:nvPicPr>
          <p:cNvPr id="7" name="Picture 6"/>
          <p:cNvPicPr>
            <a:picLocks noChangeAspect="1"/>
          </p:cNvPicPr>
          <p:nvPr/>
        </p:nvPicPr>
        <p:blipFill>
          <a:blip r:embed="rId3"/>
          <a:stretch>
            <a:fillRect/>
          </a:stretch>
        </p:blipFill>
        <p:spPr>
          <a:xfrm>
            <a:off x="9268846" y="4632326"/>
            <a:ext cx="2798307" cy="2133785"/>
          </a:xfrm>
          <a:prstGeom prst="rect">
            <a:avLst/>
          </a:prstGeom>
        </p:spPr>
      </p:pic>
    </p:spTree>
    <p:extLst>
      <p:ext uri="{BB962C8B-B14F-4D97-AF65-F5344CB8AC3E}">
        <p14:creationId xmlns:p14="http://schemas.microsoft.com/office/powerpoint/2010/main" val="168146055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Stage 1 – Periodontal Disease </a:t>
            </a:r>
            <a:endParaRPr lang="en-US" dirty="0"/>
          </a:p>
        </p:txBody>
      </p:sp>
      <p:sp>
        <p:nvSpPr>
          <p:cNvPr id="3" name="Content Placeholder 2"/>
          <p:cNvSpPr>
            <a:spLocks noGrp="1"/>
          </p:cNvSpPr>
          <p:nvPr>
            <p:ph idx="1"/>
          </p:nvPr>
        </p:nvSpPr>
        <p:spPr/>
        <p:txBody>
          <a:bodyPr>
            <a:normAutofit/>
          </a:bodyPr>
          <a:lstStyle/>
          <a:p>
            <a:r>
              <a:rPr lang="en-US" sz="2800" dirty="0" smtClean="0"/>
              <a:t>Red gums</a:t>
            </a:r>
          </a:p>
          <a:p>
            <a:r>
              <a:rPr lang="en-US" sz="2800" dirty="0" smtClean="0"/>
              <a:t>Swollen gums</a:t>
            </a:r>
            <a:endParaRPr lang="en-US" sz="2800" dirty="0"/>
          </a:p>
        </p:txBody>
      </p:sp>
      <p:pic>
        <p:nvPicPr>
          <p:cNvPr id="4" name="Picture 3"/>
          <p:cNvPicPr>
            <a:picLocks noChangeAspect="1"/>
          </p:cNvPicPr>
          <p:nvPr/>
        </p:nvPicPr>
        <p:blipFill>
          <a:blip r:embed="rId2"/>
          <a:stretch>
            <a:fillRect/>
          </a:stretch>
        </p:blipFill>
        <p:spPr>
          <a:xfrm>
            <a:off x="7162457" y="1828689"/>
            <a:ext cx="3962743" cy="2240391"/>
          </a:xfrm>
          <a:prstGeom prst="rect">
            <a:avLst/>
          </a:prstGeom>
        </p:spPr>
      </p:pic>
      <p:pic>
        <p:nvPicPr>
          <p:cNvPr id="5" name="Picture 4"/>
          <p:cNvPicPr>
            <a:picLocks noChangeAspect="1"/>
          </p:cNvPicPr>
          <p:nvPr/>
        </p:nvPicPr>
        <p:blipFill>
          <a:blip r:embed="rId3"/>
          <a:stretch>
            <a:fillRect/>
          </a:stretch>
        </p:blipFill>
        <p:spPr>
          <a:xfrm>
            <a:off x="7162457" y="4191957"/>
            <a:ext cx="3962743" cy="2286198"/>
          </a:xfrm>
          <a:prstGeom prst="rect">
            <a:avLst/>
          </a:prstGeom>
        </p:spPr>
      </p:pic>
    </p:spTree>
    <p:extLst>
      <p:ext uri="{BB962C8B-B14F-4D97-AF65-F5344CB8AC3E}">
        <p14:creationId xmlns:p14="http://schemas.microsoft.com/office/powerpoint/2010/main" val="293043933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Stage 2 – Periodontal Disease</a:t>
            </a:r>
            <a:endParaRPr lang="en-US" dirty="0"/>
          </a:p>
        </p:txBody>
      </p:sp>
      <p:sp>
        <p:nvSpPr>
          <p:cNvPr id="3" name="Content Placeholder 2"/>
          <p:cNvSpPr>
            <a:spLocks noGrp="1"/>
          </p:cNvSpPr>
          <p:nvPr>
            <p:ph idx="1"/>
          </p:nvPr>
        </p:nvSpPr>
        <p:spPr/>
        <p:txBody>
          <a:bodyPr>
            <a:normAutofit/>
          </a:bodyPr>
          <a:lstStyle/>
          <a:p>
            <a:r>
              <a:rPr lang="en-US" sz="2800" dirty="0" smtClean="0"/>
              <a:t>Infection around the teeth</a:t>
            </a:r>
          </a:p>
          <a:p>
            <a:r>
              <a:rPr lang="en-US" sz="2800" dirty="0" smtClean="0"/>
              <a:t>Shallow pockets</a:t>
            </a:r>
          </a:p>
          <a:p>
            <a:r>
              <a:rPr lang="en-US" sz="2800" dirty="0" smtClean="0"/>
              <a:t>Bone loss</a:t>
            </a:r>
            <a:endParaRPr lang="en-US" sz="2800" dirty="0"/>
          </a:p>
        </p:txBody>
      </p:sp>
      <p:pic>
        <p:nvPicPr>
          <p:cNvPr id="4" name="Picture 3"/>
          <p:cNvPicPr>
            <a:picLocks noChangeAspect="1"/>
          </p:cNvPicPr>
          <p:nvPr/>
        </p:nvPicPr>
        <p:blipFill>
          <a:blip r:embed="rId2"/>
          <a:stretch>
            <a:fillRect/>
          </a:stretch>
        </p:blipFill>
        <p:spPr>
          <a:xfrm>
            <a:off x="7571232" y="1788978"/>
            <a:ext cx="3553968" cy="2280102"/>
          </a:xfrm>
          <a:prstGeom prst="rect">
            <a:avLst/>
          </a:prstGeom>
        </p:spPr>
      </p:pic>
      <p:pic>
        <p:nvPicPr>
          <p:cNvPr id="5" name="Picture 4"/>
          <p:cNvPicPr>
            <a:picLocks noChangeAspect="1"/>
          </p:cNvPicPr>
          <p:nvPr/>
        </p:nvPicPr>
        <p:blipFill>
          <a:blip r:embed="rId3"/>
          <a:stretch>
            <a:fillRect/>
          </a:stretch>
        </p:blipFill>
        <p:spPr>
          <a:xfrm>
            <a:off x="7571232" y="4288536"/>
            <a:ext cx="3553968" cy="2237323"/>
          </a:xfrm>
          <a:prstGeom prst="rect">
            <a:avLst/>
          </a:prstGeom>
        </p:spPr>
      </p:pic>
    </p:spTree>
    <p:extLst>
      <p:ext uri="{BB962C8B-B14F-4D97-AF65-F5344CB8AC3E}">
        <p14:creationId xmlns:p14="http://schemas.microsoft.com/office/powerpoint/2010/main" val="10607977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Stage 3 &amp; 4 – Periodontal Disease</a:t>
            </a:r>
            <a:endParaRPr lang="en-US" dirty="0"/>
          </a:p>
        </p:txBody>
      </p:sp>
      <p:sp>
        <p:nvSpPr>
          <p:cNvPr id="3" name="Content Placeholder 2"/>
          <p:cNvSpPr>
            <a:spLocks noGrp="1"/>
          </p:cNvSpPr>
          <p:nvPr>
            <p:ph idx="1"/>
          </p:nvPr>
        </p:nvSpPr>
        <p:spPr/>
        <p:txBody>
          <a:bodyPr>
            <a:normAutofit/>
          </a:bodyPr>
          <a:lstStyle/>
          <a:p>
            <a:r>
              <a:rPr lang="en-US" sz="2800" dirty="0" smtClean="0"/>
              <a:t>Deep pockets</a:t>
            </a:r>
          </a:p>
          <a:p>
            <a:r>
              <a:rPr lang="en-US" sz="2800" dirty="0" smtClean="0"/>
              <a:t>Bone loss </a:t>
            </a:r>
          </a:p>
          <a:p>
            <a:r>
              <a:rPr lang="en-US" sz="2800" dirty="0" smtClean="0"/>
              <a:t>Loose teeth</a:t>
            </a:r>
            <a:endParaRPr lang="en-US" sz="2800" dirty="0"/>
          </a:p>
        </p:txBody>
      </p:sp>
      <p:pic>
        <p:nvPicPr>
          <p:cNvPr id="4" name="Picture 3"/>
          <p:cNvPicPr>
            <a:picLocks noChangeAspect="1"/>
          </p:cNvPicPr>
          <p:nvPr/>
        </p:nvPicPr>
        <p:blipFill>
          <a:blip r:embed="rId2"/>
          <a:stretch>
            <a:fillRect/>
          </a:stretch>
        </p:blipFill>
        <p:spPr>
          <a:xfrm>
            <a:off x="7763256" y="1932322"/>
            <a:ext cx="3361944" cy="2164189"/>
          </a:xfrm>
          <a:prstGeom prst="rect">
            <a:avLst/>
          </a:prstGeom>
        </p:spPr>
      </p:pic>
      <p:pic>
        <p:nvPicPr>
          <p:cNvPr id="5" name="Picture 4"/>
          <p:cNvPicPr>
            <a:picLocks noChangeAspect="1"/>
          </p:cNvPicPr>
          <p:nvPr/>
        </p:nvPicPr>
        <p:blipFill>
          <a:blip r:embed="rId3"/>
          <a:stretch>
            <a:fillRect/>
          </a:stretch>
        </p:blipFill>
        <p:spPr>
          <a:xfrm>
            <a:off x="7763256" y="4279391"/>
            <a:ext cx="3361945" cy="2185417"/>
          </a:xfrm>
          <a:prstGeom prst="rect">
            <a:avLst/>
          </a:prstGeom>
        </p:spPr>
      </p:pic>
    </p:spTree>
    <p:extLst>
      <p:ext uri="{BB962C8B-B14F-4D97-AF65-F5344CB8AC3E}">
        <p14:creationId xmlns:p14="http://schemas.microsoft.com/office/powerpoint/2010/main" val="267233399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can we prevent periodontal disease?</a:t>
            </a:r>
            <a:endParaRPr lang="en-US" dirty="0"/>
          </a:p>
        </p:txBody>
      </p:sp>
      <p:sp>
        <p:nvSpPr>
          <p:cNvPr id="3" name="Content Placeholder 2"/>
          <p:cNvSpPr>
            <a:spLocks noGrp="1"/>
          </p:cNvSpPr>
          <p:nvPr>
            <p:ph idx="1"/>
          </p:nvPr>
        </p:nvSpPr>
        <p:spPr/>
        <p:txBody>
          <a:bodyPr>
            <a:normAutofit/>
          </a:bodyPr>
          <a:lstStyle/>
          <a:p>
            <a:r>
              <a:rPr lang="en-US" sz="2400" dirty="0" smtClean="0"/>
              <a:t>Don’t let tartar build up</a:t>
            </a:r>
          </a:p>
          <a:p>
            <a:r>
              <a:rPr lang="en-US" sz="2400" dirty="0" smtClean="0"/>
              <a:t>Get teeth checked by a veterinarian</a:t>
            </a:r>
          </a:p>
          <a:p>
            <a:r>
              <a:rPr lang="en-US" sz="2400" dirty="0" smtClean="0"/>
              <a:t>Brush teeth of pets using a toothpaste designed for pets</a:t>
            </a:r>
          </a:p>
          <a:p>
            <a:r>
              <a:rPr lang="en-US" sz="2400" dirty="0" smtClean="0"/>
              <a:t>Let pets chew on bones, but not chicken bones (splinters)</a:t>
            </a:r>
            <a:endParaRPr lang="en-US" sz="2400" dirty="0"/>
          </a:p>
        </p:txBody>
      </p:sp>
      <p:pic>
        <p:nvPicPr>
          <p:cNvPr id="4" name="Picture 3"/>
          <p:cNvPicPr>
            <a:picLocks noChangeAspect="1"/>
          </p:cNvPicPr>
          <p:nvPr/>
        </p:nvPicPr>
        <p:blipFill>
          <a:blip r:embed="rId2"/>
          <a:stretch>
            <a:fillRect/>
          </a:stretch>
        </p:blipFill>
        <p:spPr>
          <a:xfrm>
            <a:off x="4312920" y="4197096"/>
            <a:ext cx="3615690" cy="2240280"/>
          </a:xfrm>
          <a:prstGeom prst="rect">
            <a:avLst/>
          </a:prstGeom>
        </p:spPr>
      </p:pic>
      <p:pic>
        <p:nvPicPr>
          <p:cNvPr id="5" name="Picture 4"/>
          <p:cNvPicPr>
            <a:picLocks noChangeAspect="1"/>
          </p:cNvPicPr>
          <p:nvPr/>
        </p:nvPicPr>
        <p:blipFill>
          <a:blip r:embed="rId3"/>
          <a:stretch>
            <a:fillRect/>
          </a:stretch>
        </p:blipFill>
        <p:spPr>
          <a:xfrm>
            <a:off x="8247888" y="4197096"/>
            <a:ext cx="3282695" cy="2240280"/>
          </a:xfrm>
          <a:prstGeom prst="rect">
            <a:avLst/>
          </a:prstGeom>
        </p:spPr>
      </p:pic>
      <p:pic>
        <p:nvPicPr>
          <p:cNvPr id="6" name="Picture 5"/>
          <p:cNvPicPr>
            <a:picLocks noChangeAspect="1"/>
          </p:cNvPicPr>
          <p:nvPr/>
        </p:nvPicPr>
        <p:blipFill>
          <a:blip r:embed="rId4"/>
          <a:stretch>
            <a:fillRect/>
          </a:stretch>
        </p:blipFill>
        <p:spPr>
          <a:xfrm>
            <a:off x="697992" y="4197096"/>
            <a:ext cx="3246120" cy="2240281"/>
          </a:xfrm>
          <a:prstGeom prst="rect">
            <a:avLst/>
          </a:prstGeom>
        </p:spPr>
      </p:pic>
    </p:spTree>
    <p:extLst>
      <p:ext uri="{BB962C8B-B14F-4D97-AF65-F5344CB8AC3E}">
        <p14:creationId xmlns:p14="http://schemas.microsoft.com/office/powerpoint/2010/main" val="63060188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can I help my pet?</a:t>
            </a:r>
            <a:endParaRPr lang="en-US" dirty="0"/>
          </a:p>
        </p:txBody>
      </p:sp>
      <p:sp>
        <p:nvSpPr>
          <p:cNvPr id="3" name="Content Placeholder 2"/>
          <p:cNvSpPr>
            <a:spLocks noGrp="1"/>
          </p:cNvSpPr>
          <p:nvPr>
            <p:ph idx="1"/>
          </p:nvPr>
        </p:nvSpPr>
        <p:spPr/>
        <p:txBody>
          <a:bodyPr/>
          <a:lstStyle/>
          <a:p>
            <a:r>
              <a:rPr lang="en-US" dirty="0" smtClean="0"/>
              <a:t>Brush your pet’s teeth!</a:t>
            </a:r>
          </a:p>
          <a:p>
            <a:pPr marL="0" indent="0">
              <a:buNone/>
            </a:pPr>
            <a:r>
              <a:rPr lang="en-US" dirty="0"/>
              <a:t>	</a:t>
            </a:r>
            <a:r>
              <a:rPr lang="en-US" dirty="0" smtClean="0"/>
              <a:t>- Lift the lips</a:t>
            </a:r>
          </a:p>
          <a:p>
            <a:pPr marL="0" indent="0">
              <a:buNone/>
            </a:pPr>
            <a:r>
              <a:rPr lang="en-US" dirty="0"/>
              <a:t>	</a:t>
            </a:r>
            <a:r>
              <a:rPr lang="en-US" dirty="0" smtClean="0"/>
              <a:t>- Rub their gums and teeth</a:t>
            </a:r>
          </a:p>
          <a:p>
            <a:pPr marL="0" indent="0">
              <a:buNone/>
            </a:pPr>
            <a:r>
              <a:rPr lang="en-US" dirty="0"/>
              <a:t>	</a:t>
            </a:r>
            <a:r>
              <a:rPr lang="en-US" dirty="0" smtClean="0"/>
              <a:t>- Brush gently with a finger brush or soft toothbrush</a:t>
            </a:r>
          </a:p>
          <a:p>
            <a:pPr marL="0" indent="0">
              <a:buNone/>
            </a:pPr>
            <a:r>
              <a:rPr lang="en-US" dirty="0"/>
              <a:t>	</a:t>
            </a:r>
            <a:r>
              <a:rPr lang="en-US" dirty="0" smtClean="0"/>
              <a:t>- Brush gently with pet toothpaste on the </a:t>
            </a:r>
            <a:r>
              <a:rPr lang="en-US" dirty="0" err="1" smtClean="0"/>
              <a:t>fingerbrush</a:t>
            </a:r>
            <a:r>
              <a:rPr lang="en-US" dirty="0" smtClean="0"/>
              <a:t> or toothbrush</a:t>
            </a:r>
          </a:p>
        </p:txBody>
      </p:sp>
      <p:sp>
        <p:nvSpPr>
          <p:cNvPr id="4" name="Rectangle 3"/>
          <p:cNvSpPr/>
          <p:nvPr/>
        </p:nvSpPr>
        <p:spPr>
          <a:xfrm>
            <a:off x="1136904" y="5388709"/>
            <a:ext cx="8153400" cy="830997"/>
          </a:xfrm>
          <a:prstGeom prst="rect">
            <a:avLst/>
          </a:prstGeom>
        </p:spPr>
        <p:txBody>
          <a:bodyPr wrap="square">
            <a:spAutoFit/>
          </a:bodyPr>
          <a:lstStyle/>
          <a:p>
            <a:pPr lvl="0" defTabSz="914400" eaLnBrk="0" fontAlgn="base" hangingPunct="0">
              <a:spcBef>
                <a:spcPct val="50000"/>
              </a:spcBef>
              <a:spcAft>
                <a:spcPct val="0"/>
              </a:spcAft>
            </a:pPr>
            <a:r>
              <a:rPr lang="en-US" altLang="en-US" sz="2400" dirty="0">
                <a:solidFill>
                  <a:srgbClr val="CC0000"/>
                </a:solidFill>
                <a:latin typeface="Verdana" panose="020B0604030504040204" pitchFamily="34" charset="0"/>
                <a:ea typeface="ＭＳ Ｐゴシック" panose="020B0600070205080204" pitchFamily="34" charset="-128"/>
              </a:rPr>
              <a:t>Get your vet to show you how and do it only under parental supervision so you don’t cause harm.</a:t>
            </a:r>
          </a:p>
        </p:txBody>
      </p:sp>
      <p:pic>
        <p:nvPicPr>
          <p:cNvPr id="5" name="Picture 4"/>
          <p:cNvPicPr>
            <a:picLocks noChangeAspect="1"/>
          </p:cNvPicPr>
          <p:nvPr/>
        </p:nvPicPr>
        <p:blipFill>
          <a:blip r:embed="rId2"/>
          <a:stretch>
            <a:fillRect/>
          </a:stretch>
        </p:blipFill>
        <p:spPr>
          <a:xfrm>
            <a:off x="8799443" y="325455"/>
            <a:ext cx="3060457" cy="3377477"/>
          </a:xfrm>
          <a:prstGeom prst="rect">
            <a:avLst/>
          </a:prstGeom>
        </p:spPr>
      </p:pic>
    </p:spTree>
    <p:extLst>
      <p:ext uri="{BB962C8B-B14F-4D97-AF65-F5344CB8AC3E}">
        <p14:creationId xmlns:p14="http://schemas.microsoft.com/office/powerpoint/2010/main" val="392199568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Pet Toothpaste</a:t>
            </a:r>
            <a:endParaRPr lang="en-US" dirty="0"/>
          </a:p>
        </p:txBody>
      </p:sp>
      <p:sp>
        <p:nvSpPr>
          <p:cNvPr id="3" name="Content Placeholder 2"/>
          <p:cNvSpPr>
            <a:spLocks noGrp="1"/>
          </p:cNvSpPr>
          <p:nvPr>
            <p:ph idx="1"/>
          </p:nvPr>
        </p:nvSpPr>
        <p:spPr>
          <a:xfrm>
            <a:off x="1066800" y="2103120"/>
            <a:ext cx="7391249" cy="3931920"/>
          </a:xfrm>
        </p:spPr>
        <p:txBody>
          <a:bodyPr>
            <a:normAutofit/>
          </a:bodyPr>
          <a:lstStyle/>
          <a:p>
            <a:r>
              <a:rPr lang="en-US" sz="2000" dirty="0" smtClean="0"/>
              <a:t>Some toothpastes are flavored to taste like food</a:t>
            </a:r>
          </a:p>
          <a:p>
            <a:r>
              <a:rPr lang="en-US" sz="2000" dirty="0" smtClean="0"/>
              <a:t>Does not contain fluoride which is in human toothpaste</a:t>
            </a:r>
          </a:p>
          <a:p>
            <a:r>
              <a:rPr lang="en-US" sz="2000" dirty="0" smtClean="0"/>
              <a:t>Contains enzymes to help break down food so bacteria is not allowed to grow in the mouth</a:t>
            </a:r>
            <a:endParaRPr lang="en-US" sz="2000" dirty="0"/>
          </a:p>
        </p:txBody>
      </p:sp>
      <p:pic>
        <p:nvPicPr>
          <p:cNvPr id="4" name="Picture 3"/>
          <p:cNvPicPr>
            <a:picLocks noChangeAspect="1"/>
          </p:cNvPicPr>
          <p:nvPr/>
        </p:nvPicPr>
        <p:blipFill>
          <a:blip r:embed="rId2"/>
          <a:stretch>
            <a:fillRect/>
          </a:stretch>
        </p:blipFill>
        <p:spPr>
          <a:xfrm>
            <a:off x="8375753" y="2103120"/>
            <a:ext cx="3468925" cy="3758184"/>
          </a:xfrm>
          <a:prstGeom prst="rect">
            <a:avLst/>
          </a:prstGeom>
        </p:spPr>
      </p:pic>
    </p:spTree>
    <p:extLst>
      <p:ext uri="{BB962C8B-B14F-4D97-AF65-F5344CB8AC3E}">
        <p14:creationId xmlns:p14="http://schemas.microsoft.com/office/powerpoint/2010/main" val="33790512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Toothpaste Enzymes</a:t>
            </a:r>
            <a:endParaRPr lang="en-US" dirty="0"/>
          </a:p>
        </p:txBody>
      </p:sp>
      <p:sp>
        <p:nvSpPr>
          <p:cNvPr id="3" name="Content Placeholder 2"/>
          <p:cNvSpPr>
            <a:spLocks noGrp="1"/>
          </p:cNvSpPr>
          <p:nvPr>
            <p:ph idx="1"/>
          </p:nvPr>
        </p:nvSpPr>
        <p:spPr/>
        <p:txBody>
          <a:bodyPr>
            <a:normAutofit/>
          </a:bodyPr>
          <a:lstStyle/>
          <a:p>
            <a:r>
              <a:rPr lang="en-US" dirty="0"/>
              <a:t>Enzymes are target specific (they only break down specific kinds of starches or proteins)</a:t>
            </a:r>
          </a:p>
          <a:p>
            <a:r>
              <a:rPr lang="en-US" dirty="0"/>
              <a:t>The manufacturer may not always explain on the label what kinds of enzymes are in the toothpaste.</a:t>
            </a:r>
          </a:p>
          <a:p>
            <a:r>
              <a:rPr lang="en-US" dirty="0"/>
              <a:t>How well they work in the toothpaste may be debatable.</a:t>
            </a:r>
          </a:p>
          <a:p>
            <a:endParaRPr lang="en-US" dirty="0"/>
          </a:p>
          <a:p>
            <a:pPr marL="0" indent="0">
              <a:buNone/>
            </a:pPr>
            <a:endParaRPr lang="en-US" dirty="0" smtClean="0"/>
          </a:p>
          <a:p>
            <a:pPr marL="0" indent="0">
              <a:buNone/>
            </a:pPr>
            <a:endParaRPr lang="en-US" dirty="0"/>
          </a:p>
          <a:p>
            <a:pPr marL="0" indent="0">
              <a:buNone/>
            </a:pPr>
            <a:r>
              <a:rPr lang="en-US" dirty="0" smtClean="0"/>
              <a:t>Enzymes </a:t>
            </a:r>
            <a:r>
              <a:rPr lang="en-US" dirty="0"/>
              <a:t>are proteins. For more about how they affect</a:t>
            </a:r>
          </a:p>
          <a:p>
            <a:pPr marL="0" indent="0">
              <a:buNone/>
            </a:pPr>
            <a:r>
              <a:rPr lang="en-US" dirty="0"/>
              <a:t>food, see our Web curriculum modules on digestion:</a:t>
            </a:r>
          </a:p>
          <a:p>
            <a:pPr marL="0" indent="0">
              <a:buNone/>
            </a:pPr>
            <a:r>
              <a:rPr lang="en-US" altLang="en-US" dirty="0">
                <a:hlinkClick r:id="rId2"/>
              </a:rPr>
              <a:t>http://peer.tamu.edu/curriculum_modules/OrganSystems/module_2/whatweknow2.htm</a:t>
            </a:r>
            <a:endParaRPr lang="en-US" altLang="en-US" dirty="0"/>
          </a:p>
          <a:p>
            <a:pPr marL="0" indent="0">
              <a:buNone/>
            </a:pPr>
            <a:endParaRPr lang="en-US" dirty="0"/>
          </a:p>
          <a:p>
            <a:pPr marL="0" indent="0">
              <a:buNone/>
            </a:pPr>
            <a:endParaRPr lang="en-US" dirty="0"/>
          </a:p>
        </p:txBody>
      </p:sp>
      <p:pic>
        <p:nvPicPr>
          <p:cNvPr id="4" name="Picture 3"/>
          <p:cNvPicPr>
            <a:picLocks noChangeAspect="1"/>
          </p:cNvPicPr>
          <p:nvPr/>
        </p:nvPicPr>
        <p:blipFill>
          <a:blip r:embed="rId3"/>
          <a:stretch>
            <a:fillRect/>
          </a:stretch>
        </p:blipFill>
        <p:spPr>
          <a:xfrm>
            <a:off x="7799833" y="2898647"/>
            <a:ext cx="3886200" cy="2542033"/>
          </a:xfrm>
          <a:prstGeom prst="rect">
            <a:avLst/>
          </a:prstGeom>
        </p:spPr>
      </p:pic>
    </p:spTree>
    <p:extLst>
      <p:ext uri="{BB962C8B-B14F-4D97-AF65-F5344CB8AC3E}">
        <p14:creationId xmlns:p14="http://schemas.microsoft.com/office/powerpoint/2010/main" val="135264653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Pet Chew Toys</a:t>
            </a:r>
            <a:endParaRPr lang="en-US" dirty="0"/>
          </a:p>
        </p:txBody>
      </p:sp>
      <p:sp>
        <p:nvSpPr>
          <p:cNvPr id="5" name="TextBox 4"/>
          <p:cNvSpPr txBox="1"/>
          <p:nvPr/>
        </p:nvSpPr>
        <p:spPr>
          <a:xfrm>
            <a:off x="868680" y="2843784"/>
            <a:ext cx="4526280" cy="369332"/>
          </a:xfrm>
          <a:prstGeom prst="rect">
            <a:avLst/>
          </a:prstGeom>
          <a:noFill/>
        </p:spPr>
        <p:txBody>
          <a:bodyPr wrap="square" rtlCol="0">
            <a:spAutoFit/>
          </a:bodyPr>
          <a:lstStyle/>
          <a:p>
            <a:endParaRPr lang="en-US" dirty="0"/>
          </a:p>
        </p:txBody>
      </p:sp>
      <p:pic>
        <p:nvPicPr>
          <p:cNvPr id="8" name="Content Placeholder 7"/>
          <p:cNvPicPr>
            <a:picLocks noGrp="1" noChangeAspect="1"/>
          </p:cNvPicPr>
          <p:nvPr>
            <p:ph idx="1"/>
          </p:nvPr>
        </p:nvPicPr>
        <p:blipFill>
          <a:blip r:embed="rId2"/>
          <a:stretch>
            <a:fillRect/>
          </a:stretch>
        </p:blipFill>
        <p:spPr>
          <a:xfrm>
            <a:off x="6501384" y="2078202"/>
            <a:ext cx="3618134" cy="4139718"/>
          </a:xfrm>
          <a:prstGeom prst="rect">
            <a:avLst/>
          </a:prstGeom>
        </p:spPr>
      </p:pic>
      <p:pic>
        <p:nvPicPr>
          <p:cNvPr id="9" name="Picture 8"/>
          <p:cNvPicPr>
            <a:picLocks noChangeAspect="1"/>
          </p:cNvPicPr>
          <p:nvPr/>
        </p:nvPicPr>
        <p:blipFill>
          <a:blip r:embed="rId3"/>
          <a:stretch>
            <a:fillRect/>
          </a:stretch>
        </p:blipFill>
        <p:spPr>
          <a:xfrm>
            <a:off x="1780032" y="2014194"/>
            <a:ext cx="3410712" cy="4203726"/>
          </a:xfrm>
          <a:prstGeom prst="rect">
            <a:avLst/>
          </a:prstGeom>
        </p:spPr>
      </p:pic>
    </p:spTree>
    <p:extLst>
      <p:ext uri="{BB962C8B-B14F-4D97-AF65-F5344CB8AC3E}">
        <p14:creationId xmlns:p14="http://schemas.microsoft.com/office/powerpoint/2010/main" val="252074196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Pet Chew Toys</a:t>
            </a:r>
            <a:endParaRPr lang="en-US" dirty="0"/>
          </a:p>
        </p:txBody>
      </p:sp>
      <p:pic>
        <p:nvPicPr>
          <p:cNvPr id="4" name="Content Placeholder 3"/>
          <p:cNvPicPr>
            <a:picLocks noGrp="1" noChangeAspect="1"/>
          </p:cNvPicPr>
          <p:nvPr>
            <p:ph idx="1"/>
          </p:nvPr>
        </p:nvPicPr>
        <p:blipFill>
          <a:blip r:embed="rId2"/>
          <a:stretch>
            <a:fillRect/>
          </a:stretch>
        </p:blipFill>
        <p:spPr>
          <a:xfrm>
            <a:off x="1066800" y="2424589"/>
            <a:ext cx="3381375" cy="3381375"/>
          </a:xfrm>
          <a:prstGeom prst="rect">
            <a:avLst/>
          </a:prstGeom>
        </p:spPr>
      </p:pic>
      <p:pic>
        <p:nvPicPr>
          <p:cNvPr id="5" name="Picture 4"/>
          <p:cNvPicPr>
            <a:picLocks noChangeAspect="1"/>
          </p:cNvPicPr>
          <p:nvPr/>
        </p:nvPicPr>
        <p:blipFill>
          <a:blip r:embed="rId3"/>
          <a:stretch>
            <a:fillRect/>
          </a:stretch>
        </p:blipFill>
        <p:spPr>
          <a:xfrm>
            <a:off x="5001863" y="2424589"/>
            <a:ext cx="2188273" cy="3381375"/>
          </a:xfrm>
          <a:prstGeom prst="rect">
            <a:avLst/>
          </a:prstGeom>
        </p:spPr>
      </p:pic>
      <p:pic>
        <p:nvPicPr>
          <p:cNvPr id="6" name="Picture 5"/>
          <p:cNvPicPr>
            <a:picLocks noChangeAspect="1"/>
          </p:cNvPicPr>
          <p:nvPr/>
        </p:nvPicPr>
        <p:blipFill>
          <a:blip r:embed="rId4"/>
          <a:stretch>
            <a:fillRect/>
          </a:stretch>
        </p:blipFill>
        <p:spPr>
          <a:xfrm>
            <a:off x="7743825" y="2424588"/>
            <a:ext cx="3381375" cy="3381376"/>
          </a:xfrm>
          <a:prstGeom prst="rect">
            <a:avLst/>
          </a:prstGeom>
        </p:spPr>
      </p:pic>
    </p:spTree>
    <p:extLst>
      <p:ext uri="{BB962C8B-B14F-4D97-AF65-F5344CB8AC3E}">
        <p14:creationId xmlns:p14="http://schemas.microsoft.com/office/powerpoint/2010/main" val="284383241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Dental Chews </a:t>
            </a:r>
            <a:endParaRPr lang="en-US" dirty="0"/>
          </a:p>
        </p:txBody>
      </p:sp>
      <p:pic>
        <p:nvPicPr>
          <p:cNvPr id="4" name="Content Placeholder 3"/>
          <p:cNvPicPr>
            <a:picLocks noGrp="1" noChangeAspect="1"/>
          </p:cNvPicPr>
          <p:nvPr>
            <p:ph idx="1"/>
          </p:nvPr>
        </p:nvPicPr>
        <p:blipFill>
          <a:blip r:embed="rId2"/>
          <a:stretch>
            <a:fillRect/>
          </a:stretch>
        </p:blipFill>
        <p:spPr>
          <a:xfrm>
            <a:off x="1286256" y="1798671"/>
            <a:ext cx="2298391" cy="2895851"/>
          </a:xfrm>
          <a:prstGeom prst="rect">
            <a:avLst/>
          </a:prstGeom>
        </p:spPr>
      </p:pic>
      <p:pic>
        <p:nvPicPr>
          <p:cNvPr id="5" name="Picture 4"/>
          <p:cNvPicPr>
            <a:picLocks noChangeAspect="1"/>
          </p:cNvPicPr>
          <p:nvPr/>
        </p:nvPicPr>
        <p:blipFill>
          <a:blip r:embed="rId3"/>
          <a:stretch>
            <a:fillRect/>
          </a:stretch>
        </p:blipFill>
        <p:spPr>
          <a:xfrm>
            <a:off x="7230466" y="1894541"/>
            <a:ext cx="3127519" cy="2895851"/>
          </a:xfrm>
          <a:prstGeom prst="rect">
            <a:avLst/>
          </a:prstGeom>
        </p:spPr>
      </p:pic>
      <p:sp>
        <p:nvSpPr>
          <p:cNvPr id="6" name="Rectangle 5"/>
          <p:cNvSpPr/>
          <p:nvPr/>
        </p:nvSpPr>
        <p:spPr>
          <a:xfrm>
            <a:off x="390243" y="4670738"/>
            <a:ext cx="5571744" cy="1754326"/>
          </a:xfrm>
          <a:prstGeom prst="rect">
            <a:avLst/>
          </a:prstGeom>
        </p:spPr>
        <p:txBody>
          <a:bodyPr wrap="square">
            <a:spAutoFit/>
          </a:bodyPr>
          <a:lstStyle/>
          <a:p>
            <a:r>
              <a:rPr lang="en-US" dirty="0"/>
              <a:t>C.E.T. Dual Enzyme Chews</a:t>
            </a:r>
          </a:p>
          <a:p>
            <a:r>
              <a:rPr lang="en-US" dirty="0"/>
              <a:t>Rawhide delivers mechanical action that abrades plaque from teeth above the gum line.</a:t>
            </a:r>
          </a:p>
          <a:p>
            <a:r>
              <a:rPr lang="en-US" dirty="0"/>
              <a:t> Dual Enzyme System is activated by saliva to produce </a:t>
            </a:r>
            <a:r>
              <a:rPr lang="en-US" dirty="0" err="1"/>
              <a:t>Hypothiocyanite</a:t>
            </a:r>
            <a:r>
              <a:rPr lang="en-US" dirty="0"/>
              <a:t> ions which eliminates </a:t>
            </a:r>
            <a:r>
              <a:rPr lang="en-US" dirty="0" err="1"/>
              <a:t>placque</a:t>
            </a:r>
            <a:r>
              <a:rPr lang="en-US" dirty="0"/>
              <a:t>-forming bacteria.</a:t>
            </a:r>
          </a:p>
        </p:txBody>
      </p:sp>
      <p:sp>
        <p:nvSpPr>
          <p:cNvPr id="7" name="Rectangle 6"/>
          <p:cNvSpPr/>
          <p:nvPr/>
        </p:nvSpPr>
        <p:spPr>
          <a:xfrm>
            <a:off x="6312408" y="4670738"/>
            <a:ext cx="6096000" cy="1754326"/>
          </a:xfrm>
          <a:prstGeom prst="rect">
            <a:avLst/>
          </a:prstGeom>
        </p:spPr>
        <p:txBody>
          <a:bodyPr>
            <a:spAutoFit/>
          </a:bodyPr>
          <a:lstStyle/>
          <a:p>
            <a:r>
              <a:rPr lang="en-US" dirty="0"/>
              <a:t>C.E.T </a:t>
            </a:r>
            <a:r>
              <a:rPr lang="en-US" dirty="0" err="1"/>
              <a:t>HEXtra</a:t>
            </a:r>
            <a:r>
              <a:rPr lang="en-US" dirty="0"/>
              <a:t> Chews</a:t>
            </a:r>
          </a:p>
          <a:p>
            <a:r>
              <a:rPr lang="en-US" dirty="0"/>
              <a:t>Rawhide delivers mechanical action that abrades plaque from teeth above the gum line.</a:t>
            </a:r>
          </a:p>
          <a:p>
            <a:r>
              <a:rPr lang="en-US" dirty="0"/>
              <a:t>Saliva releases Chlorhexidine to provide sustained antiseptic action to eliminate </a:t>
            </a:r>
            <a:r>
              <a:rPr lang="en-US" dirty="0" err="1"/>
              <a:t>placque</a:t>
            </a:r>
            <a:r>
              <a:rPr lang="en-US" dirty="0"/>
              <a:t>-forming bacteria</a:t>
            </a:r>
          </a:p>
        </p:txBody>
      </p:sp>
    </p:spTree>
    <p:extLst>
      <p:ext uri="{BB962C8B-B14F-4D97-AF65-F5344CB8AC3E}">
        <p14:creationId xmlns:p14="http://schemas.microsoft.com/office/powerpoint/2010/main" val="11618013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do animals use their teeth for?</a:t>
            </a:r>
            <a:endParaRPr lang="en-US" dirty="0"/>
          </a:p>
        </p:txBody>
      </p:sp>
      <p:sp>
        <p:nvSpPr>
          <p:cNvPr id="3" name="Content Placeholder 2"/>
          <p:cNvSpPr>
            <a:spLocks noGrp="1"/>
          </p:cNvSpPr>
          <p:nvPr>
            <p:ph idx="1"/>
          </p:nvPr>
        </p:nvSpPr>
        <p:spPr/>
        <p:txBody>
          <a:bodyPr>
            <a:normAutofit/>
          </a:bodyPr>
          <a:lstStyle/>
          <a:p>
            <a:r>
              <a:rPr lang="en-US" sz="3200" dirty="0" smtClean="0"/>
              <a:t>Chewing</a:t>
            </a:r>
          </a:p>
          <a:p>
            <a:r>
              <a:rPr lang="en-US" sz="3200" dirty="0" smtClean="0"/>
              <a:t>Catching prey</a:t>
            </a:r>
          </a:p>
          <a:p>
            <a:r>
              <a:rPr lang="en-US" sz="3200" dirty="0" smtClean="0"/>
              <a:t>Self defense</a:t>
            </a:r>
            <a:endParaRPr lang="en-US" sz="3200" dirty="0"/>
          </a:p>
        </p:txBody>
      </p:sp>
      <p:pic>
        <p:nvPicPr>
          <p:cNvPr id="5" name="Picture 4"/>
          <p:cNvPicPr>
            <a:picLocks noChangeAspect="1"/>
          </p:cNvPicPr>
          <p:nvPr/>
        </p:nvPicPr>
        <p:blipFill>
          <a:blip r:embed="rId2"/>
          <a:stretch>
            <a:fillRect/>
          </a:stretch>
        </p:blipFill>
        <p:spPr>
          <a:xfrm>
            <a:off x="5380863" y="2014194"/>
            <a:ext cx="3616833" cy="2146326"/>
          </a:xfrm>
          <a:prstGeom prst="rect">
            <a:avLst/>
          </a:prstGeom>
        </p:spPr>
      </p:pic>
      <p:pic>
        <p:nvPicPr>
          <p:cNvPr id="6" name="Picture 5"/>
          <p:cNvPicPr>
            <a:picLocks noChangeAspect="1"/>
          </p:cNvPicPr>
          <p:nvPr/>
        </p:nvPicPr>
        <p:blipFill>
          <a:blip r:embed="rId3"/>
          <a:stretch>
            <a:fillRect/>
          </a:stretch>
        </p:blipFill>
        <p:spPr>
          <a:xfrm>
            <a:off x="7449312" y="4395444"/>
            <a:ext cx="3822192" cy="2044218"/>
          </a:xfrm>
          <a:prstGeom prst="rect">
            <a:avLst/>
          </a:prstGeom>
        </p:spPr>
      </p:pic>
    </p:spTree>
    <p:extLst>
      <p:ext uri="{BB962C8B-B14F-4D97-AF65-F5344CB8AC3E}">
        <p14:creationId xmlns:p14="http://schemas.microsoft.com/office/powerpoint/2010/main" val="141815766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Goat Hooves</a:t>
            </a:r>
            <a:endParaRPr lang="en-US" dirty="0"/>
          </a:p>
        </p:txBody>
      </p:sp>
      <p:pic>
        <p:nvPicPr>
          <p:cNvPr id="4" name="Content Placeholder 3"/>
          <p:cNvPicPr>
            <a:picLocks noGrp="1" noChangeAspect="1"/>
          </p:cNvPicPr>
          <p:nvPr>
            <p:ph idx="1"/>
          </p:nvPr>
        </p:nvPicPr>
        <p:blipFill>
          <a:blip r:embed="rId2"/>
          <a:stretch>
            <a:fillRect/>
          </a:stretch>
        </p:blipFill>
        <p:spPr>
          <a:xfrm>
            <a:off x="6763356" y="2014194"/>
            <a:ext cx="3584759" cy="2895851"/>
          </a:xfrm>
          <a:prstGeom prst="rect">
            <a:avLst/>
          </a:prstGeom>
        </p:spPr>
      </p:pic>
      <p:pic>
        <p:nvPicPr>
          <p:cNvPr id="5" name="Picture 4"/>
          <p:cNvPicPr>
            <a:picLocks noChangeAspect="1"/>
          </p:cNvPicPr>
          <p:nvPr/>
        </p:nvPicPr>
        <p:blipFill>
          <a:blip r:embed="rId3"/>
          <a:stretch>
            <a:fillRect/>
          </a:stretch>
        </p:blipFill>
        <p:spPr>
          <a:xfrm>
            <a:off x="6629224" y="2014194"/>
            <a:ext cx="4054191" cy="3743268"/>
          </a:xfrm>
          <a:prstGeom prst="rect">
            <a:avLst/>
          </a:prstGeom>
        </p:spPr>
      </p:pic>
      <p:sp>
        <p:nvSpPr>
          <p:cNvPr id="6" name="TextBox 5"/>
          <p:cNvSpPr txBox="1"/>
          <p:nvPr/>
        </p:nvSpPr>
        <p:spPr>
          <a:xfrm>
            <a:off x="786384" y="2267712"/>
            <a:ext cx="5309616" cy="1815882"/>
          </a:xfrm>
          <a:prstGeom prst="rect">
            <a:avLst/>
          </a:prstGeom>
          <a:noFill/>
        </p:spPr>
        <p:txBody>
          <a:bodyPr wrap="square" rtlCol="0">
            <a:spAutoFit/>
          </a:bodyPr>
          <a:lstStyle/>
          <a:p>
            <a:pPr marL="285750" indent="-285750">
              <a:buFont typeface="Arial" panose="020B0604020202020204" pitchFamily="34" charset="0"/>
              <a:buChar char="•"/>
            </a:pPr>
            <a:r>
              <a:rPr lang="en-US" sz="2800" dirty="0" smtClean="0"/>
              <a:t>Pets cannot have goat hooves because they can easily break their teeth</a:t>
            </a:r>
          </a:p>
          <a:p>
            <a:pPr marL="285750" indent="-285750">
              <a:buFont typeface="Arial" panose="020B0604020202020204" pitchFamily="34" charset="0"/>
              <a:buChar char="•"/>
            </a:pPr>
            <a:r>
              <a:rPr lang="en-US" sz="2800" dirty="0" smtClean="0"/>
              <a:t>Commonly sold in pet stores</a:t>
            </a:r>
            <a:endParaRPr lang="en-US" sz="2800" dirty="0"/>
          </a:p>
        </p:txBody>
      </p:sp>
    </p:spTree>
    <p:extLst>
      <p:ext uri="{BB962C8B-B14F-4D97-AF65-F5344CB8AC3E}">
        <p14:creationId xmlns:p14="http://schemas.microsoft.com/office/powerpoint/2010/main" val="81987819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about cavities?</a:t>
            </a:r>
            <a:endParaRPr lang="en-US" dirty="0"/>
          </a:p>
        </p:txBody>
      </p:sp>
      <p:sp>
        <p:nvSpPr>
          <p:cNvPr id="3" name="Content Placeholder 2"/>
          <p:cNvSpPr>
            <a:spLocks noGrp="1"/>
          </p:cNvSpPr>
          <p:nvPr>
            <p:ph idx="1"/>
          </p:nvPr>
        </p:nvSpPr>
        <p:spPr/>
        <p:txBody>
          <a:bodyPr/>
          <a:lstStyle/>
          <a:p>
            <a:r>
              <a:rPr lang="en-US" dirty="0"/>
              <a:t>Do dogs and cats get cavities? … not usually.</a:t>
            </a:r>
          </a:p>
          <a:p>
            <a:r>
              <a:rPr lang="en-US" dirty="0" smtClean="0"/>
              <a:t>Humans get cavities because of </a:t>
            </a:r>
          </a:p>
          <a:p>
            <a:pPr marL="0" indent="0">
              <a:buNone/>
            </a:pPr>
            <a:r>
              <a:rPr lang="en-US" dirty="0" smtClean="0"/>
              <a:t>	1) Inadequate </a:t>
            </a:r>
            <a:r>
              <a:rPr lang="en-US" dirty="0"/>
              <a:t>b</a:t>
            </a:r>
            <a:r>
              <a:rPr lang="en-US" dirty="0" smtClean="0"/>
              <a:t>rushing and flossing after meals</a:t>
            </a:r>
          </a:p>
          <a:p>
            <a:pPr marL="0" indent="0">
              <a:buNone/>
            </a:pPr>
            <a:r>
              <a:rPr lang="en-US" dirty="0"/>
              <a:t>	</a:t>
            </a:r>
            <a:r>
              <a:rPr lang="en-US" dirty="0" smtClean="0"/>
              <a:t>2) Eating too much sugar (bacteria love to feed  on sugar)</a:t>
            </a:r>
            <a:endParaRPr lang="en-US" dirty="0"/>
          </a:p>
        </p:txBody>
      </p:sp>
      <p:pic>
        <p:nvPicPr>
          <p:cNvPr id="4" name="Picture 3"/>
          <p:cNvPicPr>
            <a:picLocks noChangeAspect="1"/>
          </p:cNvPicPr>
          <p:nvPr/>
        </p:nvPicPr>
        <p:blipFill>
          <a:blip r:embed="rId2"/>
          <a:stretch>
            <a:fillRect/>
          </a:stretch>
        </p:blipFill>
        <p:spPr>
          <a:xfrm>
            <a:off x="6784848" y="3758184"/>
            <a:ext cx="4032640" cy="2658472"/>
          </a:xfrm>
          <a:prstGeom prst="rect">
            <a:avLst/>
          </a:prstGeom>
        </p:spPr>
      </p:pic>
      <p:pic>
        <p:nvPicPr>
          <p:cNvPr id="5" name="Picture 4"/>
          <p:cNvPicPr>
            <a:picLocks noChangeAspect="1"/>
          </p:cNvPicPr>
          <p:nvPr/>
        </p:nvPicPr>
        <p:blipFill>
          <a:blip r:embed="rId3"/>
          <a:stretch>
            <a:fillRect/>
          </a:stretch>
        </p:blipFill>
        <p:spPr>
          <a:xfrm>
            <a:off x="789814" y="3758184"/>
            <a:ext cx="3791330" cy="2658472"/>
          </a:xfrm>
          <a:prstGeom prst="rect">
            <a:avLst/>
          </a:prstGeom>
        </p:spPr>
      </p:pic>
    </p:spTree>
    <p:extLst>
      <p:ext uri="{BB962C8B-B14F-4D97-AF65-F5344CB8AC3E}">
        <p14:creationId xmlns:p14="http://schemas.microsoft.com/office/powerpoint/2010/main" val="335315982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Dental Research</a:t>
            </a:r>
            <a:endParaRPr lang="en-US" dirty="0"/>
          </a:p>
        </p:txBody>
      </p:sp>
      <p:sp>
        <p:nvSpPr>
          <p:cNvPr id="3" name="Content Placeholder 2"/>
          <p:cNvSpPr>
            <a:spLocks noGrp="1"/>
          </p:cNvSpPr>
          <p:nvPr>
            <p:ph idx="1"/>
          </p:nvPr>
        </p:nvSpPr>
        <p:spPr/>
        <p:txBody>
          <a:bodyPr/>
          <a:lstStyle/>
          <a:p>
            <a:r>
              <a:rPr lang="en-US" sz="2800" dirty="0"/>
              <a:t>Better technology for braces</a:t>
            </a:r>
          </a:p>
          <a:p>
            <a:r>
              <a:rPr lang="en-US" sz="2800" dirty="0"/>
              <a:t>Laser imaging for diagnosing early-stage periodontal disease</a:t>
            </a:r>
          </a:p>
          <a:p>
            <a:r>
              <a:rPr lang="en-US" sz="2800" dirty="0"/>
              <a:t>Zapping diseased gums with lasers</a:t>
            </a:r>
          </a:p>
          <a:p>
            <a:r>
              <a:rPr lang="en-US" sz="2800" dirty="0"/>
              <a:t>Improved implants for missing teeth</a:t>
            </a:r>
          </a:p>
          <a:p>
            <a:pPr marL="0" indent="0">
              <a:buNone/>
            </a:pPr>
            <a:endParaRPr lang="en-US" dirty="0"/>
          </a:p>
          <a:p>
            <a:pPr marL="0" indent="0">
              <a:buNone/>
            </a:pPr>
            <a:endParaRPr lang="en-US" dirty="0"/>
          </a:p>
        </p:txBody>
      </p:sp>
      <p:pic>
        <p:nvPicPr>
          <p:cNvPr id="4" name="Picture 3"/>
          <p:cNvPicPr>
            <a:picLocks noChangeAspect="1"/>
          </p:cNvPicPr>
          <p:nvPr/>
        </p:nvPicPr>
        <p:blipFill>
          <a:blip r:embed="rId2"/>
          <a:stretch>
            <a:fillRect/>
          </a:stretch>
        </p:blipFill>
        <p:spPr>
          <a:xfrm>
            <a:off x="7964424" y="3401568"/>
            <a:ext cx="3364992" cy="2902458"/>
          </a:xfrm>
          <a:prstGeom prst="rect">
            <a:avLst/>
          </a:prstGeom>
        </p:spPr>
      </p:pic>
    </p:spTree>
    <p:extLst>
      <p:ext uri="{BB962C8B-B14F-4D97-AF65-F5344CB8AC3E}">
        <p14:creationId xmlns:p14="http://schemas.microsoft.com/office/powerpoint/2010/main" val="21836275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Human Dental Care: Brushing</a:t>
            </a:r>
            <a:endParaRPr lang="en-US" dirty="0"/>
          </a:p>
        </p:txBody>
      </p:sp>
      <p:sp>
        <p:nvSpPr>
          <p:cNvPr id="3" name="Content Placeholder 2"/>
          <p:cNvSpPr>
            <a:spLocks noGrp="1"/>
          </p:cNvSpPr>
          <p:nvPr>
            <p:ph idx="1"/>
          </p:nvPr>
        </p:nvSpPr>
        <p:spPr>
          <a:xfrm>
            <a:off x="1066800" y="2103120"/>
            <a:ext cx="6184392" cy="3931920"/>
          </a:xfrm>
        </p:spPr>
        <p:txBody>
          <a:bodyPr/>
          <a:lstStyle/>
          <a:p>
            <a:r>
              <a:rPr lang="en-US" sz="2400" dirty="0"/>
              <a:t>Brush after every meal, certainly before and after a night’s sleep. Rinse well.</a:t>
            </a:r>
          </a:p>
          <a:p>
            <a:r>
              <a:rPr lang="en-US" sz="2400" dirty="0"/>
              <a:t>Bacteria in the mouth ends up irritating the gums, getting </a:t>
            </a:r>
            <a:br>
              <a:rPr lang="en-US" sz="2400" dirty="0"/>
            </a:br>
            <a:r>
              <a:rPr lang="en-US" sz="2400" dirty="0"/>
              <a:t>into bloodstream.</a:t>
            </a:r>
          </a:p>
          <a:p>
            <a:endParaRPr lang="en-US" dirty="0"/>
          </a:p>
          <a:p>
            <a:endParaRPr lang="en-US" dirty="0"/>
          </a:p>
        </p:txBody>
      </p:sp>
      <p:pic>
        <p:nvPicPr>
          <p:cNvPr id="4" name="Picture 3"/>
          <p:cNvPicPr>
            <a:picLocks noChangeAspect="1"/>
          </p:cNvPicPr>
          <p:nvPr/>
        </p:nvPicPr>
        <p:blipFill>
          <a:blip r:embed="rId2"/>
          <a:stretch>
            <a:fillRect/>
          </a:stretch>
        </p:blipFill>
        <p:spPr>
          <a:xfrm>
            <a:off x="8084248" y="2103120"/>
            <a:ext cx="3040952" cy="4123372"/>
          </a:xfrm>
          <a:prstGeom prst="rect">
            <a:avLst/>
          </a:prstGeom>
        </p:spPr>
      </p:pic>
    </p:spTree>
    <p:extLst>
      <p:ext uri="{BB962C8B-B14F-4D97-AF65-F5344CB8AC3E}">
        <p14:creationId xmlns:p14="http://schemas.microsoft.com/office/powerpoint/2010/main" val="165657668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Human Dental Care: Brushing</a:t>
            </a:r>
            <a:endParaRPr lang="en-US" dirty="0"/>
          </a:p>
        </p:txBody>
      </p:sp>
      <p:sp>
        <p:nvSpPr>
          <p:cNvPr id="3" name="Content Placeholder 2"/>
          <p:cNvSpPr>
            <a:spLocks noGrp="1"/>
          </p:cNvSpPr>
          <p:nvPr>
            <p:ph idx="1"/>
          </p:nvPr>
        </p:nvSpPr>
        <p:spPr>
          <a:xfrm>
            <a:off x="1066800" y="2103120"/>
            <a:ext cx="8296656" cy="3931920"/>
          </a:xfrm>
        </p:spPr>
        <p:txBody>
          <a:bodyPr/>
          <a:lstStyle/>
          <a:p>
            <a:r>
              <a:rPr lang="en-US" sz="2400" dirty="0"/>
              <a:t>People with gum disease are more likely to have hardened arteries, heart attack, stroke, and even diabetes.</a:t>
            </a:r>
          </a:p>
          <a:p>
            <a:r>
              <a:rPr lang="en-US" sz="2400" dirty="0"/>
              <a:t>Teeth should be cleaned twice a year in a dentist’s office.</a:t>
            </a:r>
          </a:p>
          <a:p>
            <a:pPr marL="0" indent="0">
              <a:buNone/>
            </a:pPr>
            <a:endParaRPr lang="en-US" dirty="0"/>
          </a:p>
        </p:txBody>
      </p:sp>
      <p:pic>
        <p:nvPicPr>
          <p:cNvPr id="4" name="Picture 3"/>
          <p:cNvPicPr>
            <a:picLocks noChangeAspect="1"/>
          </p:cNvPicPr>
          <p:nvPr/>
        </p:nvPicPr>
        <p:blipFill>
          <a:blip r:embed="rId2"/>
          <a:stretch>
            <a:fillRect/>
          </a:stretch>
        </p:blipFill>
        <p:spPr>
          <a:xfrm>
            <a:off x="3815143" y="3995928"/>
            <a:ext cx="3920681" cy="2394204"/>
          </a:xfrm>
          <a:prstGeom prst="rect">
            <a:avLst/>
          </a:prstGeom>
        </p:spPr>
      </p:pic>
    </p:spTree>
    <p:extLst>
      <p:ext uri="{BB962C8B-B14F-4D97-AF65-F5344CB8AC3E}">
        <p14:creationId xmlns:p14="http://schemas.microsoft.com/office/powerpoint/2010/main" val="384470158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Human Dental Care: Flossing</a:t>
            </a:r>
            <a:endParaRPr lang="en-US" dirty="0"/>
          </a:p>
        </p:txBody>
      </p:sp>
      <p:sp>
        <p:nvSpPr>
          <p:cNvPr id="3" name="Content Placeholder 2"/>
          <p:cNvSpPr>
            <a:spLocks noGrp="1"/>
          </p:cNvSpPr>
          <p:nvPr>
            <p:ph idx="1"/>
          </p:nvPr>
        </p:nvSpPr>
        <p:spPr/>
        <p:txBody>
          <a:bodyPr/>
          <a:lstStyle/>
          <a:p>
            <a:r>
              <a:rPr lang="en-US" sz="2800" dirty="0"/>
              <a:t>Insert strip of floss between each pair of teeth.</a:t>
            </a:r>
          </a:p>
          <a:p>
            <a:r>
              <a:rPr lang="en-US" sz="2800" dirty="0"/>
              <a:t>Work back and forth, up and down.</a:t>
            </a:r>
          </a:p>
          <a:p>
            <a:r>
              <a:rPr lang="en-US" sz="2800" dirty="0"/>
              <a:t>Rinse (note if you see residue even after brushing) See animation</a:t>
            </a:r>
          </a:p>
          <a:p>
            <a:endParaRPr lang="en-US" dirty="0"/>
          </a:p>
        </p:txBody>
      </p:sp>
      <p:pic>
        <p:nvPicPr>
          <p:cNvPr id="4" name="Picture 3" descr="Turns Out That Flossing Your Teeth Could Actually Be A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91475" y="3822726"/>
            <a:ext cx="3365373" cy="2552700"/>
          </a:xfrm>
          <a:prstGeom prst="rect">
            <a:avLst/>
          </a:prstGeom>
        </p:spPr>
      </p:pic>
      <p:pic>
        <p:nvPicPr>
          <p:cNvPr id="5" name="Picture 4"/>
          <p:cNvPicPr>
            <a:picLocks noChangeAspect="1"/>
          </p:cNvPicPr>
          <p:nvPr/>
        </p:nvPicPr>
        <p:blipFill>
          <a:blip r:embed="rId3"/>
          <a:stretch>
            <a:fillRect/>
          </a:stretch>
        </p:blipFill>
        <p:spPr>
          <a:xfrm>
            <a:off x="3559302" y="3822726"/>
            <a:ext cx="4048506" cy="2552700"/>
          </a:xfrm>
          <a:prstGeom prst="rect">
            <a:avLst/>
          </a:prstGeom>
        </p:spPr>
      </p:pic>
    </p:spTree>
    <p:extLst>
      <p:ext uri="{BB962C8B-B14F-4D97-AF65-F5344CB8AC3E}">
        <p14:creationId xmlns:p14="http://schemas.microsoft.com/office/powerpoint/2010/main" val="286569496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Picks</a:t>
            </a:r>
            <a:endParaRPr lang="en-US" dirty="0"/>
          </a:p>
        </p:txBody>
      </p:sp>
      <p:sp>
        <p:nvSpPr>
          <p:cNvPr id="3" name="Content Placeholder 2"/>
          <p:cNvSpPr>
            <a:spLocks noGrp="1"/>
          </p:cNvSpPr>
          <p:nvPr>
            <p:ph idx="1"/>
          </p:nvPr>
        </p:nvSpPr>
        <p:spPr/>
        <p:txBody>
          <a:bodyPr/>
          <a:lstStyle/>
          <a:p>
            <a:r>
              <a:rPr lang="en-US" sz="2400" dirty="0"/>
              <a:t>Direct spray between </a:t>
            </a:r>
            <a:r>
              <a:rPr lang="en-US" sz="2400" dirty="0" smtClean="0"/>
              <a:t>each </a:t>
            </a:r>
            <a:r>
              <a:rPr lang="en-US" sz="2400" dirty="0"/>
              <a:t>pair of teeth and </a:t>
            </a:r>
            <a:r>
              <a:rPr lang="en-US" sz="2400" dirty="0" smtClean="0"/>
              <a:t>front </a:t>
            </a:r>
            <a:r>
              <a:rPr lang="en-US" sz="2400" dirty="0"/>
              <a:t>and back surfaces.</a:t>
            </a:r>
          </a:p>
          <a:p>
            <a:r>
              <a:rPr lang="en-US" sz="2400" dirty="0"/>
              <a:t>Note if any residue appears in the water as it drains out of your mouth. If brushing and flossing don’t get it all, you may need to use water picks routinely.</a:t>
            </a:r>
          </a:p>
          <a:p>
            <a:endParaRPr lang="en-US" dirty="0"/>
          </a:p>
        </p:txBody>
      </p:sp>
      <p:pic>
        <p:nvPicPr>
          <p:cNvPr id="4" name="Picture 3"/>
          <p:cNvPicPr>
            <a:picLocks noChangeAspect="1"/>
          </p:cNvPicPr>
          <p:nvPr/>
        </p:nvPicPr>
        <p:blipFill>
          <a:blip r:embed="rId2"/>
          <a:stretch>
            <a:fillRect/>
          </a:stretch>
        </p:blipFill>
        <p:spPr>
          <a:xfrm>
            <a:off x="5945886" y="3818953"/>
            <a:ext cx="4762500" cy="2676525"/>
          </a:xfrm>
          <a:prstGeom prst="rect">
            <a:avLst/>
          </a:prstGeom>
        </p:spPr>
      </p:pic>
    </p:spTree>
    <p:extLst>
      <p:ext uri="{BB962C8B-B14F-4D97-AF65-F5344CB8AC3E}">
        <p14:creationId xmlns:p14="http://schemas.microsoft.com/office/powerpoint/2010/main" val="336503050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pic>
        <p:nvPicPr>
          <p:cNvPr id="4" name="Content Placeholder 3"/>
          <p:cNvPicPr>
            <a:picLocks noGrp="1" noChangeAspect="1"/>
          </p:cNvPicPr>
          <p:nvPr>
            <p:ph idx="1"/>
          </p:nvPr>
        </p:nvPicPr>
        <p:blipFill>
          <a:blip r:embed="rId2"/>
          <a:stretch>
            <a:fillRect/>
          </a:stretch>
        </p:blipFill>
        <p:spPr>
          <a:xfrm>
            <a:off x="3714750" y="2529554"/>
            <a:ext cx="4762500" cy="2933700"/>
          </a:xfrm>
          <a:prstGeom prst="rect">
            <a:avLst/>
          </a:prstGeom>
        </p:spPr>
      </p:pic>
      <p:pic>
        <p:nvPicPr>
          <p:cNvPr id="5" name="Picture 4"/>
          <p:cNvPicPr>
            <a:picLocks noChangeAspect="1"/>
          </p:cNvPicPr>
          <p:nvPr/>
        </p:nvPicPr>
        <p:blipFill>
          <a:blip r:embed="rId3"/>
          <a:stretch>
            <a:fillRect/>
          </a:stretch>
        </p:blipFill>
        <p:spPr>
          <a:xfrm>
            <a:off x="7961376" y="706602"/>
            <a:ext cx="3797808" cy="2350294"/>
          </a:xfrm>
          <a:prstGeom prst="rect">
            <a:avLst/>
          </a:prstGeom>
        </p:spPr>
      </p:pic>
      <p:pic>
        <p:nvPicPr>
          <p:cNvPr id="6" name="Picture 5"/>
          <p:cNvPicPr>
            <a:picLocks noChangeAspect="1"/>
          </p:cNvPicPr>
          <p:nvPr/>
        </p:nvPicPr>
        <p:blipFill>
          <a:blip r:embed="rId4"/>
          <a:stretch>
            <a:fillRect/>
          </a:stretch>
        </p:blipFill>
        <p:spPr>
          <a:xfrm>
            <a:off x="432816" y="3996404"/>
            <a:ext cx="3663696" cy="2387346"/>
          </a:xfrm>
          <a:prstGeom prst="rect">
            <a:avLst/>
          </a:prstGeom>
        </p:spPr>
      </p:pic>
    </p:spTree>
    <p:extLst>
      <p:ext uri="{BB962C8B-B14F-4D97-AF65-F5344CB8AC3E}">
        <p14:creationId xmlns:p14="http://schemas.microsoft.com/office/powerpoint/2010/main" val="3428643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do vets look for in animal teeth?</a:t>
            </a:r>
            <a:endParaRPr lang="en-US" dirty="0"/>
          </a:p>
        </p:txBody>
      </p:sp>
      <p:sp>
        <p:nvSpPr>
          <p:cNvPr id="3" name="Content Placeholder 2"/>
          <p:cNvSpPr>
            <a:spLocks noGrp="1"/>
          </p:cNvSpPr>
          <p:nvPr>
            <p:ph idx="1"/>
          </p:nvPr>
        </p:nvSpPr>
        <p:spPr/>
        <p:txBody>
          <a:bodyPr>
            <a:normAutofit/>
          </a:bodyPr>
          <a:lstStyle/>
          <a:p>
            <a:r>
              <a:rPr lang="en-US" sz="2400" dirty="0" smtClean="0"/>
              <a:t>Signs of disease</a:t>
            </a:r>
          </a:p>
          <a:p>
            <a:r>
              <a:rPr lang="en-US" sz="2400" dirty="0" smtClean="0"/>
              <a:t>Broken and/or missing teeth</a:t>
            </a:r>
          </a:p>
          <a:p>
            <a:r>
              <a:rPr lang="en-US" sz="2400" dirty="0" smtClean="0"/>
              <a:t>Occlusional relationships (how the teeth fit together when the mouth is closed)</a:t>
            </a:r>
          </a:p>
          <a:p>
            <a:r>
              <a:rPr lang="en-US" sz="2400" dirty="0" smtClean="0"/>
              <a:t>Approximate age of the animal</a:t>
            </a:r>
            <a:endParaRPr lang="en-US" sz="2400" dirty="0"/>
          </a:p>
        </p:txBody>
      </p:sp>
      <p:pic>
        <p:nvPicPr>
          <p:cNvPr id="4" name="Picture 3"/>
          <p:cNvPicPr>
            <a:picLocks noChangeAspect="1"/>
          </p:cNvPicPr>
          <p:nvPr/>
        </p:nvPicPr>
        <p:blipFill>
          <a:blip r:embed="rId2"/>
          <a:stretch>
            <a:fillRect/>
          </a:stretch>
        </p:blipFill>
        <p:spPr>
          <a:xfrm>
            <a:off x="7508748" y="3775710"/>
            <a:ext cx="3616452" cy="2259330"/>
          </a:xfrm>
          <a:prstGeom prst="rect">
            <a:avLst/>
          </a:prstGeom>
        </p:spPr>
      </p:pic>
      <p:pic>
        <p:nvPicPr>
          <p:cNvPr id="5" name="Picture 4"/>
          <p:cNvPicPr>
            <a:picLocks noChangeAspect="1"/>
          </p:cNvPicPr>
          <p:nvPr/>
        </p:nvPicPr>
        <p:blipFill>
          <a:blip r:embed="rId3"/>
          <a:stretch>
            <a:fillRect/>
          </a:stretch>
        </p:blipFill>
        <p:spPr>
          <a:xfrm>
            <a:off x="2285999" y="4480559"/>
            <a:ext cx="3109341" cy="1929765"/>
          </a:xfrm>
          <a:prstGeom prst="rect">
            <a:avLst/>
          </a:prstGeom>
        </p:spPr>
      </p:pic>
    </p:spTree>
    <p:extLst>
      <p:ext uri="{BB962C8B-B14F-4D97-AF65-F5344CB8AC3E}">
        <p14:creationId xmlns:p14="http://schemas.microsoft.com/office/powerpoint/2010/main" val="41750113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Now it’s your turn to look at some teeth. What do you see?</a:t>
            </a:r>
            <a:endParaRPr lang="en-US" dirty="0"/>
          </a:p>
        </p:txBody>
      </p:sp>
      <p:pic>
        <p:nvPicPr>
          <p:cNvPr id="4" name="Content Placeholder 3"/>
          <p:cNvPicPr>
            <a:picLocks noGrp="1" noChangeAspect="1"/>
          </p:cNvPicPr>
          <p:nvPr>
            <p:ph idx="1"/>
          </p:nvPr>
        </p:nvPicPr>
        <p:blipFill>
          <a:blip r:embed="rId3"/>
          <a:stretch>
            <a:fillRect/>
          </a:stretch>
        </p:blipFill>
        <p:spPr>
          <a:xfrm>
            <a:off x="1066800" y="2654998"/>
            <a:ext cx="4062984" cy="2472309"/>
          </a:xfrm>
          <a:prstGeom prst="rect">
            <a:avLst/>
          </a:prstGeom>
        </p:spPr>
      </p:pic>
      <p:pic>
        <p:nvPicPr>
          <p:cNvPr id="5" name="Picture 4"/>
          <p:cNvPicPr>
            <a:picLocks noChangeAspect="1"/>
          </p:cNvPicPr>
          <p:nvPr/>
        </p:nvPicPr>
        <p:blipFill>
          <a:blip r:embed="rId4"/>
          <a:stretch>
            <a:fillRect/>
          </a:stretch>
        </p:blipFill>
        <p:spPr>
          <a:xfrm>
            <a:off x="6973824" y="2654998"/>
            <a:ext cx="4062984" cy="2472309"/>
          </a:xfrm>
          <a:prstGeom prst="rect">
            <a:avLst/>
          </a:prstGeom>
        </p:spPr>
      </p:pic>
    </p:spTree>
    <p:extLst>
      <p:ext uri="{BB962C8B-B14F-4D97-AF65-F5344CB8AC3E}">
        <p14:creationId xmlns:p14="http://schemas.microsoft.com/office/powerpoint/2010/main" val="6835270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 animals get dental disease?</a:t>
            </a:r>
            <a:endParaRPr lang="en-US" dirty="0"/>
          </a:p>
        </p:txBody>
      </p:sp>
      <p:sp>
        <p:nvSpPr>
          <p:cNvPr id="3" name="Content Placeholder 2"/>
          <p:cNvSpPr>
            <a:spLocks noGrp="1"/>
          </p:cNvSpPr>
          <p:nvPr>
            <p:ph idx="1"/>
          </p:nvPr>
        </p:nvSpPr>
        <p:spPr/>
        <p:txBody>
          <a:bodyPr/>
          <a:lstStyle/>
          <a:p>
            <a:r>
              <a:rPr lang="en-US" dirty="0" smtClean="0"/>
              <a:t>Periodontal or gum </a:t>
            </a:r>
            <a:r>
              <a:rPr lang="en-US" dirty="0"/>
              <a:t>disease is a pathological inflammatory condition of the gum and bone support (periodontal tissues) surrounding the teeth</a:t>
            </a:r>
          </a:p>
          <a:p>
            <a:r>
              <a:rPr lang="en-US" dirty="0" smtClean="0"/>
              <a:t>Affects 85% of cats and dogs over 5 years of age</a:t>
            </a:r>
            <a:endParaRPr lang="en-US" dirty="0"/>
          </a:p>
        </p:txBody>
      </p:sp>
      <p:pic>
        <p:nvPicPr>
          <p:cNvPr id="4" name="Picture 3"/>
          <p:cNvPicPr>
            <a:picLocks noChangeAspect="1"/>
          </p:cNvPicPr>
          <p:nvPr/>
        </p:nvPicPr>
        <p:blipFill>
          <a:blip r:embed="rId2"/>
          <a:stretch>
            <a:fillRect/>
          </a:stretch>
        </p:blipFill>
        <p:spPr>
          <a:xfrm>
            <a:off x="2223516" y="3333332"/>
            <a:ext cx="7744968" cy="3085756"/>
          </a:xfrm>
          <a:prstGeom prst="rect">
            <a:avLst/>
          </a:prstGeom>
        </p:spPr>
      </p:pic>
    </p:spTree>
    <p:extLst>
      <p:ext uri="{BB962C8B-B14F-4D97-AF65-F5344CB8AC3E}">
        <p14:creationId xmlns:p14="http://schemas.microsoft.com/office/powerpoint/2010/main" val="249904732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can veterinarians tell an animal has tooth pain?</a:t>
            </a:r>
            <a:endParaRPr lang="en-US" dirty="0"/>
          </a:p>
        </p:txBody>
      </p:sp>
      <p:sp>
        <p:nvSpPr>
          <p:cNvPr id="3" name="Content Placeholder 2"/>
          <p:cNvSpPr>
            <a:spLocks noGrp="1"/>
          </p:cNvSpPr>
          <p:nvPr>
            <p:ph idx="1"/>
          </p:nvPr>
        </p:nvSpPr>
        <p:spPr/>
        <p:txBody>
          <a:bodyPr>
            <a:normAutofit/>
          </a:bodyPr>
          <a:lstStyle/>
          <a:p>
            <a:r>
              <a:rPr lang="en-US" sz="2400" dirty="0" smtClean="0"/>
              <a:t>Periodontal disease may be bad enough to tell </a:t>
            </a:r>
          </a:p>
          <a:p>
            <a:r>
              <a:rPr lang="en-US" sz="2400" dirty="0" smtClean="0"/>
              <a:t>Animals may wince when touching the mouth or hitting a suspected tooth</a:t>
            </a:r>
          </a:p>
          <a:p>
            <a:r>
              <a:rPr lang="en-US" sz="2400" dirty="0" smtClean="0"/>
              <a:t>May not eat much or spit out food that they have tried to eat</a:t>
            </a:r>
            <a:endParaRPr lang="en-US" sz="2400" dirty="0"/>
          </a:p>
        </p:txBody>
      </p:sp>
      <p:pic>
        <p:nvPicPr>
          <p:cNvPr id="4" name="Picture 3"/>
          <p:cNvPicPr>
            <a:picLocks noChangeAspect="1"/>
          </p:cNvPicPr>
          <p:nvPr/>
        </p:nvPicPr>
        <p:blipFill>
          <a:blip r:embed="rId2"/>
          <a:stretch>
            <a:fillRect/>
          </a:stretch>
        </p:blipFill>
        <p:spPr>
          <a:xfrm>
            <a:off x="4328922" y="3922776"/>
            <a:ext cx="2857500" cy="2617470"/>
          </a:xfrm>
          <a:prstGeom prst="rect">
            <a:avLst/>
          </a:prstGeom>
        </p:spPr>
      </p:pic>
    </p:spTree>
    <p:extLst>
      <p:ext uri="{BB962C8B-B14F-4D97-AF65-F5344CB8AC3E}">
        <p14:creationId xmlns:p14="http://schemas.microsoft.com/office/powerpoint/2010/main" val="41979434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can dental disease do to my pet?</a:t>
            </a:r>
            <a:endParaRPr lang="en-US" dirty="0"/>
          </a:p>
        </p:txBody>
      </p:sp>
      <p:sp>
        <p:nvSpPr>
          <p:cNvPr id="3" name="Content Placeholder 2"/>
          <p:cNvSpPr>
            <a:spLocks noGrp="1"/>
          </p:cNvSpPr>
          <p:nvPr>
            <p:ph idx="1"/>
          </p:nvPr>
        </p:nvSpPr>
        <p:spPr/>
        <p:txBody>
          <a:bodyPr>
            <a:normAutofit/>
          </a:bodyPr>
          <a:lstStyle/>
          <a:p>
            <a:r>
              <a:rPr lang="en-US" sz="2800" dirty="0" smtClean="0"/>
              <a:t>Cause pain</a:t>
            </a:r>
          </a:p>
          <a:p>
            <a:r>
              <a:rPr lang="en-US" sz="2800" dirty="0" smtClean="0"/>
              <a:t>Result in tooth loss</a:t>
            </a:r>
          </a:p>
          <a:p>
            <a:r>
              <a:rPr lang="en-US" sz="2800" dirty="0" smtClean="0"/>
              <a:t>Makes eating difficult</a:t>
            </a:r>
          </a:p>
          <a:p>
            <a:r>
              <a:rPr lang="en-US" sz="2800" dirty="0" smtClean="0"/>
              <a:t>Leads to infection</a:t>
            </a:r>
          </a:p>
          <a:p>
            <a:r>
              <a:rPr lang="en-US" sz="2800" dirty="0" smtClean="0"/>
              <a:t>Can lead to inactivity</a:t>
            </a:r>
            <a:endParaRPr lang="en-US" sz="2800" dirty="0"/>
          </a:p>
        </p:txBody>
      </p:sp>
      <p:pic>
        <p:nvPicPr>
          <p:cNvPr id="4" name="Picture 3"/>
          <p:cNvPicPr>
            <a:picLocks noChangeAspect="1"/>
          </p:cNvPicPr>
          <p:nvPr/>
        </p:nvPicPr>
        <p:blipFill>
          <a:blip r:embed="rId2"/>
          <a:stretch>
            <a:fillRect/>
          </a:stretch>
        </p:blipFill>
        <p:spPr>
          <a:xfrm>
            <a:off x="5525072" y="1622642"/>
            <a:ext cx="4054792" cy="2446438"/>
          </a:xfrm>
          <a:prstGeom prst="rect">
            <a:avLst/>
          </a:prstGeom>
        </p:spPr>
      </p:pic>
      <p:pic>
        <p:nvPicPr>
          <p:cNvPr id="5" name="Picture 4"/>
          <p:cNvPicPr>
            <a:picLocks noChangeAspect="1"/>
          </p:cNvPicPr>
          <p:nvPr/>
        </p:nvPicPr>
        <p:blipFill>
          <a:blip r:embed="rId3"/>
          <a:stretch>
            <a:fillRect/>
          </a:stretch>
        </p:blipFill>
        <p:spPr>
          <a:xfrm>
            <a:off x="7620000" y="4158006"/>
            <a:ext cx="3919728" cy="2437638"/>
          </a:xfrm>
          <a:prstGeom prst="rect">
            <a:avLst/>
          </a:prstGeom>
        </p:spPr>
      </p:pic>
    </p:spTree>
    <p:extLst>
      <p:ext uri="{BB962C8B-B14F-4D97-AF65-F5344CB8AC3E}">
        <p14:creationId xmlns:p14="http://schemas.microsoft.com/office/powerpoint/2010/main" val="9202525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causes periodontal disease?</a:t>
            </a:r>
            <a:endParaRPr lang="en-US" dirty="0"/>
          </a:p>
        </p:txBody>
      </p:sp>
      <p:sp>
        <p:nvSpPr>
          <p:cNvPr id="3" name="Content Placeholder 2"/>
          <p:cNvSpPr>
            <a:spLocks noGrp="1"/>
          </p:cNvSpPr>
          <p:nvPr>
            <p:ph idx="1"/>
          </p:nvPr>
        </p:nvSpPr>
        <p:spPr/>
        <p:txBody>
          <a:bodyPr>
            <a:normAutofit/>
          </a:bodyPr>
          <a:lstStyle/>
          <a:p>
            <a:r>
              <a:rPr lang="en-US" sz="2000" dirty="0" smtClean="0"/>
              <a:t>Bacteria forms plaque on the teeth</a:t>
            </a:r>
          </a:p>
          <a:p>
            <a:r>
              <a:rPr lang="en-US" sz="2000" dirty="0" smtClean="0"/>
              <a:t>Plaque hardens to form calculus</a:t>
            </a:r>
          </a:p>
          <a:p>
            <a:r>
              <a:rPr lang="en-US" sz="2000" dirty="0" smtClean="0"/>
              <a:t>Plaque starts to touch the gums</a:t>
            </a:r>
          </a:p>
          <a:p>
            <a:r>
              <a:rPr lang="en-US" sz="2000" dirty="0" smtClean="0"/>
              <a:t>Bacteria and immune system release destructive chemicals</a:t>
            </a:r>
          </a:p>
          <a:p>
            <a:r>
              <a:rPr lang="en-US" sz="2000" dirty="0" smtClean="0"/>
              <a:t>Destroys the attachment of the tooth to the gum</a:t>
            </a:r>
            <a:endParaRPr lang="en-US" sz="2000" dirty="0"/>
          </a:p>
        </p:txBody>
      </p:sp>
      <p:pic>
        <p:nvPicPr>
          <p:cNvPr id="4" name="Picture 3"/>
          <p:cNvPicPr>
            <a:picLocks noChangeAspect="1"/>
          </p:cNvPicPr>
          <p:nvPr/>
        </p:nvPicPr>
        <p:blipFill>
          <a:blip r:embed="rId2"/>
          <a:stretch>
            <a:fillRect/>
          </a:stretch>
        </p:blipFill>
        <p:spPr>
          <a:xfrm>
            <a:off x="8868536" y="2014194"/>
            <a:ext cx="2634615" cy="3561588"/>
          </a:xfrm>
          <a:prstGeom prst="rect">
            <a:avLst/>
          </a:prstGeom>
        </p:spPr>
      </p:pic>
      <p:pic>
        <p:nvPicPr>
          <p:cNvPr id="5" name="Picture 4"/>
          <p:cNvPicPr>
            <a:picLocks noChangeAspect="1"/>
          </p:cNvPicPr>
          <p:nvPr/>
        </p:nvPicPr>
        <p:blipFill>
          <a:blip r:embed="rId3"/>
          <a:stretch>
            <a:fillRect/>
          </a:stretch>
        </p:blipFill>
        <p:spPr>
          <a:xfrm>
            <a:off x="2872168" y="4235577"/>
            <a:ext cx="4191000" cy="2190750"/>
          </a:xfrm>
          <a:prstGeom prst="rect">
            <a:avLst/>
          </a:prstGeom>
        </p:spPr>
      </p:pic>
    </p:spTree>
    <p:extLst>
      <p:ext uri="{BB962C8B-B14F-4D97-AF65-F5344CB8AC3E}">
        <p14:creationId xmlns:p14="http://schemas.microsoft.com/office/powerpoint/2010/main" val="12954701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Healthy Gums</a:t>
            </a:r>
            <a:endParaRPr lang="en-US" dirty="0"/>
          </a:p>
        </p:txBody>
      </p:sp>
      <p:sp>
        <p:nvSpPr>
          <p:cNvPr id="3" name="Content Placeholder 2"/>
          <p:cNvSpPr>
            <a:spLocks noGrp="1"/>
          </p:cNvSpPr>
          <p:nvPr>
            <p:ph idx="1"/>
          </p:nvPr>
        </p:nvSpPr>
        <p:spPr/>
        <p:txBody>
          <a:bodyPr>
            <a:normAutofit/>
          </a:bodyPr>
          <a:lstStyle/>
          <a:p>
            <a:r>
              <a:rPr lang="en-US" sz="2800" dirty="0" smtClean="0"/>
              <a:t>Pink gums</a:t>
            </a:r>
          </a:p>
          <a:p>
            <a:r>
              <a:rPr lang="en-US" sz="2800" dirty="0" smtClean="0"/>
              <a:t>Smooth</a:t>
            </a:r>
          </a:p>
          <a:p>
            <a:r>
              <a:rPr lang="en-US" sz="2800" dirty="0" smtClean="0"/>
              <a:t>Shiny</a:t>
            </a:r>
            <a:endParaRPr lang="en-US" sz="2800" dirty="0"/>
          </a:p>
        </p:txBody>
      </p:sp>
      <p:pic>
        <p:nvPicPr>
          <p:cNvPr id="4" name="Picture 3"/>
          <p:cNvPicPr>
            <a:picLocks noChangeAspect="1"/>
          </p:cNvPicPr>
          <p:nvPr/>
        </p:nvPicPr>
        <p:blipFill>
          <a:blip r:embed="rId2"/>
          <a:stretch>
            <a:fillRect/>
          </a:stretch>
        </p:blipFill>
        <p:spPr>
          <a:xfrm>
            <a:off x="7284564" y="1612079"/>
            <a:ext cx="3840636" cy="2072756"/>
          </a:xfrm>
          <a:prstGeom prst="rect">
            <a:avLst/>
          </a:prstGeom>
        </p:spPr>
      </p:pic>
      <p:pic>
        <p:nvPicPr>
          <p:cNvPr id="5" name="Picture 4"/>
          <p:cNvPicPr>
            <a:picLocks noChangeAspect="1"/>
          </p:cNvPicPr>
          <p:nvPr/>
        </p:nvPicPr>
        <p:blipFill>
          <a:blip r:embed="rId3"/>
          <a:stretch>
            <a:fillRect/>
          </a:stretch>
        </p:blipFill>
        <p:spPr>
          <a:xfrm>
            <a:off x="7284564" y="4069080"/>
            <a:ext cx="3840636" cy="2267909"/>
          </a:xfrm>
          <a:prstGeom prst="rect">
            <a:avLst/>
          </a:prstGeom>
        </p:spPr>
      </p:pic>
    </p:spTree>
    <p:extLst>
      <p:ext uri="{BB962C8B-B14F-4D97-AF65-F5344CB8AC3E}">
        <p14:creationId xmlns:p14="http://schemas.microsoft.com/office/powerpoint/2010/main" val="187016018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
  <a:themeElements>
    <a:clrScheme name="Savon">
      <a:dk1>
        <a:sysClr val="windowText" lastClr="000000"/>
      </a:dk1>
      <a:lt1>
        <a:sysClr val="window" lastClr="FFFFFF"/>
      </a:lt1>
      <a:dk2>
        <a:srgbClr val="1485A4"/>
      </a:dk2>
      <a:lt2>
        <a:srgbClr val="E3DED1"/>
      </a:lt2>
      <a:accent1>
        <a:srgbClr val="1CADE4"/>
      </a:accent1>
      <a:accent2>
        <a:srgbClr val="2683C6"/>
      </a:accent2>
      <a:accent3>
        <a:srgbClr val="27CED7"/>
      </a:accent3>
      <a:accent4>
        <a:srgbClr val="42BA97"/>
      </a:accent4>
      <a:accent5>
        <a:srgbClr val="3E8853"/>
      </a:accent5>
      <a:accent6>
        <a:srgbClr val="62A39F"/>
      </a:accent6>
      <a:hlink>
        <a:srgbClr val="F49100"/>
      </a:hlink>
      <a:folHlink>
        <a:srgbClr val="739D9B"/>
      </a:folHlink>
    </a:clrScheme>
    <a:fontScheme name="Savon">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90000"/>
                <a:shade val="92000"/>
                <a:satMod val="160000"/>
              </a:schemeClr>
            </a:gs>
            <a:gs pos="77000">
              <a:schemeClr val="phClr">
                <a:tint val="100000"/>
                <a:shade val="73000"/>
                <a:satMod val="155000"/>
              </a:schemeClr>
            </a:gs>
            <a:gs pos="100000">
              <a:schemeClr val="phClr">
                <a:tint val="100000"/>
                <a:shade val="67000"/>
                <a:satMod val="145000"/>
              </a:schemeClr>
            </a:gs>
          </a:gsLst>
          <a:lin ang="5400000" scaled="0"/>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 id="{1306E473-ED32-493B-A2D0-240A757EDD34}" vid="{C20BADFE-D095-436F-9677-9264042809F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Savon</Template>
  <TotalTime>228</TotalTime>
  <Words>756</Words>
  <Application>Microsoft Office PowerPoint</Application>
  <PresentationFormat>Widescreen</PresentationFormat>
  <Paragraphs>109</Paragraphs>
  <Slides>27</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27</vt:i4>
      </vt:variant>
    </vt:vector>
  </HeadingPairs>
  <TitlesOfParts>
    <vt:vector size="34" baseType="lpstr">
      <vt:lpstr>ＭＳ Ｐゴシック</vt:lpstr>
      <vt:lpstr>Arial</vt:lpstr>
      <vt:lpstr>Calibri</vt:lpstr>
      <vt:lpstr>Century Gothic</vt:lpstr>
      <vt:lpstr>Garamond</vt:lpstr>
      <vt:lpstr>Verdana</vt:lpstr>
      <vt:lpstr>Savon</vt:lpstr>
      <vt:lpstr>PowerPoint Presentation</vt:lpstr>
      <vt:lpstr>What do animals use their teeth for?</vt:lpstr>
      <vt:lpstr>What do vets look for in animal teeth?</vt:lpstr>
      <vt:lpstr>Now it’s your turn to look at some teeth. What do you see?</vt:lpstr>
      <vt:lpstr>Do animals get dental disease?</vt:lpstr>
      <vt:lpstr>How can veterinarians tell an animal has tooth pain?</vt:lpstr>
      <vt:lpstr>What can dental disease do to my pet?</vt:lpstr>
      <vt:lpstr>What causes periodontal disease?</vt:lpstr>
      <vt:lpstr>Healthy Gums</vt:lpstr>
      <vt:lpstr>Stage 1 – Periodontal Disease </vt:lpstr>
      <vt:lpstr>Stage 2 – Periodontal Disease</vt:lpstr>
      <vt:lpstr>Stage 3 &amp; 4 – Periodontal Disease</vt:lpstr>
      <vt:lpstr>How can we prevent periodontal disease?</vt:lpstr>
      <vt:lpstr>How can I help my pet?</vt:lpstr>
      <vt:lpstr>Pet Toothpaste</vt:lpstr>
      <vt:lpstr>Toothpaste Enzymes</vt:lpstr>
      <vt:lpstr>Pet Chew Toys</vt:lpstr>
      <vt:lpstr>Pet Chew Toys</vt:lpstr>
      <vt:lpstr>Dental Chews </vt:lpstr>
      <vt:lpstr>Goat Hooves</vt:lpstr>
      <vt:lpstr>What about cavities?</vt:lpstr>
      <vt:lpstr>Dental Research</vt:lpstr>
      <vt:lpstr>Human Dental Care: Brushing</vt:lpstr>
      <vt:lpstr>Human Dental Care: Brushing</vt:lpstr>
      <vt:lpstr>Human Dental Care: Flossing</vt:lpstr>
      <vt:lpstr>Water Picks</vt:lpstr>
      <vt:lpstr>Questions</vt:lpstr>
    </vt:vector>
  </TitlesOfParts>
  <Company>Texas A&amp;M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Lab, L Johnson's</dc:creator>
  <cp:lastModifiedBy>Lab, L Johnson's</cp:lastModifiedBy>
  <cp:revision>134</cp:revision>
  <dcterms:created xsi:type="dcterms:W3CDTF">2018-11-14T20:16:20Z</dcterms:created>
  <dcterms:modified xsi:type="dcterms:W3CDTF">2018-11-19T17:26:24Z</dcterms:modified>
</cp:coreProperties>
</file>