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4" autoAdjust="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E8EB53-91E6-4253-91B4-8D49D877FCF5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1F94E-BB28-4628-AC24-5DFF02B19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326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worksheet for students </a:t>
            </a:r>
            <a:r>
              <a:rPr lang="en-US" smtClean="0"/>
              <a:t>is provided.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1F94E-BB28-4628-AC24-5DFF02B196E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875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82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97283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97284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85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728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28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28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9728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9729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9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9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9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9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29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9729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7297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7298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2042DD52-F56C-49BF-A5D3-E1EAA3EAE215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97299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7300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1F791B8-757B-4534-9C43-08B6314662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2CECA0-9FFF-4171-937B-422F225B800A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EE7D8-90D6-45EF-8027-A514AB4EDC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4B0CC6-36BA-40CB-B9FB-6C069D138BD4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26E5F-89FA-4EB5-8953-0A35698C61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518E74-B52B-4EFB-A912-541C006B52B8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2FB894-ABF2-46C1-B775-516995981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BF054-5D45-4F4D-A307-049F3F53386A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11597-6F91-4B3B-97CF-A21E89B532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F44E40-D583-412B-B548-69009424581C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7FE52-C419-4B5A-A1DF-73500457E1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8B5970-8987-4952-B693-F59FC18C7E71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46034-79BD-495F-A5D2-131A0100E4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A6B22A-63EB-4F4F-B16C-C8F232C47F4C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0296D-F64B-4D1D-A889-F48E9D84F5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8B2602-E93E-48B1-974B-D21BAB2527CA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045BB9-541C-4187-9990-992668D77D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F17442-C869-4D30-BBF7-E42914B8E84D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89EA90-1DA1-4775-ADC8-6ABA975FD1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DA5D57-0855-4080-B430-7CF1D3A7D4CB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FB8FC-1907-446D-B04B-9EB29553E8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58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96259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260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96261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96262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63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64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65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66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67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68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69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270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9627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627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627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143863F-A618-4B26-BD76-05539DD2288D}" type="datetimeFigureOut">
              <a:rPr lang="en-US"/>
              <a:pPr/>
              <a:t>9/7/2011</a:t>
            </a:fld>
            <a:endParaRPr lang="en-US"/>
          </a:p>
        </p:txBody>
      </p:sp>
      <p:sp>
        <p:nvSpPr>
          <p:cNvPr id="96274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96275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EDAA4B6E-2EB9-4780-A11B-9C4159A9E215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ransition>
    <p:fade/>
  </p:transition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 descr="107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400" cy="7062788"/>
          </a:xfrm>
          <a:prstGeom prst="rect">
            <a:avLst/>
          </a:prstGeom>
          <a:noFill/>
        </p:spPr>
      </p:pic>
      <p:sp>
        <p:nvSpPr>
          <p:cNvPr id="13313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Oceans and the Atmosphere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906588" y="4056063"/>
            <a:ext cx="5864225" cy="1595437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endParaRPr 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12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  <a:effectLst/>
              </a:rPr>
              <a:t>Weather Systems</a:t>
            </a:r>
            <a:endParaRPr lang="en-US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You already know…</a:t>
            </a:r>
            <a:endParaRPr lang="en-US" dirty="0" smtClean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lvl="2"/>
            <a:r>
              <a:rPr lang="en-US" dirty="0" smtClean="0">
                <a:solidFill>
                  <a:schemeClr val="bg1">
                    <a:lumMod val="50000"/>
                  </a:schemeClr>
                </a:solidFill>
                <a:effectLst/>
              </a:rPr>
              <a:t>air sinks and cools in convection currents</a:t>
            </a:r>
          </a:p>
          <a:p>
            <a:pPr lvl="2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lvl="2">
              <a:buNone/>
            </a:pPr>
            <a:endParaRPr lang="en-US" dirty="0" smtClean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lvl="2">
              <a:buNone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effectLst/>
              </a:rPr>
              <a:t>The combinations of warm and cool areas and the rising and sinking air results in what we call 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weather systems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Pressure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Areas of </a:t>
            </a:r>
            <a:r>
              <a:rPr lang="en-US" b="1" dirty="0" smtClean="0"/>
              <a:t>high pressure </a:t>
            </a:r>
            <a:r>
              <a:rPr lang="en-US" dirty="0" smtClean="0"/>
              <a:t>are areas where air </a:t>
            </a:r>
            <a:r>
              <a:rPr lang="en-US" b="1" dirty="0" smtClean="0"/>
              <a:t>sinks</a:t>
            </a:r>
            <a:endParaRPr lang="en-US" dirty="0" smtClean="0"/>
          </a:p>
          <a:p>
            <a:r>
              <a:rPr lang="en-US" dirty="0" smtClean="0"/>
              <a:t>High pressure fronts tend to have cold air and fair weather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Areas of </a:t>
            </a:r>
            <a:r>
              <a:rPr lang="en-US" b="1" dirty="0" smtClean="0"/>
              <a:t>low pressure</a:t>
            </a:r>
            <a:r>
              <a:rPr lang="en-US" dirty="0" smtClean="0"/>
              <a:t> are areas where air </a:t>
            </a:r>
            <a:r>
              <a:rPr lang="en-US" b="1" dirty="0" smtClean="0"/>
              <a:t>rises</a:t>
            </a:r>
          </a:p>
          <a:p>
            <a:r>
              <a:rPr lang="en-US" dirty="0" smtClean="0"/>
              <a:t>Low pressure fronts tend to have warm air, clouds, and precipitation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Weather Fronts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Fronts</a:t>
            </a:r>
            <a:r>
              <a:rPr lang="en-US" dirty="0" smtClean="0"/>
              <a:t> are boundaries between two air masses</a:t>
            </a:r>
          </a:p>
          <a:p>
            <a:r>
              <a:rPr lang="en-US" dirty="0" smtClean="0"/>
              <a:t>Three kinds: warm, cold, and occluded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905000"/>
            <a:ext cx="4262437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2133600" cy="639762"/>
          </a:xfrm>
        </p:spPr>
        <p:txBody>
          <a:bodyPr/>
          <a:lstStyle/>
          <a:p>
            <a:r>
              <a:rPr lang="en-US" dirty="0" smtClean="0"/>
              <a:t>Cold Front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2133600" cy="3951288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Boundary where cold air replaces warm air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43200" y="1493838"/>
            <a:ext cx="2286000" cy="639762"/>
          </a:xfrm>
        </p:spPr>
        <p:txBody>
          <a:bodyPr/>
          <a:lstStyle/>
          <a:p>
            <a:r>
              <a:rPr lang="en-US" dirty="0" smtClean="0"/>
              <a:t>Warm Front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43200" y="2133600"/>
            <a:ext cx="2286000" cy="3951288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Boundary where warm air replaces cold air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91200" y="16764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Occluded Front</a:t>
            </a:r>
            <a:endParaRPr lang="en-US" sz="2400" b="1" dirty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886200"/>
            <a:ext cx="1192696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886200"/>
            <a:ext cx="1192696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867400" y="2175808"/>
            <a:ext cx="228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Boundary where a cold front catches up to a warm front</a:t>
            </a:r>
            <a:endParaRPr lang="en-US" sz="2400" dirty="0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4267200"/>
            <a:ext cx="1192696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457200"/>
            <a:ext cx="57150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3000" y="49530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See if you can identify each type of weather front.	</a:t>
            </a:r>
          </a:p>
          <a:p>
            <a:r>
              <a:rPr lang="en-US" sz="2400" dirty="0" smtClean="0"/>
              <a:t>		</a:t>
            </a:r>
          </a:p>
          <a:p>
            <a:r>
              <a:rPr lang="en-US" sz="2400" dirty="0" smtClean="0"/>
              <a:t>Where are the pressure systems? What kind of weather might be happening there?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Formation of Severe Weather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Hurricanes</a:t>
            </a:r>
          </a:p>
          <a:p>
            <a:pPr lvl="1"/>
            <a:r>
              <a:rPr lang="en-US" dirty="0" smtClean="0"/>
              <a:t>Considered the largest storm systems on Earth</a:t>
            </a:r>
          </a:p>
          <a:p>
            <a:pPr lvl="2"/>
            <a:r>
              <a:rPr lang="en-US" sz="2000" dirty="0" smtClean="0"/>
              <a:t>Begin as low-pressure cells</a:t>
            </a:r>
          </a:p>
          <a:p>
            <a:pPr lvl="2"/>
            <a:r>
              <a:rPr lang="en-US" sz="2000" dirty="0" smtClean="0"/>
              <a:t>Add the </a:t>
            </a:r>
            <a:r>
              <a:rPr lang="en-US" sz="2000" dirty="0" err="1" smtClean="0"/>
              <a:t>Coriolis</a:t>
            </a:r>
            <a:r>
              <a:rPr lang="en-US" sz="2000" dirty="0" smtClean="0"/>
              <a:t> Effect (rotating wind currents in the atmosphere), and the system begins to spin</a:t>
            </a:r>
          </a:p>
          <a:p>
            <a:pPr lvl="2"/>
            <a:r>
              <a:rPr lang="en-US" sz="2000" dirty="0" smtClean="0"/>
              <a:t>The systems pick up water vapor and heat energy as they travel over the ocean’s surface, which creates the storm!</a:t>
            </a:r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Recipe for a Hurricane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</a:t>
            </a:r>
            <a:r>
              <a:rPr lang="en-US" dirty="0"/>
              <a:t>a recipe for making a hurricane out of the terms and concepts we discussed in the </a:t>
            </a:r>
            <a:r>
              <a:rPr lang="en-US" dirty="0" smtClean="0"/>
              <a:t>lesson.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9"/>
          <p:cNvGrpSpPr>
            <a:grpSpLocks/>
          </p:cNvGrpSpPr>
          <p:nvPr/>
        </p:nvGrpSpPr>
        <p:grpSpPr bwMode="auto">
          <a:xfrm>
            <a:off x="0" y="0"/>
            <a:ext cx="9144000" cy="7467600"/>
            <a:chOff x="0" y="0"/>
            <a:chExt cx="9144000" cy="7467600"/>
          </a:xfrm>
        </p:grpSpPr>
        <p:pic>
          <p:nvPicPr>
            <p:cNvPr id="14340" name="Picture 6" descr="http://blog.ospreypacks.com/wp-content/uploads/2010/10/underwaterview-689642_14027_470x30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3905249"/>
              <a:ext cx="4476750" cy="2952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1" name="Picture 8" descr="http://static.panoramio.com/photos/original/558327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86400" y="0"/>
              <a:ext cx="3657600" cy="274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2" name="Picture 12" descr="http://media-cdn.tripadvisor.com/media/photo-s/01/29/63/c2/crashing-wave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91134" y="2743200"/>
              <a:ext cx="5152866" cy="472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3" name="Picture 2" descr="http://www.thew2o.net/files/GlobalForumonOceans_oceanleadership.org_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5486400" cy="411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4400" dirty="0"/>
              <a:t>Over 70% of Earth’s surface is covered by oceans…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/>
              <a:t>		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dirty="0"/>
              <a:t>		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dirty="0"/>
              <a:t>		Oceans play a huge role in regulating Earth’s 	atmosphere, climate, and weather systems.  </a:t>
            </a:r>
          </a:p>
        </p:txBody>
      </p:sp>
      <p:sp>
        <p:nvSpPr>
          <p:cNvPr id="14339" name="AutoShape 10" descr="http://www.wallpaperstwist.com/albums/userpics/10001/normal_Ocean_Wave.jpg"/>
          <p:cNvSpPr>
            <a:spLocks noChangeAspect="1" noChangeArrowheads="1"/>
          </p:cNvSpPr>
          <p:nvPr/>
        </p:nvSpPr>
        <p:spPr bwMode="auto">
          <a:xfrm>
            <a:off x="155575" y="-13716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Everything starts with the Sun</a:t>
            </a:r>
          </a:p>
        </p:txBody>
      </p:sp>
      <p:sp>
        <p:nvSpPr>
          <p:cNvPr id="15362" name="Content Placeholder 3"/>
          <p:cNvSpPr>
            <a:spLocks noGrp="1"/>
          </p:cNvSpPr>
          <p:nvPr>
            <p:ph sz="half" idx="4294967295"/>
          </p:nvPr>
        </p:nvSpPr>
        <p:spPr>
          <a:xfrm>
            <a:off x="1066800" y="1981200"/>
            <a:ext cx="3702050" cy="4114800"/>
          </a:xfrm>
        </p:spPr>
        <p:txBody>
          <a:bodyPr/>
          <a:lstStyle/>
          <a:p>
            <a:r>
              <a:rPr lang="en-US" sz="2800" dirty="0"/>
              <a:t>The sun warms the air, which </a:t>
            </a:r>
            <a:r>
              <a:rPr lang="en-US" sz="2800" dirty="0" smtClean="0"/>
              <a:t>rises. The air then cools and sinks again </a:t>
            </a:r>
            <a:r>
              <a:rPr lang="en-US" sz="2800" dirty="0"/>
              <a:t>in cycles called </a:t>
            </a:r>
            <a:r>
              <a:rPr lang="en-US" sz="2800" b="1" dirty="0"/>
              <a:t>convection currents</a:t>
            </a:r>
            <a:endParaRPr lang="en-US" sz="2800" dirty="0"/>
          </a:p>
        </p:txBody>
      </p:sp>
      <p:pic>
        <p:nvPicPr>
          <p:cNvPr id="15363" name="Content Placeholder 5" descr="uje0W4tN[1].gif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49888" y="2255838"/>
            <a:ext cx="2617787" cy="305593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533400"/>
            <a:ext cx="4724400" cy="5592763"/>
          </a:xfrm>
        </p:spPr>
        <p:txBody>
          <a:bodyPr/>
          <a:lstStyle/>
          <a:p>
            <a:r>
              <a:rPr lang="en-US" sz="2800" dirty="0"/>
              <a:t>These convection currents in the air create our </a:t>
            </a:r>
            <a:r>
              <a:rPr lang="en-US" sz="2800" b="1" dirty="0"/>
              <a:t>oceanic winds</a:t>
            </a:r>
          </a:p>
          <a:p>
            <a:pPr lvl="1"/>
            <a:r>
              <a:rPr lang="en-US" sz="2400" dirty="0"/>
              <a:t>Warm air rises, and spreads out</a:t>
            </a:r>
          </a:p>
          <a:p>
            <a:pPr lvl="1"/>
            <a:r>
              <a:rPr lang="en-US" sz="2400" dirty="0"/>
              <a:t>As the air spreads out, it cools</a:t>
            </a:r>
          </a:p>
          <a:p>
            <a:pPr lvl="1"/>
            <a:r>
              <a:rPr lang="en-US" sz="2400" dirty="0"/>
              <a:t>Cool air sinks back to Earth’s surface</a:t>
            </a:r>
          </a:p>
          <a:p>
            <a:pPr lvl="1"/>
            <a:r>
              <a:rPr lang="en-US" sz="2400" dirty="0"/>
              <a:t>When the air reaches the surface, it spreads out again: wind</a:t>
            </a:r>
            <a:r>
              <a:rPr lang="en-US" sz="2400" dirty="0" smtClean="0"/>
              <a:t>!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143000"/>
            <a:ext cx="35052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410200" y="39624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There are different names for winds based upon their latitude: polar </a:t>
            </a:r>
            <a:r>
              <a:rPr lang="en-US" dirty="0" err="1" smtClean="0"/>
              <a:t>westerlies</a:t>
            </a:r>
            <a:r>
              <a:rPr lang="en-US" dirty="0" smtClean="0"/>
              <a:t>, </a:t>
            </a:r>
            <a:r>
              <a:rPr lang="en-US" dirty="0" err="1" smtClean="0"/>
              <a:t>westerlies</a:t>
            </a:r>
            <a:r>
              <a:rPr lang="en-US" dirty="0" smtClean="0"/>
              <a:t>, and </a:t>
            </a:r>
            <a:r>
              <a:rPr lang="en-US" dirty="0" err="1" smtClean="0"/>
              <a:t>tradewinds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Where the wind blows…</a:t>
            </a: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/>
              <a:t>These winds blow across the surface of the oceans, creating </a:t>
            </a:r>
            <a:r>
              <a:rPr lang="en-US" b="1"/>
              <a:t>currents</a:t>
            </a:r>
          </a:p>
          <a:p>
            <a:pPr lvl="1"/>
            <a:endParaRPr lang="en-US"/>
          </a:p>
          <a:p>
            <a:pPr lvl="1"/>
            <a:r>
              <a:rPr lang="en-US"/>
              <a:t>currents are large bodies of water or air moving in a certain direction</a:t>
            </a:r>
          </a:p>
        </p:txBody>
      </p:sp>
      <p:pic>
        <p:nvPicPr>
          <p:cNvPr id="98316" name="Picture 12" descr="global-winds-diagram-and-notes_4-1pve4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438400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066800" y="152400"/>
            <a:ext cx="7543800" cy="3733800"/>
          </a:xfrm>
        </p:spPr>
        <p:txBody>
          <a:bodyPr/>
          <a:lstStyle/>
          <a:p>
            <a:r>
              <a:rPr lang="en-US" dirty="0"/>
              <a:t>Just like air, water is also affected by convection currents</a:t>
            </a:r>
          </a:p>
          <a:p>
            <a:pPr lvl="1"/>
            <a:r>
              <a:rPr lang="en-US" dirty="0"/>
              <a:t>Warm water at the ocean’s surface </a:t>
            </a:r>
            <a:r>
              <a:rPr lang="en-US" dirty="0" smtClean="0"/>
              <a:t>generally moves </a:t>
            </a:r>
            <a:r>
              <a:rPr lang="en-US" dirty="0"/>
              <a:t>from the equator to the poles, where it cools and cycles back to the equator.</a:t>
            </a:r>
          </a:p>
          <a:p>
            <a:pPr lvl="2"/>
            <a:r>
              <a:rPr lang="en-US" dirty="0"/>
              <a:t>An area where an ocean current cycles is called a </a:t>
            </a:r>
            <a:r>
              <a:rPr lang="en-US" b="1" dirty="0"/>
              <a:t>gyre.</a:t>
            </a:r>
            <a:endParaRPr lang="en-US" dirty="0"/>
          </a:p>
        </p:txBody>
      </p:sp>
      <p:pic>
        <p:nvPicPr>
          <p:cNvPr id="100362" name="Picture 10" descr="geol303tex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4038600"/>
            <a:ext cx="5143500" cy="26289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Deepwater Currents</a:t>
            </a:r>
            <a:endParaRPr lang="en-US" dirty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Found below 400 meters</a:t>
            </a:r>
          </a:p>
          <a:p>
            <a:r>
              <a:rPr lang="en-US" dirty="0" smtClean="0"/>
              <a:t>Make up 90% of the oceans’ currents</a:t>
            </a:r>
          </a:p>
          <a:p>
            <a:r>
              <a:rPr lang="en-US" dirty="0" smtClean="0"/>
              <a:t>Deepwater currents are caused by temperature and density differences.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Deepwater Currents</a:t>
            </a:r>
            <a:endParaRPr lang="en-US" dirty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Cold water holds more salt and is more dense than warmer water, so the cold water is extremely salty and sinks to the ocean floor</a:t>
            </a:r>
          </a:p>
          <a:p>
            <a:r>
              <a:rPr lang="en-US" dirty="0" smtClean="0"/>
              <a:t>Warm water is less dense, so it rises to the oceans’ surface</a:t>
            </a:r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1"/>
            <a:ext cx="7543800" cy="914400"/>
          </a:xfrm>
        </p:spPr>
        <p:txBody>
          <a:bodyPr/>
          <a:lstStyle/>
          <a:p>
            <a:r>
              <a:rPr lang="en-US" dirty="0" smtClean="0"/>
              <a:t>Deepwater Currents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95400"/>
            <a:ext cx="7543800" cy="2057400"/>
          </a:xfrm>
        </p:spPr>
        <p:txBody>
          <a:bodyPr/>
          <a:lstStyle/>
          <a:p>
            <a:r>
              <a:rPr lang="en-US" sz="2400" dirty="0" smtClean="0"/>
              <a:t>As the cold/warm water sinks/rises, warm/cold water must take its place, creating a cycle: deep water currents</a:t>
            </a:r>
            <a:endParaRPr lang="en-US" sz="2400" dirty="0"/>
          </a:p>
        </p:txBody>
      </p:sp>
      <p:pic>
        <p:nvPicPr>
          <p:cNvPr id="3074" name="Picture 2" descr="http://static.howstuffworks.com/gif/ocean-current-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590800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785</TotalTime>
  <Words>498</Words>
  <Application>Microsoft Office PowerPoint</Application>
  <PresentationFormat>On-screen Show (4:3)</PresentationFormat>
  <Paragraphs>65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Shimmer</vt:lpstr>
      <vt:lpstr>Oceans and the Atmosphere</vt:lpstr>
      <vt:lpstr>PowerPoint Presentation</vt:lpstr>
      <vt:lpstr>Everything starts with the Sun</vt:lpstr>
      <vt:lpstr>PowerPoint Presentation</vt:lpstr>
      <vt:lpstr>Where the wind blows…</vt:lpstr>
      <vt:lpstr>PowerPoint Presentation</vt:lpstr>
      <vt:lpstr>Deepwater Currents</vt:lpstr>
      <vt:lpstr>Deepwater Currents</vt:lpstr>
      <vt:lpstr>Deepwater Currents</vt:lpstr>
      <vt:lpstr>Weather Systems</vt:lpstr>
      <vt:lpstr>Pressure Systems</vt:lpstr>
      <vt:lpstr>Weather Fronts</vt:lpstr>
      <vt:lpstr>Fronts</vt:lpstr>
      <vt:lpstr>PowerPoint Presentation</vt:lpstr>
      <vt:lpstr>Formation of Severe Weather</vt:lpstr>
      <vt:lpstr>Recipe for a Hurricane</vt:lpstr>
    </vt:vector>
  </TitlesOfParts>
  <Company>Texas A&amp;M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Oceans and the Atmosphere</dc:title>
  <dc:creator>Ljlab</dc:creator>
  <cp:lastModifiedBy>L Johnson's Lab</cp:lastModifiedBy>
  <cp:revision>64</cp:revision>
  <dcterms:created xsi:type="dcterms:W3CDTF">2011-05-10T18:21:36Z</dcterms:created>
  <dcterms:modified xsi:type="dcterms:W3CDTF">2011-09-07T18:55:11Z</dcterms:modified>
</cp:coreProperties>
</file>