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29"/>
  </p:notesMasterIdLst>
  <p:sldIdLst>
    <p:sldId id="256" r:id="rId2"/>
    <p:sldId id="266" r:id="rId3"/>
    <p:sldId id="271" r:id="rId4"/>
    <p:sldId id="272" r:id="rId5"/>
    <p:sldId id="275" r:id="rId6"/>
    <p:sldId id="276" r:id="rId7"/>
    <p:sldId id="267" r:id="rId8"/>
    <p:sldId id="268" r:id="rId9"/>
    <p:sldId id="279" r:id="rId10"/>
    <p:sldId id="269" r:id="rId11"/>
    <p:sldId id="280" r:id="rId12"/>
    <p:sldId id="270" r:id="rId13"/>
    <p:sldId id="281" r:id="rId14"/>
    <p:sldId id="282" r:id="rId15"/>
    <p:sldId id="258" r:id="rId16"/>
    <p:sldId id="259" r:id="rId17"/>
    <p:sldId id="264" r:id="rId18"/>
    <p:sldId id="261" r:id="rId19"/>
    <p:sldId id="283" r:id="rId20"/>
    <p:sldId id="284" r:id="rId21"/>
    <p:sldId id="277" r:id="rId22"/>
    <p:sldId id="262" r:id="rId23"/>
    <p:sldId id="263" r:id="rId24"/>
    <p:sldId id="260" r:id="rId25"/>
    <p:sldId id="285" r:id="rId26"/>
    <p:sldId id="286" r:id="rId27"/>
    <p:sldId id="287" r:id="rId2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C1460"/>
    <a:srgbClr val="8321A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330" autoAdjust="0"/>
    <p:restoredTop sz="89231" autoAdjust="0"/>
  </p:normalViewPr>
  <p:slideViewPr>
    <p:cSldViewPr>
      <p:cViewPr varScale="1">
        <p:scale>
          <a:sx n="96" d="100"/>
          <a:sy n="96" d="100"/>
        </p:scale>
        <p:origin x="-702" y="-1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576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C40346-F992-4D7D-B6DD-2B827E1F3495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4EE777-BBD7-4226-9570-C43B211636D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61883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9875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13930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3589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3589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35893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baseline="0" dirty="0" smtClean="0"/>
              <a:t>Caudal Vertebrae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Ribs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Tarsus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Scapula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Mandible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2708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smtClean="0"/>
              <a:t>Pelvis</a:t>
            </a:r>
          </a:p>
          <a:p>
            <a:pPr marL="228600" indent="-228600">
              <a:buAutoNum type="arabicPeriod"/>
            </a:pPr>
            <a:r>
              <a:rPr lang="en-US" dirty="0" smtClean="0"/>
              <a:t>Thoracic</a:t>
            </a:r>
            <a:r>
              <a:rPr lang="en-US" baseline="0" dirty="0" smtClean="0"/>
              <a:t> Vertebrae</a:t>
            </a:r>
          </a:p>
          <a:p>
            <a:pPr marL="228600" indent="-228600">
              <a:buAutoNum type="arabicPeriod"/>
            </a:pPr>
            <a:r>
              <a:rPr lang="en-US" baseline="0" dirty="0" err="1" smtClean="0"/>
              <a:t>Humerus</a:t>
            </a:r>
            <a:endParaRPr lang="en-US" baseline="0" dirty="0" smtClean="0"/>
          </a:p>
          <a:p>
            <a:pPr marL="228600" indent="-228600">
              <a:buAutoNum type="arabicPeriod"/>
            </a:pPr>
            <a:r>
              <a:rPr lang="en-US" baseline="0" dirty="0" smtClean="0"/>
              <a:t>Metatarsus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Tibia</a:t>
            </a:r>
            <a:endParaRPr lang="en-US" dirty="0" smtClean="0"/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93839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smtClean="0"/>
              <a:t>Maxilla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Radius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Ulna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Fibula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Tibia</a:t>
            </a:r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3268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smtClean="0"/>
              <a:t>Cervical Vertebrae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Digits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Patella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Ischium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Ilium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32682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dirty="0" smtClean="0"/>
              <a:t>Thoracic Vertebrae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Lumbar Vertebrae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Radius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Ulna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Tibia</a:t>
            </a:r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32682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28600" indent="-228600">
              <a:buAutoNum type="arabicPeriod"/>
            </a:pPr>
            <a:r>
              <a:rPr lang="en-US" baseline="0" dirty="0" smtClean="0"/>
              <a:t>Ulna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Pelvis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Caudal Vertebrae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Metatarsus</a:t>
            </a:r>
          </a:p>
          <a:p>
            <a:pPr marL="228600" indent="-228600">
              <a:buAutoNum type="arabicPeriod"/>
            </a:pPr>
            <a:r>
              <a:rPr lang="en-US" baseline="0" dirty="0" smtClean="0"/>
              <a:t>Keeled Sternum aka: keel bone</a:t>
            </a:r>
          </a:p>
          <a:p>
            <a:pPr marL="228600" indent="-228600">
              <a:buAutoNum type="arabicPeriod"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73268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572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36055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9998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2318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58472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62655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32467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E4EE777-BBD7-4226-9570-C43B211636D3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923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7BE8-BBDF-478F-8589-573BEC88E3CD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4500-CB64-42F8-9781-42DCB1393F4B}" type="slidenum">
              <a:rPr lang="en-US" smtClean="0"/>
              <a:t>‹#›</a:t>
            </a:fld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7BE8-BBDF-478F-8589-573BEC88E3CD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4500-CB64-42F8-9781-42DCB1393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7BE8-BBDF-478F-8589-573BEC88E3CD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4500-CB64-42F8-9781-42DCB1393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7BE8-BBDF-478F-8589-573BEC88E3CD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4500-CB64-42F8-9781-42DCB1393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7BE8-BBDF-478F-8589-573BEC88E3CD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4500-CB64-42F8-9781-42DCB1393F4B}" type="slidenum">
              <a:rPr lang="en-US" smtClean="0"/>
              <a:t>‹#›</a:t>
            </a:fld>
            <a:endParaRPr lang="en-US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7BE8-BBDF-478F-8589-573BEC88E3CD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4500-CB64-42F8-9781-42DCB1393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7BE8-BBDF-478F-8589-573BEC88E3CD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4500-CB64-42F8-9781-42DCB1393F4B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7BE8-BBDF-478F-8589-573BEC88E3CD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4500-CB64-42F8-9781-42DCB1393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7BE8-BBDF-478F-8589-573BEC88E3CD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4500-CB64-42F8-9781-42DCB1393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7BE8-BBDF-478F-8589-573BEC88E3CD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4500-CB64-42F8-9781-42DCB1393F4B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087BE8-BBDF-478F-8589-573BEC88E3CD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464500-CB64-42F8-9781-42DCB1393F4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AF087BE8-BBDF-478F-8589-573BEC88E3CD}" type="datetimeFigureOut">
              <a:rPr lang="en-US" smtClean="0"/>
              <a:t>2/14/2013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26464500-CB64-42F8-9781-42DCB1393F4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7" Type="http://schemas.openxmlformats.org/officeDocument/2006/relationships/image" Target="../media/image9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82775"/>
            <a:ext cx="7848600" cy="1546225"/>
          </a:xfrm>
        </p:spPr>
        <p:txBody>
          <a:bodyPr>
            <a:normAutofit/>
          </a:bodyPr>
          <a:lstStyle/>
          <a:p>
            <a:pPr lvl="0" algn="ctr"/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Large Animal </a:t>
            </a:r>
            <a:b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</a:br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Skeletal Systems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0532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Bones of the </a:t>
            </a:r>
            <a:r>
              <a:rPr lang="en-US" dirty="0" smtClean="0">
                <a:solidFill>
                  <a:srgbClr val="00B0F0"/>
                </a:solidFill>
              </a:rPr>
              <a:t>Pectoral Skeleton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Scapula</a:t>
            </a:r>
          </a:p>
          <a:p>
            <a:r>
              <a:rPr lang="en-US" dirty="0" err="1" smtClean="0"/>
              <a:t>Humerus</a:t>
            </a:r>
            <a:endParaRPr lang="en-US" dirty="0" smtClean="0"/>
          </a:p>
          <a:p>
            <a:r>
              <a:rPr lang="en-US" dirty="0" smtClean="0"/>
              <a:t>Radius</a:t>
            </a:r>
          </a:p>
          <a:p>
            <a:r>
              <a:rPr lang="en-US" dirty="0" smtClean="0"/>
              <a:t>Ulna</a:t>
            </a:r>
          </a:p>
          <a:p>
            <a:r>
              <a:rPr lang="en-US" dirty="0" smtClean="0"/>
              <a:t>Carpus</a:t>
            </a:r>
          </a:p>
          <a:p>
            <a:r>
              <a:rPr lang="en-US" dirty="0" smtClean="0"/>
              <a:t>Metacarpus</a:t>
            </a:r>
          </a:p>
          <a:p>
            <a:r>
              <a:rPr lang="en-US" dirty="0" smtClean="0"/>
              <a:t>Digits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0" y="2031088"/>
            <a:ext cx="5538788" cy="32983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6224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" y="1170027"/>
            <a:ext cx="8029575" cy="478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2" name="Straight Arrow Connector 11"/>
          <p:cNvCxnSpPr/>
          <p:nvPr/>
        </p:nvCxnSpPr>
        <p:spPr>
          <a:xfrm flipH="1">
            <a:off x="3619500" y="1066800"/>
            <a:ext cx="114300" cy="9700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1781065" y="3146155"/>
            <a:ext cx="1495535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 flipV="1">
            <a:off x="2400300" y="3852553"/>
            <a:ext cx="1219200" cy="4908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3833338" y="3450955"/>
            <a:ext cx="568362" cy="74004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2362200" y="4572000"/>
            <a:ext cx="1143000" cy="3810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 flipV="1">
            <a:off x="3405657" y="4888319"/>
            <a:ext cx="1166342" cy="21708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 flipV="1">
            <a:off x="2514600" y="5676900"/>
            <a:ext cx="495300" cy="2667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5" name="Rectangle 44"/>
          <p:cNvSpPr/>
          <p:nvPr/>
        </p:nvSpPr>
        <p:spPr>
          <a:xfrm>
            <a:off x="2742271" y="561201"/>
            <a:ext cx="165942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Scapula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336006" y="3298555"/>
            <a:ext cx="185018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err="1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Humerus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1047531" y="4104501"/>
            <a:ext cx="146706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Radius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4145228" y="4206028"/>
            <a:ext cx="101822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Ulna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981616" y="4687520"/>
            <a:ext cx="150874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Carpus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5" name="Rectangle 54"/>
          <p:cNvSpPr/>
          <p:nvPr/>
        </p:nvSpPr>
        <p:spPr>
          <a:xfrm>
            <a:off x="4495800" y="4876800"/>
            <a:ext cx="231986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Metacarpus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6" name="Rectangle 55"/>
          <p:cNvSpPr/>
          <p:nvPr/>
        </p:nvSpPr>
        <p:spPr>
          <a:xfrm>
            <a:off x="1839934" y="5791200"/>
            <a:ext cx="125386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Digits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017208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Bones of the </a:t>
            </a:r>
            <a:r>
              <a:rPr lang="en-US" dirty="0" smtClean="0">
                <a:solidFill>
                  <a:srgbClr val="FF0000"/>
                </a:solidFill>
              </a:rPr>
              <a:t>Pelvic Skeleton 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Pelvis</a:t>
            </a:r>
          </a:p>
          <a:p>
            <a:pPr lvl="1"/>
            <a:r>
              <a:rPr lang="en-US" dirty="0" smtClean="0"/>
              <a:t>Ilium</a:t>
            </a:r>
          </a:p>
          <a:p>
            <a:pPr lvl="1"/>
            <a:r>
              <a:rPr lang="en-US" dirty="0" smtClean="0"/>
              <a:t>Ischium</a:t>
            </a:r>
          </a:p>
          <a:p>
            <a:r>
              <a:rPr lang="en-US" dirty="0" smtClean="0"/>
              <a:t>Femur</a:t>
            </a:r>
          </a:p>
          <a:p>
            <a:r>
              <a:rPr lang="en-US" dirty="0" smtClean="0"/>
              <a:t>Patella</a:t>
            </a:r>
          </a:p>
          <a:p>
            <a:r>
              <a:rPr lang="en-US" dirty="0" smtClean="0"/>
              <a:t>Tibia</a:t>
            </a:r>
          </a:p>
          <a:p>
            <a:r>
              <a:rPr lang="en-US" dirty="0" smtClean="0"/>
              <a:t>Tarsus</a:t>
            </a:r>
          </a:p>
          <a:p>
            <a:r>
              <a:rPr lang="en-US" dirty="0" smtClean="0"/>
              <a:t>Metatarsus</a:t>
            </a:r>
          </a:p>
          <a:p>
            <a:r>
              <a:rPr lang="en-US" dirty="0" smtClean="0"/>
              <a:t>Digits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2133599"/>
            <a:ext cx="5464629" cy="33333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07580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1" y="996472"/>
            <a:ext cx="7517796" cy="45857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Arrow Connector 4"/>
          <p:cNvCxnSpPr/>
          <p:nvPr/>
        </p:nvCxnSpPr>
        <p:spPr>
          <a:xfrm>
            <a:off x="5475019" y="996471"/>
            <a:ext cx="478230" cy="60372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 flipH="1" flipV="1">
            <a:off x="6929292" y="1828801"/>
            <a:ext cx="981259" cy="533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 flipH="1" flipV="1">
            <a:off x="6477000" y="2486799"/>
            <a:ext cx="1193196" cy="4850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4876800" y="2804538"/>
            <a:ext cx="1255342" cy="115786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5181600" y="3289356"/>
            <a:ext cx="1524000" cy="126204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7315200" y="4169234"/>
            <a:ext cx="448779" cy="5442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V="1">
            <a:off x="5943600" y="4744894"/>
            <a:ext cx="1371600" cy="58910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V="1">
            <a:off x="6757060" y="5334000"/>
            <a:ext cx="329539" cy="65116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7" name="Right Brace 26"/>
          <p:cNvSpPr/>
          <p:nvPr/>
        </p:nvSpPr>
        <p:spPr>
          <a:xfrm rot="17328420">
            <a:off x="6776891" y="386691"/>
            <a:ext cx="304800" cy="1461584"/>
          </a:xfrm>
          <a:prstGeom prst="rightBrace">
            <a:avLst>
              <a:gd name="adj1" fmla="val 28706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6336082" y="5867400"/>
            <a:ext cx="1253869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Digits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07335" y="5161002"/>
            <a:ext cx="221246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Metatarsus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4271151" y="4467895"/>
            <a:ext cx="107702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Tibia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7727907" y="4551402"/>
            <a:ext cx="1416093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Tarsus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559257" y="3817203"/>
            <a:ext cx="142378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Patella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7644871" y="2783940"/>
            <a:ext cx="135966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Femur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1" name="Rectangle 40"/>
          <p:cNvSpPr/>
          <p:nvPr/>
        </p:nvSpPr>
        <p:spPr>
          <a:xfrm>
            <a:off x="7505410" y="2209800"/>
            <a:ext cx="163859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Ischium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4391068" y="563485"/>
            <a:ext cx="108395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Ilium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3" name="Rectangle 42"/>
          <p:cNvSpPr/>
          <p:nvPr/>
        </p:nvSpPr>
        <p:spPr>
          <a:xfrm rot="20094064">
            <a:off x="6914638" y="417725"/>
            <a:ext cx="129554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Pelvis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769948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362200"/>
            <a:ext cx="9220200" cy="2200275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Lets look at the </a:t>
            </a:r>
            <a:br>
              <a:rPr lang="en-US" dirty="0" smtClean="0"/>
            </a:br>
            <a:r>
              <a:rPr lang="en-US" b="1" dirty="0" smtClean="0"/>
              <a:t>Skeletal Systems </a:t>
            </a:r>
            <a:r>
              <a:rPr lang="en-US" dirty="0" smtClean="0"/>
              <a:t>of different Large Animals!!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369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573376" y="1143000"/>
            <a:ext cx="8494424" cy="5181600"/>
            <a:chOff x="762000" y="533400"/>
            <a:chExt cx="8494424" cy="5181600"/>
          </a:xfrm>
        </p:grpSpPr>
        <p:grpSp>
          <p:nvGrpSpPr>
            <p:cNvPr id="5" name="Group 4"/>
            <p:cNvGrpSpPr/>
            <p:nvPr/>
          </p:nvGrpSpPr>
          <p:grpSpPr>
            <a:xfrm>
              <a:off x="762000" y="533400"/>
              <a:ext cx="8494424" cy="5181600"/>
              <a:chOff x="762000" y="533400"/>
              <a:chExt cx="8494424" cy="5181600"/>
            </a:xfrm>
          </p:grpSpPr>
          <p:grpSp>
            <p:nvGrpSpPr>
              <p:cNvPr id="4" name="Group 3"/>
              <p:cNvGrpSpPr/>
              <p:nvPr/>
            </p:nvGrpSpPr>
            <p:grpSpPr>
              <a:xfrm>
                <a:off x="762000" y="533400"/>
                <a:ext cx="8494424" cy="5181600"/>
                <a:chOff x="762000" y="533400"/>
                <a:chExt cx="8494424" cy="5181600"/>
              </a:xfrm>
            </p:grpSpPr>
            <p:pic>
              <p:nvPicPr>
                <p:cNvPr id="9220" name="Picture 4" descr="http://4.bp.blogspot.com/-qhnM8Jn5Y0M/T8FipXeETsI/AAAAAAAAPwU/Zhp7cL0DOdM/s1600/bones+5.jpg"/>
                <p:cNvPicPr>
                  <a:picLocks noChangeAspect="1" noChangeArrowheads="1"/>
                </p:cNvPicPr>
                <p:nvPr/>
              </p:nvPicPr>
              <p:blipFill>
                <a:blip r:embed="rId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62000" y="533400"/>
                  <a:ext cx="8494424" cy="51816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" name="Rectangle 2"/>
                <p:cNvSpPr/>
                <p:nvPr/>
              </p:nvSpPr>
              <p:spPr>
                <a:xfrm>
                  <a:off x="1371600" y="3771900"/>
                  <a:ext cx="1676400" cy="1905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6" name="Rectangle 5"/>
                <p:cNvSpPr/>
                <p:nvPr/>
              </p:nvSpPr>
              <p:spPr>
                <a:xfrm>
                  <a:off x="7696200" y="2438400"/>
                  <a:ext cx="990600" cy="381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" name="Rectangle 6"/>
                <p:cNvSpPr/>
                <p:nvPr/>
              </p:nvSpPr>
              <p:spPr>
                <a:xfrm>
                  <a:off x="4343400" y="4084864"/>
                  <a:ext cx="914400" cy="33473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" name="Rectangle 7"/>
                <p:cNvSpPr/>
                <p:nvPr/>
              </p:nvSpPr>
              <p:spPr>
                <a:xfrm>
                  <a:off x="5410200" y="3544474"/>
                  <a:ext cx="304800" cy="227426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" name="Rectangle 10"/>
                <p:cNvSpPr/>
                <p:nvPr/>
              </p:nvSpPr>
              <p:spPr>
                <a:xfrm>
                  <a:off x="5604163" y="2332760"/>
                  <a:ext cx="480950" cy="271895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" name="Rectangle 9"/>
              <p:cNvSpPr/>
              <p:nvPr/>
            </p:nvSpPr>
            <p:spPr>
              <a:xfrm>
                <a:off x="5715000" y="2404630"/>
                <a:ext cx="602672" cy="4000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Rectangle 8"/>
            <p:cNvSpPr/>
            <p:nvPr/>
          </p:nvSpPr>
          <p:spPr>
            <a:xfrm>
              <a:off x="5457701" y="4324350"/>
              <a:ext cx="1171699" cy="323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Cattle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6406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75" b="-7575"/>
          <a:stretch/>
        </p:blipFill>
        <p:spPr bwMode="auto">
          <a:xfrm>
            <a:off x="838200" y="1143000"/>
            <a:ext cx="7635003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Horse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4907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Group 52"/>
          <p:cNvGrpSpPr/>
          <p:nvPr/>
        </p:nvGrpSpPr>
        <p:grpSpPr>
          <a:xfrm>
            <a:off x="1334984" y="1143481"/>
            <a:ext cx="6169231" cy="3580919"/>
            <a:chOff x="611389" y="1259445"/>
            <a:chExt cx="7315199" cy="4563378"/>
          </a:xfrm>
        </p:grpSpPr>
        <p:pic>
          <p:nvPicPr>
            <p:cNvPr id="12292" name="Picture 4" descr="http://www.stirfrycentral.com/line_drawings/theobald_agricultural_zoology/pig_skeleton_medium.pn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1389" y="1650872"/>
              <a:ext cx="7315199" cy="41719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3" name="Left Bracket 42"/>
            <p:cNvSpPr/>
            <p:nvPr/>
          </p:nvSpPr>
          <p:spPr>
            <a:xfrm rot="6337414">
              <a:off x="1943770" y="1687593"/>
              <a:ext cx="288282" cy="893150"/>
            </a:xfrm>
            <a:prstGeom prst="leftBracket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Left Bracket 43"/>
            <p:cNvSpPr/>
            <p:nvPr/>
          </p:nvSpPr>
          <p:spPr>
            <a:xfrm rot="4996597">
              <a:off x="3566446" y="244970"/>
              <a:ext cx="409162" cy="2597198"/>
            </a:xfrm>
            <a:prstGeom prst="leftBracket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Left Bracket 47"/>
            <p:cNvSpPr/>
            <p:nvPr/>
          </p:nvSpPr>
          <p:spPr>
            <a:xfrm rot="5603316">
              <a:off x="5861475" y="740642"/>
              <a:ext cx="333994" cy="1371600"/>
            </a:xfrm>
            <a:prstGeom prst="leftBracket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Left Bracket 48"/>
            <p:cNvSpPr/>
            <p:nvPr/>
          </p:nvSpPr>
          <p:spPr>
            <a:xfrm rot="5699521">
              <a:off x="6809462" y="1436517"/>
              <a:ext cx="258105" cy="314009"/>
            </a:xfrm>
            <a:prstGeom prst="leftBracket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Left Bracket 49"/>
            <p:cNvSpPr/>
            <p:nvPr/>
          </p:nvSpPr>
          <p:spPr>
            <a:xfrm rot="8610602">
              <a:off x="7541817" y="1532290"/>
              <a:ext cx="339908" cy="1643014"/>
            </a:xfrm>
            <a:prstGeom prst="leftBracket">
              <a:avLst/>
            </a:prstGeom>
            <a:ln w="222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0" name="TextBox 99"/>
          <p:cNvSpPr txBox="1"/>
          <p:nvPr/>
        </p:nvSpPr>
        <p:spPr>
          <a:xfrm>
            <a:off x="7524750" y="2333685"/>
            <a:ext cx="16002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dirty="0" smtClean="0">
                <a:solidFill>
                  <a:srgbClr val="FF0000"/>
                </a:solidFill>
              </a:rPr>
              <a:t>Pelvis</a:t>
            </a:r>
          </a:p>
          <a:p>
            <a:pPr algn="r">
              <a:lnSpc>
                <a:spcPct val="200000"/>
              </a:lnSpc>
            </a:pPr>
            <a:r>
              <a:rPr lang="en-US" dirty="0" smtClean="0">
                <a:solidFill>
                  <a:srgbClr val="FF0000"/>
                </a:solidFill>
              </a:rPr>
              <a:t>Femur</a:t>
            </a:r>
          </a:p>
          <a:p>
            <a:pPr algn="r">
              <a:lnSpc>
                <a:spcPct val="200000"/>
              </a:lnSpc>
            </a:pPr>
            <a:r>
              <a:rPr lang="en-US" dirty="0" smtClean="0">
                <a:solidFill>
                  <a:srgbClr val="FF0000"/>
                </a:solidFill>
              </a:rPr>
              <a:t>Patella</a:t>
            </a:r>
          </a:p>
          <a:p>
            <a:pPr algn="r">
              <a:lnSpc>
                <a:spcPct val="200000"/>
              </a:lnSpc>
            </a:pPr>
            <a:r>
              <a:rPr lang="en-US" dirty="0" smtClean="0">
                <a:solidFill>
                  <a:srgbClr val="FF0000"/>
                </a:solidFill>
              </a:rPr>
              <a:t>Fi</a:t>
            </a:r>
            <a:r>
              <a:rPr lang="en-US" dirty="0" smtClean="0">
                <a:solidFill>
                  <a:srgbClr val="FF0000"/>
                </a:solidFill>
              </a:rPr>
              <a:t>bula</a:t>
            </a:r>
            <a:endParaRPr lang="en-US" dirty="0" smtClean="0">
              <a:solidFill>
                <a:srgbClr val="FF0000"/>
              </a:solidFill>
            </a:endParaRPr>
          </a:p>
          <a:p>
            <a:pPr algn="r">
              <a:lnSpc>
                <a:spcPct val="200000"/>
              </a:lnSpc>
            </a:pPr>
            <a:r>
              <a:rPr lang="en-US" dirty="0" smtClean="0">
                <a:solidFill>
                  <a:srgbClr val="FF0000"/>
                </a:solidFill>
              </a:rPr>
              <a:t>Tibia</a:t>
            </a:r>
            <a:endParaRPr lang="en-US" dirty="0" smtClean="0">
              <a:solidFill>
                <a:srgbClr val="FF0000"/>
              </a:solidFill>
            </a:endParaRPr>
          </a:p>
          <a:p>
            <a:pPr algn="r">
              <a:lnSpc>
                <a:spcPct val="200000"/>
              </a:lnSpc>
            </a:pPr>
            <a:r>
              <a:rPr lang="en-US" dirty="0" smtClean="0">
                <a:solidFill>
                  <a:srgbClr val="FF0000"/>
                </a:solidFill>
              </a:rPr>
              <a:t>Tarsus</a:t>
            </a:r>
          </a:p>
          <a:p>
            <a:pPr algn="r">
              <a:lnSpc>
                <a:spcPct val="200000"/>
              </a:lnSpc>
            </a:pPr>
            <a:r>
              <a:rPr lang="en-US" dirty="0" smtClean="0">
                <a:solidFill>
                  <a:srgbClr val="FF0000"/>
                </a:solidFill>
              </a:rPr>
              <a:t>Metatarsus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3887554" y="3200400"/>
            <a:ext cx="2437046" cy="56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 smtClean="0">
                <a:solidFill>
                  <a:srgbClr val="00B050"/>
                </a:solidFill>
              </a:rPr>
              <a:t>Sternum          Ribs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6200" y="1855887"/>
            <a:ext cx="16002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 smtClean="0">
                <a:solidFill>
                  <a:srgbClr val="00B050"/>
                </a:solidFill>
              </a:rPr>
              <a:t>Maxilla</a:t>
            </a:r>
          </a:p>
          <a:p>
            <a:pPr>
              <a:lnSpc>
                <a:spcPct val="200000"/>
              </a:lnSpc>
            </a:pPr>
            <a:r>
              <a:rPr lang="en-US" dirty="0" smtClean="0">
                <a:solidFill>
                  <a:srgbClr val="00B050"/>
                </a:solidFill>
              </a:rPr>
              <a:t>Mandible</a:t>
            </a:r>
          </a:p>
          <a:p>
            <a:pPr>
              <a:lnSpc>
                <a:spcPct val="200000"/>
              </a:lnSpc>
            </a:pPr>
            <a:r>
              <a:rPr lang="en-US" dirty="0" smtClean="0">
                <a:solidFill>
                  <a:srgbClr val="00B0F0"/>
                </a:solidFill>
              </a:rPr>
              <a:t>Scapula</a:t>
            </a:r>
          </a:p>
          <a:p>
            <a:pPr>
              <a:lnSpc>
                <a:spcPct val="200000"/>
              </a:lnSpc>
            </a:pPr>
            <a:r>
              <a:rPr lang="en-US" dirty="0" err="1" smtClean="0">
                <a:solidFill>
                  <a:srgbClr val="00B0F0"/>
                </a:solidFill>
              </a:rPr>
              <a:t>Humerus</a:t>
            </a:r>
            <a:endParaRPr lang="en-US" dirty="0" smtClean="0">
              <a:solidFill>
                <a:srgbClr val="00B0F0"/>
              </a:solidFill>
            </a:endParaRPr>
          </a:p>
          <a:p>
            <a:pPr>
              <a:lnSpc>
                <a:spcPct val="200000"/>
              </a:lnSpc>
            </a:pPr>
            <a:r>
              <a:rPr lang="en-US" dirty="0" smtClean="0">
                <a:solidFill>
                  <a:srgbClr val="00B0F0"/>
                </a:solidFill>
              </a:rPr>
              <a:t>Radius</a:t>
            </a:r>
          </a:p>
          <a:p>
            <a:pPr>
              <a:lnSpc>
                <a:spcPct val="200000"/>
              </a:lnSpc>
            </a:pPr>
            <a:r>
              <a:rPr lang="en-US" dirty="0" smtClean="0">
                <a:solidFill>
                  <a:srgbClr val="00B0F0"/>
                </a:solidFill>
              </a:rPr>
              <a:t>Ulna</a:t>
            </a:r>
          </a:p>
          <a:p>
            <a:pPr>
              <a:lnSpc>
                <a:spcPct val="200000"/>
              </a:lnSpc>
            </a:pPr>
            <a:r>
              <a:rPr lang="en-US" dirty="0" smtClean="0">
                <a:solidFill>
                  <a:srgbClr val="00B0F0"/>
                </a:solidFill>
              </a:rPr>
              <a:t>Carpus</a:t>
            </a:r>
          </a:p>
          <a:p>
            <a:pPr>
              <a:lnSpc>
                <a:spcPct val="200000"/>
              </a:lnSpc>
            </a:pPr>
            <a:r>
              <a:rPr lang="en-US" dirty="0" smtClean="0">
                <a:solidFill>
                  <a:srgbClr val="00B0F0"/>
                </a:solidFill>
              </a:rPr>
              <a:t>Metacarpus</a:t>
            </a:r>
          </a:p>
          <a:p>
            <a:pPr>
              <a:lnSpc>
                <a:spcPct val="200000"/>
              </a:lnSpc>
            </a:pPr>
            <a:r>
              <a:rPr lang="en-US" dirty="0" smtClean="0">
                <a:solidFill>
                  <a:srgbClr val="00B0F0"/>
                </a:solidFill>
              </a:rPr>
              <a:t>Digits</a:t>
            </a:r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1885950" cy="990600"/>
          </a:xfrm>
        </p:spPr>
        <p:txBody>
          <a:bodyPr>
            <a:normAutofit/>
          </a:bodyPr>
          <a:lstStyle/>
          <a:p>
            <a:pPr lvl="0"/>
            <a:r>
              <a:rPr lang="en-US" sz="4400" dirty="0" smtClean="0">
                <a:solidFill>
                  <a:schemeClr val="tx1"/>
                </a:solidFill>
              </a:rPr>
              <a:t>Swine</a:t>
            </a:r>
            <a:endParaRPr lang="en-US" dirty="0"/>
          </a:p>
        </p:txBody>
      </p:sp>
      <p:cxnSp>
        <p:nvCxnSpPr>
          <p:cNvPr id="4" name="Straight Connector 3"/>
          <p:cNvCxnSpPr/>
          <p:nvPr/>
        </p:nvCxnSpPr>
        <p:spPr>
          <a:xfrm>
            <a:off x="952500" y="2286000"/>
            <a:ext cx="762000" cy="22860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 flipH="1">
            <a:off x="1219200" y="2758139"/>
            <a:ext cx="609600" cy="17183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 flipV="1">
            <a:off x="1170708" y="2467452"/>
            <a:ext cx="1968089" cy="866545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 flipH="1">
            <a:off x="1170708" y="2819400"/>
            <a:ext cx="2029692" cy="1065431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952500" y="3374618"/>
            <a:ext cx="2705100" cy="1020426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762000" y="3543300"/>
            <a:ext cx="2971800" cy="140970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1066800" y="3884831"/>
            <a:ext cx="2667000" cy="166144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1395103" y="4114800"/>
            <a:ext cx="2338697" cy="190500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 flipV="1">
            <a:off x="4072680" y="2910126"/>
            <a:ext cx="270720" cy="570479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6781800" y="2175156"/>
            <a:ext cx="1600200" cy="49931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H="1" flipV="1">
            <a:off x="4876800" y="2467452"/>
            <a:ext cx="609600" cy="1013153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6735783" y="2532952"/>
            <a:ext cx="1589067" cy="66744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936107" y="2978952"/>
            <a:ext cx="2388743" cy="781858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>
            <a:off x="6508173" y="3374618"/>
            <a:ext cx="2026227" cy="150218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6629400" y="3333997"/>
            <a:ext cx="1752600" cy="90016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 flipH="1" flipV="1">
            <a:off x="7086600" y="3929836"/>
            <a:ext cx="1238250" cy="1404164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>
            <a:off x="7040662" y="4253717"/>
            <a:ext cx="862816" cy="1613683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/>
          <p:cNvCxnSpPr/>
          <p:nvPr/>
        </p:nvCxnSpPr>
        <p:spPr>
          <a:xfrm flipV="1">
            <a:off x="842653" y="4572000"/>
            <a:ext cx="2738747" cy="2057400"/>
          </a:xfrm>
          <a:prstGeom prst="line">
            <a:avLst/>
          </a:prstGeom>
          <a:ln w="19050">
            <a:solidFill>
              <a:schemeClr val="bg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/>
          <p:cNvCxnSpPr/>
          <p:nvPr/>
        </p:nvCxnSpPr>
        <p:spPr>
          <a:xfrm>
            <a:off x="6934200" y="4715551"/>
            <a:ext cx="1143000" cy="1841607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" name="TextBox 111"/>
          <p:cNvSpPr txBox="1"/>
          <p:nvPr/>
        </p:nvSpPr>
        <p:spPr>
          <a:xfrm>
            <a:off x="2057400" y="370969"/>
            <a:ext cx="6387316" cy="56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 smtClean="0">
                <a:solidFill>
                  <a:srgbClr val="00B050"/>
                </a:solidFill>
              </a:rPr>
              <a:t>Cervical	     Thoracic                    Lumbar   Sacral     Caudal  </a:t>
            </a:r>
            <a:endParaRPr lang="en-US" dirty="0">
              <a:solidFill>
                <a:srgbClr val="00B050"/>
              </a:solidFill>
            </a:endParaRPr>
          </a:p>
        </p:txBody>
      </p:sp>
      <p:cxnSp>
        <p:nvCxnSpPr>
          <p:cNvPr id="113" name="Straight Connector 112"/>
          <p:cNvCxnSpPr>
            <a:stCxn id="50" idx="1"/>
          </p:cNvCxnSpPr>
          <p:nvPr/>
        </p:nvCxnSpPr>
        <p:spPr>
          <a:xfrm flipV="1">
            <a:off x="7438282" y="916628"/>
            <a:ext cx="383358" cy="1000365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/>
          <p:cNvCxnSpPr>
            <a:stCxn id="49" idx="1"/>
          </p:cNvCxnSpPr>
          <p:nvPr/>
        </p:nvCxnSpPr>
        <p:spPr>
          <a:xfrm flipV="1">
            <a:off x="6679741" y="853220"/>
            <a:ext cx="144720" cy="451530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>
            <a:stCxn id="48" idx="1"/>
          </p:cNvCxnSpPr>
          <p:nvPr/>
        </p:nvCxnSpPr>
        <p:spPr>
          <a:xfrm flipH="1" flipV="1">
            <a:off x="5876731" y="827681"/>
            <a:ext cx="34464" cy="316029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/>
          <p:cNvCxnSpPr>
            <a:stCxn id="44" idx="1"/>
          </p:cNvCxnSpPr>
          <p:nvPr/>
        </p:nvCxnSpPr>
        <p:spPr>
          <a:xfrm flipH="1" flipV="1">
            <a:off x="3809999" y="853220"/>
            <a:ext cx="170853" cy="353783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/>
          <p:cNvCxnSpPr>
            <a:stCxn id="43" idx="1"/>
          </p:cNvCxnSpPr>
          <p:nvPr/>
        </p:nvCxnSpPr>
        <p:spPr>
          <a:xfrm flipV="1">
            <a:off x="2610662" y="827188"/>
            <a:ext cx="96664" cy="893766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341" name="Rectangle 12340"/>
          <p:cNvSpPr/>
          <p:nvPr/>
        </p:nvSpPr>
        <p:spPr>
          <a:xfrm>
            <a:off x="8378041" y="4234161"/>
            <a:ext cx="742950" cy="261640"/>
          </a:xfrm>
          <a:prstGeom prst="rect">
            <a:avLst/>
          </a:prstGeom>
          <a:solidFill>
            <a:schemeClr val="accent1">
              <a:alpha val="3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TextBox 40"/>
          <p:cNvSpPr txBox="1"/>
          <p:nvPr/>
        </p:nvSpPr>
        <p:spPr>
          <a:xfrm>
            <a:off x="7149316" y="6297590"/>
            <a:ext cx="1600200" cy="560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dirty="0" smtClean="0">
                <a:solidFill>
                  <a:srgbClr val="FF0000"/>
                </a:solidFill>
              </a:rPr>
              <a:t>Digits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596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danekeclublambs.com/files/Skeletal_Syste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138052"/>
            <a:ext cx="7038975" cy="541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dirty="0" smtClean="0">
                <a:solidFill>
                  <a:schemeClr val="tx1"/>
                </a:solidFill>
              </a:rPr>
              <a:t>Sheep</a:t>
            </a:r>
            <a:endParaRPr lang="en-US" sz="440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267830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ttt-ranch.com/Images/Skeleton%20resize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71" t="9706" r="10438" b="17084"/>
          <a:stretch/>
        </p:blipFill>
        <p:spPr bwMode="auto">
          <a:xfrm>
            <a:off x="1195447" y="914400"/>
            <a:ext cx="6979227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dirty="0" smtClean="0">
                <a:solidFill>
                  <a:schemeClr val="tx1"/>
                </a:solidFill>
              </a:rPr>
              <a:t>Goat</a:t>
            </a:r>
            <a:endParaRPr lang="en-US" sz="440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3256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Functions of the Skeletal System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dirty="0" smtClean="0"/>
              <a:t> Form</a:t>
            </a:r>
            <a:endParaRPr lang="en-US" sz="4000" dirty="0"/>
          </a:p>
          <a:p>
            <a:r>
              <a:rPr lang="en-US" sz="4000" dirty="0" smtClean="0"/>
              <a:t> Protection</a:t>
            </a:r>
            <a:endParaRPr lang="en-US" sz="4000" dirty="0"/>
          </a:p>
          <a:p>
            <a:r>
              <a:rPr lang="en-US" sz="4000" dirty="0" smtClean="0"/>
              <a:t> Support</a:t>
            </a:r>
            <a:endParaRPr lang="en-US" sz="4000" dirty="0"/>
          </a:p>
          <a:p>
            <a:r>
              <a:rPr lang="en-US" sz="4000" dirty="0" smtClean="0"/>
              <a:t> Strength</a:t>
            </a:r>
            <a:endParaRPr lang="en-US" sz="4000" dirty="0"/>
          </a:p>
          <a:p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2209800"/>
            <a:ext cx="5105400" cy="3150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444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Poultry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14400" y="4114800"/>
            <a:ext cx="4419600" cy="609600"/>
            <a:chOff x="914400" y="4114800"/>
            <a:chExt cx="4419600" cy="609600"/>
          </a:xfrm>
        </p:grpSpPr>
        <p:sp>
          <p:nvSpPr>
            <p:cNvPr id="3" name="Rectangle 2"/>
            <p:cNvSpPr/>
            <p:nvPr/>
          </p:nvSpPr>
          <p:spPr>
            <a:xfrm>
              <a:off x="914400" y="4419600"/>
              <a:ext cx="1371600" cy="228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4419600" y="4114800"/>
              <a:ext cx="914400" cy="609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Rectangle 5"/>
          <p:cNvSpPr/>
          <p:nvPr/>
        </p:nvSpPr>
        <p:spPr>
          <a:xfrm>
            <a:off x="2971800" y="3276600"/>
            <a:ext cx="685800" cy="128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2580904" y="502882"/>
            <a:ext cx="4343400" cy="6127090"/>
            <a:chOff x="2580904" y="502882"/>
            <a:chExt cx="4343400" cy="6127090"/>
          </a:xfrm>
        </p:grpSpPr>
        <p:grpSp>
          <p:nvGrpSpPr>
            <p:cNvPr id="8" name="Group 7"/>
            <p:cNvGrpSpPr/>
            <p:nvPr/>
          </p:nvGrpSpPr>
          <p:grpSpPr>
            <a:xfrm>
              <a:off x="2580904" y="502882"/>
              <a:ext cx="4343400" cy="6127090"/>
              <a:chOff x="2590800" y="502882"/>
              <a:chExt cx="4343400" cy="6127090"/>
            </a:xfrm>
          </p:grpSpPr>
          <p:pic>
            <p:nvPicPr>
              <p:cNvPr id="14343" name="Picture 7" descr="http://www.ca.uky.edu/agripedia/agmania/IAS/ASC106/media/POULSKEL.GIF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590800" y="502882"/>
                <a:ext cx="4343400" cy="612709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7" name="Freeform 6"/>
              <p:cNvSpPr/>
              <p:nvPr/>
            </p:nvSpPr>
            <p:spPr>
              <a:xfrm>
                <a:off x="3669475" y="4225958"/>
                <a:ext cx="521525" cy="300209"/>
              </a:xfrm>
              <a:custGeom>
                <a:avLst/>
                <a:gdLst>
                  <a:gd name="connsiteX0" fmla="*/ 403761 w 417899"/>
                  <a:gd name="connsiteY0" fmla="*/ 108536 h 300209"/>
                  <a:gd name="connsiteX1" fmla="*/ 403761 w 417899"/>
                  <a:gd name="connsiteY1" fmla="*/ 108536 h 300209"/>
                  <a:gd name="connsiteX2" fmla="*/ 344385 w 417899"/>
                  <a:gd name="connsiteY2" fmla="*/ 25408 h 300209"/>
                  <a:gd name="connsiteX3" fmla="*/ 130629 w 417899"/>
                  <a:gd name="connsiteY3" fmla="*/ 72910 h 300209"/>
                  <a:gd name="connsiteX4" fmla="*/ 106878 w 417899"/>
                  <a:gd name="connsiteY4" fmla="*/ 144161 h 300209"/>
                  <a:gd name="connsiteX5" fmla="*/ 95003 w 417899"/>
                  <a:gd name="connsiteY5" fmla="*/ 179787 h 300209"/>
                  <a:gd name="connsiteX6" fmla="*/ 47502 w 417899"/>
                  <a:gd name="connsiteY6" fmla="*/ 191663 h 300209"/>
                  <a:gd name="connsiteX7" fmla="*/ 11876 w 417899"/>
                  <a:gd name="connsiteY7" fmla="*/ 203538 h 300209"/>
                  <a:gd name="connsiteX8" fmla="*/ 0 w 417899"/>
                  <a:gd name="connsiteY8" fmla="*/ 239164 h 300209"/>
                  <a:gd name="connsiteX9" fmla="*/ 190006 w 417899"/>
                  <a:gd name="connsiteY9" fmla="*/ 274790 h 300209"/>
                  <a:gd name="connsiteX10" fmla="*/ 261257 w 417899"/>
                  <a:gd name="connsiteY10" fmla="*/ 251039 h 300209"/>
                  <a:gd name="connsiteX11" fmla="*/ 332509 w 417899"/>
                  <a:gd name="connsiteY11" fmla="*/ 203538 h 300209"/>
                  <a:gd name="connsiteX12" fmla="*/ 344385 w 417899"/>
                  <a:gd name="connsiteY12" fmla="*/ 144161 h 300209"/>
                  <a:gd name="connsiteX13" fmla="*/ 415637 w 417899"/>
                  <a:gd name="connsiteY13" fmla="*/ 108536 h 300209"/>
                  <a:gd name="connsiteX14" fmla="*/ 403761 w 417899"/>
                  <a:gd name="connsiteY14" fmla="*/ 108536 h 30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417899" h="300209">
                    <a:moveTo>
                      <a:pt x="403761" y="108536"/>
                    </a:moveTo>
                    <a:lnTo>
                      <a:pt x="403761" y="108536"/>
                    </a:lnTo>
                    <a:cubicBezTo>
                      <a:pt x="383969" y="80827"/>
                      <a:pt x="377127" y="34763"/>
                      <a:pt x="344385" y="25408"/>
                    </a:cubicBezTo>
                    <a:cubicBezTo>
                      <a:pt x="179965" y="-21569"/>
                      <a:pt x="180623" y="-2080"/>
                      <a:pt x="130629" y="72910"/>
                    </a:cubicBezTo>
                    <a:lnTo>
                      <a:pt x="106878" y="144161"/>
                    </a:lnTo>
                    <a:cubicBezTo>
                      <a:pt x="102920" y="156036"/>
                      <a:pt x="107147" y="176751"/>
                      <a:pt x="95003" y="179787"/>
                    </a:cubicBezTo>
                    <a:cubicBezTo>
                      <a:pt x="79169" y="183746"/>
                      <a:pt x="63195" y="187179"/>
                      <a:pt x="47502" y="191663"/>
                    </a:cubicBezTo>
                    <a:cubicBezTo>
                      <a:pt x="35466" y="195102"/>
                      <a:pt x="23751" y="199580"/>
                      <a:pt x="11876" y="203538"/>
                    </a:cubicBezTo>
                    <a:cubicBezTo>
                      <a:pt x="7917" y="215413"/>
                      <a:pt x="0" y="226646"/>
                      <a:pt x="0" y="239164"/>
                    </a:cubicBezTo>
                    <a:cubicBezTo>
                      <a:pt x="0" y="346150"/>
                      <a:pt x="91520" y="281356"/>
                      <a:pt x="190006" y="274790"/>
                    </a:cubicBezTo>
                    <a:cubicBezTo>
                      <a:pt x="213756" y="266873"/>
                      <a:pt x="240426" y="264926"/>
                      <a:pt x="261257" y="251039"/>
                    </a:cubicBezTo>
                    <a:lnTo>
                      <a:pt x="332509" y="203538"/>
                    </a:lnTo>
                    <a:cubicBezTo>
                      <a:pt x="336468" y="183746"/>
                      <a:pt x="334371" y="161686"/>
                      <a:pt x="344385" y="144161"/>
                    </a:cubicBezTo>
                    <a:cubicBezTo>
                      <a:pt x="349137" y="135845"/>
                      <a:pt x="402684" y="105298"/>
                      <a:pt x="415637" y="108536"/>
                    </a:cubicBezTo>
                    <a:cubicBezTo>
                      <a:pt x="424224" y="110683"/>
                      <a:pt x="405740" y="108536"/>
                      <a:pt x="403761" y="108536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9" name="Left Bracket 8"/>
            <p:cNvSpPr/>
            <p:nvPr/>
          </p:nvSpPr>
          <p:spPr>
            <a:xfrm>
              <a:off x="3314700" y="4376062"/>
              <a:ext cx="45719" cy="272138"/>
            </a:xfrm>
            <a:prstGeom prst="leftBracket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Left Bracket 17"/>
            <p:cNvSpPr/>
            <p:nvPr/>
          </p:nvSpPr>
          <p:spPr>
            <a:xfrm rot="10800000">
              <a:off x="3617027" y="4373880"/>
              <a:ext cx="45720" cy="274320"/>
            </a:xfrm>
            <a:prstGeom prst="leftBracket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32564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0" y="2362200"/>
            <a:ext cx="9220200" cy="2200275"/>
          </a:xfrm>
        </p:spPr>
        <p:txBody>
          <a:bodyPr/>
          <a:lstStyle/>
          <a:p>
            <a:pPr algn="ctr"/>
            <a:r>
              <a:rPr lang="en-US" dirty="0" smtClean="0"/>
              <a:t>Can you Name the bones?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523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50" y="1371600"/>
            <a:ext cx="66675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Cattle</a:t>
            </a:r>
            <a:endParaRPr lang="en-US" dirty="0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989182" y="1752600"/>
            <a:ext cx="477668" cy="24194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stCxn id="22" idx="2"/>
          </p:cNvCxnSpPr>
          <p:nvPr/>
        </p:nvCxnSpPr>
        <p:spPr>
          <a:xfrm flipH="1">
            <a:off x="3733800" y="1353787"/>
            <a:ext cx="1046694" cy="15225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1181100" y="4186535"/>
            <a:ext cx="723900" cy="4235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5257800" y="2294930"/>
            <a:ext cx="1143000" cy="235327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 flipV="1">
            <a:off x="7010400" y="2743200"/>
            <a:ext cx="1143000" cy="17145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304800" y="13716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9" name="Rectangle 18"/>
          <p:cNvSpPr/>
          <p:nvPr/>
        </p:nvSpPr>
        <p:spPr>
          <a:xfrm>
            <a:off x="8077200" y="395347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248400" y="4475513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04488" y="4186535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4495800" y="430457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97782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-3000"/>
                    </a14:imgEffect>
                    <a14:imgEffect>
                      <a14:colorTemperature colorTemp="4700"/>
                    </a14:imgEffect>
                    <a14:imgEffect>
                      <a14:saturation sat="400000"/>
                    </a14:imgEffect>
                    <a14:imgEffect>
                      <a14:brightnessContrast contrast="4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950" y="883216"/>
            <a:ext cx="6719448" cy="4907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Horse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3124200" y="1524000"/>
            <a:ext cx="0" cy="1066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>
            <a:off x="4244125" y="1353787"/>
            <a:ext cx="0" cy="106091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6266213" y="2743200"/>
            <a:ext cx="1734787" cy="51658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3429000" y="4868884"/>
            <a:ext cx="228601" cy="6937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1981200" y="3810000"/>
            <a:ext cx="762000" cy="18941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5" name="Rectangle 24"/>
          <p:cNvSpPr/>
          <p:nvPr/>
        </p:nvSpPr>
        <p:spPr>
          <a:xfrm>
            <a:off x="2743200" y="60067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6" name="Rectangle 25"/>
          <p:cNvSpPr/>
          <p:nvPr/>
        </p:nvSpPr>
        <p:spPr>
          <a:xfrm>
            <a:off x="1488012" y="54864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839506" y="5242461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8001000" y="2129135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959431" y="421551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1559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Picture 4" descr="http://www.stirfrycentral.com/line_drawings/theobald_agricultural_zoology/pig_skeleton_medium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294" y="1331936"/>
            <a:ext cx="8494664" cy="4507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Swine</a:t>
            </a:r>
            <a:endParaRPr lang="en-US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612775" y="1873574"/>
            <a:ext cx="112188" cy="71722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2133600" y="3861713"/>
            <a:ext cx="1259412" cy="23083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3505200" y="3861713"/>
            <a:ext cx="762000" cy="4616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26" idx="1"/>
          </p:cNvCxnSpPr>
          <p:nvPr/>
        </p:nvCxnSpPr>
        <p:spPr>
          <a:xfrm flipH="1">
            <a:off x="7543800" y="3500735"/>
            <a:ext cx="304800" cy="4883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V="1">
            <a:off x="6172200" y="3861713"/>
            <a:ext cx="1030812" cy="63408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155575" y="1349726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5" name="Rectangle 24"/>
          <p:cNvSpPr/>
          <p:nvPr/>
        </p:nvSpPr>
        <p:spPr>
          <a:xfrm>
            <a:off x="5638800" y="3982422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848600" y="303907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4126130" y="3861713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1600200" y="363088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3" name="AutoShape 4" descr="http://www.stirfrycentral.com/line_drawings/theobald_agricultural_zoology/pig_skeleton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34" name="AutoShape 6" descr="http://www.stirfrycentral.com/line_drawings/theobald_agricultural_zoology/pig_skeleton.sv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2563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60" name="Picture 4" descr="http://www.infovets.com/books/smrm/A/Images/A30-02.gif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022" y="1368135"/>
            <a:ext cx="7412943" cy="4818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Sheep</a:t>
            </a:r>
            <a:endParaRPr lang="en-US" dirty="0"/>
          </a:p>
        </p:txBody>
      </p:sp>
      <p:cxnSp>
        <p:nvCxnSpPr>
          <p:cNvPr id="13" name="Straight Arrow Connector 12"/>
          <p:cNvCxnSpPr>
            <a:stCxn id="25" idx="1"/>
          </p:cNvCxnSpPr>
          <p:nvPr/>
        </p:nvCxnSpPr>
        <p:spPr>
          <a:xfrm flipH="1" flipV="1">
            <a:off x="7467600" y="2868857"/>
            <a:ext cx="835365" cy="33154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1905000" y="5867400"/>
            <a:ext cx="11430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1981200" y="2514600"/>
            <a:ext cx="665694" cy="9569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V="1">
            <a:off x="5562600" y="3276600"/>
            <a:ext cx="685800" cy="9906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6705600" y="1272639"/>
            <a:ext cx="0" cy="93716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1354777" y="32004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4" name="Rectangle 23"/>
          <p:cNvSpPr/>
          <p:nvPr/>
        </p:nvSpPr>
        <p:spPr>
          <a:xfrm>
            <a:off x="6420906" y="461628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8302965" y="2738735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5008551" y="39624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335612" y="5405735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AutoShape 2" descr="http://www.stirfrycentral.com/line_drawings/theobald_agricultural_zoology/sheep_skeleton.sv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71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thekebun.files.wordpress.com/2008/10/capra_hircus_skelet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365" y="915873"/>
            <a:ext cx="7170337" cy="51801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Goat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4203699" y="1609130"/>
            <a:ext cx="477668" cy="1003237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27" idx="2"/>
          </p:cNvCxnSpPr>
          <p:nvPr/>
        </p:nvCxnSpPr>
        <p:spPr>
          <a:xfrm flipH="1">
            <a:off x="5763153" y="1609130"/>
            <a:ext cx="352953" cy="102827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3429000" y="4245917"/>
            <a:ext cx="723900" cy="4235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4275265" y="4031897"/>
            <a:ext cx="677735" cy="443616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 flipV="1">
            <a:off x="6934200" y="4343400"/>
            <a:ext cx="1219200" cy="1143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3709398" y="82927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4" name="Rectangle 23"/>
          <p:cNvSpPr/>
          <p:nvPr/>
        </p:nvSpPr>
        <p:spPr>
          <a:xfrm>
            <a:off x="8077200" y="395347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4953000" y="4207817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2935812" y="43434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5831412" y="6858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571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Bird Skelet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1812" y="622205"/>
            <a:ext cx="4794087" cy="5956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US" sz="4400" kern="1200" dirty="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Poultry</a:t>
            </a:r>
            <a:endParaRPr lang="en-US" dirty="0"/>
          </a:p>
        </p:txBody>
      </p:sp>
      <p:cxnSp>
        <p:nvCxnSpPr>
          <p:cNvPr id="13" name="Straight Arrow Connector 12"/>
          <p:cNvCxnSpPr/>
          <p:nvPr/>
        </p:nvCxnSpPr>
        <p:spPr>
          <a:xfrm flipV="1">
            <a:off x="3163266" y="4074444"/>
            <a:ext cx="477668" cy="323873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5638800" y="2555985"/>
            <a:ext cx="1247247" cy="1044465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>
            <a:off x="4114800" y="5715000"/>
            <a:ext cx="950388" cy="7620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6533094" y="4074444"/>
            <a:ext cx="782106" cy="1035421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 flipH="1">
            <a:off x="5105400" y="1219200"/>
            <a:ext cx="1295400" cy="914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3" name="Rectangle 22"/>
          <p:cNvSpPr/>
          <p:nvPr/>
        </p:nvSpPr>
        <p:spPr>
          <a:xfrm>
            <a:off x="6371968" y="692227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1</a:t>
            </a:r>
          </a:p>
        </p:txBody>
      </p:sp>
      <p:sp>
        <p:nvSpPr>
          <p:cNvPr id="24" name="Rectangle 23"/>
          <p:cNvSpPr/>
          <p:nvPr/>
        </p:nvSpPr>
        <p:spPr>
          <a:xfrm>
            <a:off x="2615450" y="4130489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5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3625436" y="5101627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4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7239000" y="486787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3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6898212" y="1981200"/>
            <a:ext cx="5693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2</a:t>
            </a:r>
            <a:endParaRPr lang="en-US" sz="5400" b="1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85710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it work?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228600" y="1676400"/>
            <a:ext cx="9067800" cy="4876800"/>
          </a:xfrm>
        </p:spPr>
        <p:txBody>
          <a:bodyPr>
            <a:noAutofit/>
          </a:bodyPr>
          <a:lstStyle/>
          <a:p>
            <a:r>
              <a:rPr lang="en-US" sz="2800" b="1" u="sng" dirty="0" smtClean="0"/>
              <a:t>Bone</a:t>
            </a:r>
            <a:r>
              <a:rPr lang="en-US" sz="2800" dirty="0" smtClean="0"/>
              <a:t>- Hard tissue that supports and protects other organs</a:t>
            </a:r>
            <a:br>
              <a:rPr lang="en-US" sz="2800" dirty="0" smtClean="0"/>
            </a:br>
            <a:endParaRPr lang="en-US" sz="900" dirty="0" smtClean="0"/>
          </a:p>
          <a:p>
            <a:pPr marL="182880" lvl="1"/>
            <a:r>
              <a:rPr lang="en-US" sz="2800" b="1" u="sng" dirty="0" smtClean="0"/>
              <a:t>Cartilage</a:t>
            </a:r>
            <a:r>
              <a:rPr lang="en-US" sz="2800" dirty="0" smtClean="0"/>
              <a:t>- </a:t>
            </a:r>
            <a:r>
              <a:rPr lang="en-US" sz="2800" dirty="0"/>
              <a:t>Firm, flexible tissues that is not as hard as </a:t>
            </a:r>
            <a:r>
              <a:rPr lang="en-US" sz="2800" dirty="0" smtClean="0"/>
              <a:t>bone</a:t>
            </a:r>
            <a:br>
              <a:rPr lang="en-US" sz="2800" dirty="0" smtClean="0"/>
            </a:br>
            <a:endParaRPr lang="en-US" sz="900" dirty="0"/>
          </a:p>
          <a:p>
            <a:r>
              <a:rPr lang="en-US" sz="2800" b="1" u="sng" dirty="0" smtClean="0"/>
              <a:t>Ligaments</a:t>
            </a:r>
            <a:r>
              <a:rPr lang="en-US" sz="2800" dirty="0" smtClean="0"/>
              <a:t>- </a:t>
            </a:r>
            <a:r>
              <a:rPr lang="en-US" sz="2800" dirty="0" smtClean="0"/>
              <a:t>Tissue </a:t>
            </a:r>
            <a:r>
              <a:rPr lang="en-US" sz="2800" dirty="0" smtClean="0"/>
              <a:t>that connects bone to bone</a:t>
            </a:r>
          </a:p>
          <a:p>
            <a:endParaRPr lang="en-US" sz="900" dirty="0"/>
          </a:p>
          <a:p>
            <a:r>
              <a:rPr lang="en-US" sz="2800" b="1" u="sng" dirty="0" smtClean="0"/>
              <a:t>Tendons</a:t>
            </a:r>
            <a:r>
              <a:rPr lang="en-US" sz="2800" dirty="0" smtClean="0"/>
              <a:t>- </a:t>
            </a:r>
            <a:r>
              <a:rPr lang="en-US" sz="2800" dirty="0" smtClean="0"/>
              <a:t>Tissue </a:t>
            </a:r>
            <a:r>
              <a:rPr lang="en-US" sz="2800" dirty="0" smtClean="0"/>
              <a:t>that connects bone to muscle</a:t>
            </a:r>
            <a:br>
              <a:rPr lang="en-US" sz="2800" dirty="0" smtClean="0"/>
            </a:br>
            <a:r>
              <a:rPr lang="en-US" sz="900" dirty="0" smtClean="0"/>
              <a:t/>
            </a:r>
            <a:br>
              <a:rPr lang="en-US" sz="900" dirty="0" smtClean="0"/>
            </a:br>
            <a:endParaRPr lang="en-US" sz="900" dirty="0" smtClean="0"/>
          </a:p>
          <a:p>
            <a:r>
              <a:rPr lang="en-US" sz="2800" b="1" u="sng" dirty="0" smtClean="0"/>
              <a:t>Joints</a:t>
            </a:r>
            <a:r>
              <a:rPr lang="en-US" sz="2800" dirty="0" smtClean="0"/>
              <a:t>- Where </a:t>
            </a:r>
            <a:r>
              <a:rPr lang="en-US" sz="2800" dirty="0" smtClean="0"/>
              <a:t>bones meet and allows for movement</a:t>
            </a:r>
          </a:p>
        </p:txBody>
      </p:sp>
    </p:spTree>
    <p:extLst>
      <p:ext uri="{BB962C8B-B14F-4D97-AF65-F5344CB8AC3E}">
        <p14:creationId xmlns:p14="http://schemas.microsoft.com/office/powerpoint/2010/main" val="1666158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1371599"/>
            <a:ext cx="6858000" cy="5355771"/>
          </a:xfrm>
        </p:spPr>
        <p:txBody>
          <a:bodyPr>
            <a:normAutofit/>
          </a:bodyPr>
          <a:lstStyle/>
          <a:p>
            <a:r>
              <a:rPr lang="en-US" b="1" dirty="0" smtClean="0"/>
              <a:t>Spongy bone</a:t>
            </a:r>
          </a:p>
          <a:p>
            <a:pPr lvl="1"/>
            <a:r>
              <a:rPr lang="en-US" i="1" dirty="0"/>
              <a:t>F</a:t>
            </a:r>
            <a:r>
              <a:rPr lang="en-US" i="1" dirty="0" smtClean="0"/>
              <a:t>ills </a:t>
            </a:r>
            <a:r>
              <a:rPr lang="en-US" i="1" dirty="0"/>
              <a:t>ends of </a:t>
            </a:r>
            <a:r>
              <a:rPr lang="en-US" i="1" dirty="0" smtClean="0"/>
              <a:t>bones and lines </a:t>
            </a:r>
            <a:r>
              <a:rPr lang="en-US" i="1" dirty="0"/>
              <a:t>hollow portions</a:t>
            </a:r>
            <a:endParaRPr lang="en-US" sz="3000" i="1" dirty="0"/>
          </a:p>
          <a:p>
            <a:r>
              <a:rPr lang="en-US" b="1" dirty="0" smtClean="0"/>
              <a:t>Red marrow </a:t>
            </a:r>
          </a:p>
          <a:p>
            <a:pPr lvl="1"/>
            <a:r>
              <a:rPr lang="en-US" i="1" dirty="0"/>
              <a:t>I</a:t>
            </a:r>
            <a:r>
              <a:rPr lang="en-US" i="1" dirty="0" smtClean="0"/>
              <a:t>nside </a:t>
            </a:r>
            <a:r>
              <a:rPr lang="en-US" i="1" dirty="0"/>
              <a:t>cavities of spongy </a:t>
            </a:r>
            <a:r>
              <a:rPr lang="en-US" i="1" dirty="0" smtClean="0"/>
              <a:t>bone, formation </a:t>
            </a:r>
            <a:r>
              <a:rPr lang="en-US" i="1" dirty="0"/>
              <a:t>of red blood cells</a:t>
            </a:r>
            <a:endParaRPr lang="en-US" sz="3000" i="1" dirty="0"/>
          </a:p>
          <a:p>
            <a:r>
              <a:rPr lang="en-US" b="1" dirty="0" smtClean="0"/>
              <a:t>Yellow marrow</a:t>
            </a:r>
          </a:p>
          <a:p>
            <a:pPr lvl="1"/>
            <a:r>
              <a:rPr lang="en-US" i="1" dirty="0" smtClean="0"/>
              <a:t>Fat and energy storage</a:t>
            </a:r>
          </a:p>
          <a:p>
            <a:r>
              <a:rPr lang="en-US" b="1" dirty="0"/>
              <a:t>Compact bone </a:t>
            </a:r>
          </a:p>
          <a:p>
            <a:pPr lvl="1"/>
            <a:r>
              <a:rPr lang="en-US" i="1" dirty="0"/>
              <a:t>L</a:t>
            </a:r>
            <a:r>
              <a:rPr lang="en-US" i="1" dirty="0" smtClean="0"/>
              <a:t>ayer </a:t>
            </a:r>
            <a:r>
              <a:rPr lang="en-US" i="1" dirty="0"/>
              <a:t>of hard mineral matter, </a:t>
            </a:r>
            <a:r>
              <a:rPr lang="en-US" i="1" dirty="0" smtClean="0"/>
              <a:t>calcium</a:t>
            </a:r>
            <a:r>
              <a:rPr lang="en-US" i="1" dirty="0"/>
              <a:t>, gives bones strength</a:t>
            </a:r>
          </a:p>
          <a:p>
            <a:r>
              <a:rPr lang="en-US" b="1" dirty="0" err="1" smtClean="0"/>
              <a:t>Periosteum</a:t>
            </a:r>
            <a:endParaRPr lang="en-US" b="1" dirty="0"/>
          </a:p>
          <a:p>
            <a:pPr lvl="1"/>
            <a:r>
              <a:rPr lang="en-US" i="1" dirty="0"/>
              <a:t>Outer most layer, </a:t>
            </a:r>
            <a:r>
              <a:rPr lang="en-US" i="1" dirty="0" smtClean="0"/>
              <a:t>cushions </a:t>
            </a:r>
            <a:r>
              <a:rPr lang="en-US" i="1" dirty="0"/>
              <a:t>the hard portion of the bone, </a:t>
            </a:r>
            <a:r>
              <a:rPr lang="en-US" i="1" dirty="0" smtClean="0"/>
              <a:t>repair </a:t>
            </a:r>
            <a:r>
              <a:rPr lang="en-US" i="1" dirty="0"/>
              <a:t>of broken bones</a:t>
            </a:r>
          </a:p>
          <a:p>
            <a:pPr lvl="1"/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113000"/>
                    </a14:imgEffect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55171"/>
            <a:ext cx="2440172" cy="617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7" name="Straight Arrow Connector 16"/>
          <p:cNvCxnSpPr/>
          <p:nvPr/>
        </p:nvCxnSpPr>
        <p:spPr>
          <a:xfrm flipV="1">
            <a:off x="2209800" y="5334000"/>
            <a:ext cx="5486400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V="1">
            <a:off x="2590800" y="4191000"/>
            <a:ext cx="5258686" cy="152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/>
          <p:nvPr/>
        </p:nvCxnSpPr>
        <p:spPr>
          <a:xfrm>
            <a:off x="2683772" y="3505200"/>
            <a:ext cx="5258686" cy="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 flipV="1">
            <a:off x="2209800" y="2133600"/>
            <a:ext cx="5732658" cy="3048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2437514" y="1066800"/>
            <a:ext cx="5411972" cy="53340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4609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4" t="4283" r="53703" b="67904"/>
          <a:stretch/>
        </p:blipFill>
        <p:spPr bwMode="auto">
          <a:xfrm>
            <a:off x="228600" y="1475942"/>
            <a:ext cx="3453740" cy="1579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Joints</a:t>
            </a:r>
            <a:endParaRPr lang="en-US" dirty="0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60" t="37178" r="2635" b="32630"/>
          <a:stretch/>
        </p:blipFill>
        <p:spPr bwMode="auto">
          <a:xfrm>
            <a:off x="5901298" y="4860610"/>
            <a:ext cx="2900362" cy="171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95" t="2223" r="1921" b="67893"/>
          <a:stretch/>
        </p:blipFill>
        <p:spPr bwMode="auto">
          <a:xfrm>
            <a:off x="5562600" y="1331429"/>
            <a:ext cx="3095625" cy="169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87" t="36773" r="58151" b="32533"/>
          <a:stretch/>
        </p:blipFill>
        <p:spPr bwMode="auto">
          <a:xfrm>
            <a:off x="3352800" y="3055360"/>
            <a:ext cx="2730500" cy="1743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59" t="69778" r="52400" b="647"/>
          <a:stretch/>
        </p:blipFill>
        <p:spPr bwMode="auto">
          <a:xfrm>
            <a:off x="838200" y="4825329"/>
            <a:ext cx="2941038" cy="167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6160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Joints</a:t>
            </a:r>
            <a:endParaRPr lang="en-US" dirty="0"/>
          </a:p>
        </p:txBody>
      </p:sp>
      <p:grpSp>
        <p:nvGrpSpPr>
          <p:cNvPr id="23" name="Group 22"/>
          <p:cNvGrpSpPr/>
          <p:nvPr/>
        </p:nvGrpSpPr>
        <p:grpSpPr>
          <a:xfrm>
            <a:off x="-39622" y="877162"/>
            <a:ext cx="9412222" cy="5659330"/>
            <a:chOff x="285246" y="877162"/>
            <a:chExt cx="9412222" cy="5659330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artisticCrisscrossEtching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38793" y="1371600"/>
              <a:ext cx="6934200" cy="51648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cxnSp>
          <p:nvCxnSpPr>
            <p:cNvPr id="9" name="Straight Arrow Connector 8"/>
            <p:cNvCxnSpPr/>
            <p:nvPr/>
          </p:nvCxnSpPr>
          <p:spPr>
            <a:xfrm flipH="1">
              <a:off x="7148100" y="2438400"/>
              <a:ext cx="776700" cy="165513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Arrow Connector 20"/>
            <p:cNvCxnSpPr/>
            <p:nvPr/>
          </p:nvCxnSpPr>
          <p:spPr>
            <a:xfrm flipV="1">
              <a:off x="5867400" y="4004019"/>
              <a:ext cx="545497" cy="670809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Arrow Connector 21"/>
            <p:cNvCxnSpPr/>
            <p:nvPr/>
          </p:nvCxnSpPr>
          <p:spPr>
            <a:xfrm flipH="1">
              <a:off x="5650001" y="1371600"/>
              <a:ext cx="217399" cy="60960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/>
            <p:nvPr/>
          </p:nvCxnSpPr>
          <p:spPr>
            <a:xfrm flipV="1">
              <a:off x="1375550" y="2603914"/>
              <a:ext cx="910450" cy="669874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Rectangle 24"/>
            <p:cNvSpPr/>
            <p:nvPr/>
          </p:nvSpPr>
          <p:spPr>
            <a:xfrm>
              <a:off x="285246" y="3273788"/>
              <a:ext cx="2153154" cy="55399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000" b="1" dirty="0" smtClean="0">
                  <a:ln w="1905">
                    <a:noFill/>
                  </a:ln>
                  <a:solidFill>
                    <a:schemeClr val="bg2">
                      <a:lumMod val="50000"/>
                    </a:schemeClr>
                  </a:solidFill>
                </a:rPr>
                <a:t>Pivot Joint</a:t>
              </a:r>
              <a:endParaRPr lang="en-US" sz="3000" b="1" dirty="0">
                <a:ln w="1905">
                  <a:noFill/>
                </a:ln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7162800" y="1752600"/>
              <a:ext cx="2534668" cy="1015663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000" b="1" dirty="0" err="1" smtClean="0">
                  <a:ln w="1905">
                    <a:noFill/>
                  </a:ln>
                  <a:solidFill>
                    <a:schemeClr val="bg2">
                      <a:lumMod val="50000"/>
                    </a:schemeClr>
                  </a:solidFill>
                </a:rPr>
                <a:t>Ball&amp;Socket</a:t>
              </a:r>
              <a:r>
                <a:rPr lang="en-US" sz="3000" b="1" dirty="0" smtClean="0">
                  <a:ln w="1905">
                    <a:noFill/>
                  </a:ln>
                  <a:solidFill>
                    <a:schemeClr val="bg2">
                      <a:lumMod val="50000"/>
                    </a:schemeClr>
                  </a:solidFill>
                </a:rPr>
                <a:t> </a:t>
              </a:r>
              <a:br>
                <a:rPr lang="en-US" sz="3000" b="1" dirty="0" smtClean="0">
                  <a:ln w="1905">
                    <a:noFill/>
                  </a:ln>
                  <a:solidFill>
                    <a:schemeClr val="bg2">
                      <a:lumMod val="50000"/>
                    </a:schemeClr>
                  </a:solidFill>
                </a:rPr>
              </a:br>
              <a:r>
                <a:rPr lang="en-US" sz="3000" b="1" dirty="0" smtClean="0">
                  <a:ln w="1905">
                    <a:noFill/>
                  </a:ln>
                  <a:solidFill>
                    <a:schemeClr val="bg2">
                      <a:lumMod val="50000"/>
                    </a:schemeClr>
                  </a:solidFill>
                </a:rPr>
                <a:t>Joint</a:t>
              </a:r>
              <a:endParaRPr lang="en-US" sz="3000" b="1" dirty="0">
                <a:ln w="1905">
                  <a:noFill/>
                </a:ln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4759810" y="877162"/>
              <a:ext cx="2451312" cy="55399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000" b="1" dirty="0" smtClean="0">
                  <a:ln w="1905">
                    <a:noFill/>
                  </a:ln>
                  <a:solidFill>
                    <a:schemeClr val="bg2">
                      <a:lumMod val="50000"/>
                    </a:schemeClr>
                  </a:solidFill>
                </a:rPr>
                <a:t>Plane Joints</a:t>
              </a:r>
              <a:endParaRPr lang="en-US" sz="3000" b="1" dirty="0">
                <a:ln w="1905">
                  <a:noFill/>
                </a:ln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32" name="Rectangle 31"/>
            <p:cNvSpPr/>
            <p:nvPr/>
          </p:nvSpPr>
          <p:spPr>
            <a:xfrm>
              <a:off x="4106789" y="4572000"/>
              <a:ext cx="2281394" cy="553998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3000" b="1" dirty="0" smtClean="0">
                  <a:ln w="1905">
                    <a:noFill/>
                  </a:ln>
                  <a:solidFill>
                    <a:schemeClr val="bg2">
                      <a:lumMod val="50000"/>
                    </a:schemeClr>
                  </a:solidFill>
                </a:rPr>
                <a:t>Hinge Joint</a:t>
              </a:r>
              <a:endParaRPr lang="en-US" sz="3000" b="1" dirty="0">
                <a:ln w="1905">
                  <a:noFill/>
                </a:ln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295066">
              <a:off x="5320608" y="2152738"/>
              <a:ext cx="641814" cy="607584"/>
            </a:xfrm>
            <a:prstGeom prst="roundRect">
              <a:avLst>
                <a:gd name="adj" fmla="val 50000"/>
              </a:avLst>
            </a:prstGeom>
            <a:ln w="38100">
              <a:solidFill>
                <a:schemeClr val="accent1">
                  <a:lumMod val="60000"/>
                  <a:lumOff val="40000"/>
                </a:schemeClr>
              </a:solidFill>
              <a:miter lim="800000"/>
              <a:headEnd/>
              <a:tailEnd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12897" y="2456530"/>
              <a:ext cx="683397" cy="619078"/>
            </a:xfrm>
            <a:prstGeom prst="roundRect">
              <a:avLst>
                <a:gd name="adj" fmla="val 49706"/>
              </a:avLst>
            </a:prstGeom>
            <a:ln w="28575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15627" y="1949292"/>
              <a:ext cx="603773" cy="641508"/>
            </a:xfrm>
            <a:prstGeom prst="roundRect">
              <a:avLst>
                <a:gd name="adj" fmla="val 50000"/>
              </a:avLst>
            </a:prstGeom>
            <a:ln w="38100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pic>
          <p:nvPicPr>
            <p:cNvPr id="1031" name="Picture 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5297" y="3394339"/>
              <a:ext cx="685103" cy="609679"/>
            </a:xfrm>
            <a:prstGeom prst="roundRect">
              <a:avLst>
                <a:gd name="adj" fmla="val 50000"/>
              </a:avLst>
            </a:prstGeom>
            <a:ln w="38100">
              <a:solidFill>
                <a:schemeClr val="bg2">
                  <a:lumMod val="50000"/>
                </a:schemeClr>
              </a:solidFill>
              <a:miter lim="800000"/>
              <a:headEnd/>
              <a:tailEnd/>
            </a:ln>
            <a:effectLst>
              <a:outerShdw blurRad="76200" dist="38100" dir="78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contrasting" dir="t">
                <a:rot lat="0" lon="0" rev="4200000"/>
              </a:lightRig>
            </a:scene3d>
            <a:sp3d prstMaterial="plastic">
              <a:bevelT w="381000" h="114300" prst="relaxedInset"/>
              <a:contourClr>
                <a:srgbClr val="969696"/>
              </a:contourClr>
            </a:sp3d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</p:grpSp>
      <p:sp>
        <p:nvSpPr>
          <p:cNvPr id="24" name="Rectangle 23"/>
          <p:cNvSpPr/>
          <p:nvPr/>
        </p:nvSpPr>
        <p:spPr>
          <a:xfrm>
            <a:off x="392489" y="3597405"/>
            <a:ext cx="131638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(Neck)</a:t>
            </a:r>
            <a:endParaRPr lang="en-US" sz="3000" cap="none" spc="0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7672695" y="2570202"/>
            <a:ext cx="101662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(Hip)</a:t>
            </a:r>
            <a:endParaRPr lang="en-US" sz="3000" cap="none" spc="0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4024492" y="533400"/>
            <a:ext cx="306808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(Vertebrae/Back)</a:t>
            </a:r>
            <a:endParaRPr lang="en-US" sz="3000" cap="none" spc="0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0" name="Rectangle 39"/>
          <p:cNvSpPr/>
          <p:nvPr/>
        </p:nvSpPr>
        <p:spPr>
          <a:xfrm>
            <a:off x="4236567" y="4932402"/>
            <a:ext cx="129554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cap="none" spc="0" dirty="0" smtClean="0">
                <a:ln w="12700">
                  <a:noFill/>
                  <a:prstDash val="solid"/>
                </a:ln>
                <a:solidFill>
                  <a:schemeClr val="accent1">
                    <a:lumMod val="50000"/>
                  </a:schemeClr>
                </a:solidFill>
              </a:rPr>
              <a:t>(Stifle)</a:t>
            </a:r>
            <a:endParaRPr lang="en-US" sz="3000" cap="none" spc="0" dirty="0">
              <a:ln w="12700">
                <a:noFill/>
                <a:prstDash val="solid"/>
              </a:ln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102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Parts of the Skeleton</a:t>
            </a:r>
            <a:endParaRPr lang="en-US" dirty="0"/>
          </a:p>
        </p:txBody>
      </p:sp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487680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US" sz="1400" kern="1200" dirty="0" smtClean="0">
              <a:solidFill>
                <a:schemeClr val="tx1"/>
              </a:solidFill>
              <a:effectLst/>
              <a:latin typeface="+mj-lt"/>
              <a:ea typeface="+mj-ea"/>
              <a:cs typeface="+mj-cs"/>
            </a:endParaRPr>
          </a:p>
          <a:p>
            <a:pPr lvl="1"/>
            <a:r>
              <a:rPr lang="en-US" sz="3600" dirty="0" smtClean="0">
                <a:solidFill>
                  <a:srgbClr val="00B050"/>
                </a:solidFill>
                <a:effectLst/>
              </a:rPr>
              <a:t> Axial </a:t>
            </a:r>
            <a:r>
              <a:rPr lang="en-US" sz="3600" dirty="0" smtClean="0">
                <a:effectLst/>
              </a:rPr>
              <a:t>- central </a:t>
            </a:r>
            <a:r>
              <a:rPr lang="en-US" sz="3600" dirty="0" smtClean="0">
                <a:effectLst/>
              </a:rPr>
              <a:t>axis bones</a:t>
            </a:r>
          </a:p>
          <a:p>
            <a:pPr lvl="1"/>
            <a:r>
              <a:rPr lang="en-US" sz="3600" dirty="0" smtClean="0">
                <a:solidFill>
                  <a:srgbClr val="00B0F0"/>
                </a:solidFill>
              </a:rPr>
              <a:t> Pectoral </a:t>
            </a:r>
            <a:r>
              <a:rPr lang="en-US" sz="3600" dirty="0" smtClean="0"/>
              <a:t>- bones </a:t>
            </a:r>
            <a:r>
              <a:rPr lang="en-US" sz="3600" dirty="0" smtClean="0"/>
              <a:t>of the fore limbs</a:t>
            </a:r>
            <a:endParaRPr lang="en-US" sz="3600" dirty="0"/>
          </a:p>
          <a:p>
            <a:pPr lvl="1"/>
            <a:r>
              <a:rPr lang="en-US" sz="3600" dirty="0" smtClean="0">
                <a:solidFill>
                  <a:srgbClr val="FF0000"/>
                </a:solidFill>
              </a:rPr>
              <a:t> Pelvic </a:t>
            </a:r>
            <a:r>
              <a:rPr lang="en-US" sz="3600" dirty="0" smtClean="0"/>
              <a:t>- bones </a:t>
            </a:r>
            <a:r>
              <a:rPr lang="en-US" sz="3600" dirty="0" smtClean="0"/>
              <a:t>of the hind limbs</a:t>
            </a:r>
          </a:p>
          <a:p>
            <a:pPr lvl="1"/>
            <a:endParaRPr lang="en-US" sz="3600" dirty="0"/>
          </a:p>
          <a:p>
            <a:pPr lvl="1"/>
            <a:endParaRPr lang="en-US" dirty="0" smtClean="0">
              <a:effectLst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56703"/>
            <a:ext cx="5029200" cy="30012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748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Bones of the </a:t>
            </a:r>
            <a:r>
              <a:rPr lang="en-US" dirty="0" smtClean="0">
                <a:solidFill>
                  <a:srgbClr val="00B050"/>
                </a:solidFill>
              </a:rPr>
              <a:t>Axial Skeleton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Skull</a:t>
            </a:r>
          </a:p>
          <a:p>
            <a:pPr lvl="1">
              <a:buSzPct val="70000"/>
            </a:pPr>
            <a:r>
              <a:rPr lang="en-US" dirty="0" smtClean="0"/>
              <a:t>Maxilla</a:t>
            </a:r>
          </a:p>
          <a:p>
            <a:pPr lvl="1">
              <a:buSzPct val="70000"/>
            </a:pPr>
            <a:r>
              <a:rPr lang="en-US" dirty="0" smtClean="0"/>
              <a:t>Mandible</a:t>
            </a:r>
          </a:p>
          <a:p>
            <a:r>
              <a:rPr lang="en-US" dirty="0" smtClean="0"/>
              <a:t>Vertebrae</a:t>
            </a:r>
          </a:p>
          <a:p>
            <a:pPr marL="457200" marR="0" lvl="1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Cervical Vertebrae</a:t>
            </a:r>
          </a:p>
          <a:p>
            <a:pPr lvl="1">
              <a:buSzPct val="70000"/>
            </a:pPr>
            <a:r>
              <a:rPr lang="en-US" dirty="0" smtClean="0"/>
              <a:t>Thoracic Vertebrae</a:t>
            </a:r>
          </a:p>
          <a:p>
            <a:pPr marL="457200" marR="0" lvl="1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Lumbar Vertebrae</a:t>
            </a:r>
          </a:p>
          <a:p>
            <a:pPr lvl="1">
              <a:buSzPct val="70000"/>
            </a:pPr>
            <a:r>
              <a:rPr lang="en-US" dirty="0"/>
              <a:t>Sacrum</a:t>
            </a:r>
          </a:p>
          <a:p>
            <a:pPr marL="457200" marR="0" lvl="1" indent="-18288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Arial" pitchFamily="34" charset="0"/>
              <a:buChar char="•"/>
              <a:tabLst/>
              <a:defRPr/>
            </a:pPr>
            <a:r>
              <a:rPr lang="en-US" dirty="0" smtClean="0"/>
              <a:t>Caudal Vertebrae</a:t>
            </a:r>
          </a:p>
          <a:p>
            <a:pPr>
              <a:buSzPct val="70000"/>
              <a:defRPr/>
            </a:pPr>
            <a:r>
              <a:rPr lang="en-US" dirty="0" smtClean="0"/>
              <a:t>Ribs</a:t>
            </a:r>
          </a:p>
          <a:p>
            <a:pPr>
              <a:buSzPct val="70000"/>
              <a:defRPr/>
            </a:pPr>
            <a:r>
              <a:rPr lang="en-US" dirty="0" smtClean="0"/>
              <a:t>Sternum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690" y="2362200"/>
            <a:ext cx="5113337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8347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9960" y="1389783"/>
            <a:ext cx="7019008" cy="41752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Arrow Connector 2"/>
          <p:cNvCxnSpPr/>
          <p:nvPr/>
        </p:nvCxnSpPr>
        <p:spPr>
          <a:xfrm>
            <a:off x="1179960" y="1573916"/>
            <a:ext cx="420240" cy="8644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" name="Straight Arrow Connector 4"/>
          <p:cNvCxnSpPr/>
          <p:nvPr/>
        </p:nvCxnSpPr>
        <p:spPr>
          <a:xfrm flipH="1" flipV="1">
            <a:off x="6858000" y="1726317"/>
            <a:ext cx="1335204" cy="155028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 flipV="1">
            <a:off x="1828800" y="2438400"/>
            <a:ext cx="228600" cy="838202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7" name="Right Brace 16"/>
          <p:cNvSpPr/>
          <p:nvPr/>
        </p:nvSpPr>
        <p:spPr>
          <a:xfrm rot="17207565">
            <a:off x="2605422" y="1232962"/>
            <a:ext cx="304800" cy="1052883"/>
          </a:xfrm>
          <a:prstGeom prst="rightBrace">
            <a:avLst>
              <a:gd name="adj1" fmla="val 28706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ight Brace 18"/>
          <p:cNvSpPr/>
          <p:nvPr/>
        </p:nvSpPr>
        <p:spPr>
          <a:xfrm rot="15931884">
            <a:off x="3830632" y="909541"/>
            <a:ext cx="304800" cy="1393351"/>
          </a:xfrm>
          <a:prstGeom prst="rightBrace">
            <a:avLst>
              <a:gd name="adj1" fmla="val 28706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ight Brace 19"/>
          <p:cNvSpPr/>
          <p:nvPr/>
        </p:nvSpPr>
        <p:spPr>
          <a:xfrm rot="16200000">
            <a:off x="5383981" y="861895"/>
            <a:ext cx="304800" cy="1424042"/>
          </a:xfrm>
          <a:prstGeom prst="rightBrace">
            <a:avLst>
              <a:gd name="adj1" fmla="val 28706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ight Brace 20"/>
          <p:cNvSpPr/>
          <p:nvPr/>
        </p:nvSpPr>
        <p:spPr>
          <a:xfrm rot="16852680">
            <a:off x="7577346" y="942641"/>
            <a:ext cx="304800" cy="1025084"/>
          </a:xfrm>
          <a:prstGeom prst="rightBrace">
            <a:avLst>
              <a:gd name="adj1" fmla="val 28706"/>
              <a:gd name="adj2" fmla="val 50000"/>
            </a:avLst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361732" y="907409"/>
            <a:ext cx="146706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Maxilla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3" name="Rectangle 22"/>
          <p:cNvSpPr/>
          <p:nvPr/>
        </p:nvSpPr>
        <p:spPr>
          <a:xfrm rot="19121172">
            <a:off x="3376034" y="565799"/>
            <a:ext cx="1895071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Thoracic 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4" name="Rectangle 23"/>
          <p:cNvSpPr/>
          <p:nvPr/>
        </p:nvSpPr>
        <p:spPr>
          <a:xfrm rot="19183026">
            <a:off x="2253325" y="763088"/>
            <a:ext cx="1786065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Cervical 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7" name="Rectangle 26"/>
          <p:cNvSpPr/>
          <p:nvPr/>
        </p:nvSpPr>
        <p:spPr>
          <a:xfrm rot="19183026">
            <a:off x="7197983" y="576610"/>
            <a:ext cx="157447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Caudal 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8" name="Rectangle 27"/>
          <p:cNvSpPr/>
          <p:nvPr/>
        </p:nvSpPr>
        <p:spPr>
          <a:xfrm rot="19183026">
            <a:off x="4930208" y="666744"/>
            <a:ext cx="1702710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Lumbar 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06206" y="3200400"/>
            <a:ext cx="1960794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Mandible 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7550294" y="3200399"/>
            <a:ext cx="1593706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Sacrum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22" name="Straight Arrow Connector 21"/>
          <p:cNvCxnSpPr/>
          <p:nvPr/>
        </p:nvCxnSpPr>
        <p:spPr>
          <a:xfrm flipV="1">
            <a:off x="2133600" y="2857500"/>
            <a:ext cx="2189969" cy="19636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 flipV="1">
            <a:off x="4114800" y="3754397"/>
            <a:ext cx="1103339" cy="1074004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26" name="Rectangle 25"/>
          <p:cNvSpPr/>
          <p:nvPr/>
        </p:nvSpPr>
        <p:spPr>
          <a:xfrm>
            <a:off x="1395886" y="4752201"/>
            <a:ext cx="1018227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Ribs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4671651" y="4828401"/>
            <a:ext cx="1744388" cy="55399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cap="none" spc="0" dirty="0" smtClean="0">
                <a:ln w="17780" cmpd="sng">
                  <a:noFill/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Sternum</a:t>
            </a:r>
            <a:endParaRPr lang="en-US" sz="3000" b="1" cap="none" spc="0" dirty="0">
              <a:ln w="17780" cmpd="sng">
                <a:noFill/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10755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larity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711</TotalTime>
  <Words>339</Words>
  <Application>Microsoft Office PowerPoint</Application>
  <PresentationFormat>On-screen Show (4:3)</PresentationFormat>
  <Paragraphs>206</Paragraphs>
  <Slides>27</Slides>
  <Notes>19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Clarity</vt:lpstr>
      <vt:lpstr>Large Animal  Skeletal Systems</vt:lpstr>
      <vt:lpstr>Functions of the Skeletal System</vt:lpstr>
      <vt:lpstr>How does it work?</vt:lpstr>
      <vt:lpstr>Bones</vt:lpstr>
      <vt:lpstr>Joints</vt:lpstr>
      <vt:lpstr>Joints</vt:lpstr>
      <vt:lpstr>Parts of the Skeleton</vt:lpstr>
      <vt:lpstr>Bones of the Axial Skeleton</vt:lpstr>
      <vt:lpstr>PowerPoint Presentation</vt:lpstr>
      <vt:lpstr>Bones of the Pectoral Skeleton</vt:lpstr>
      <vt:lpstr>PowerPoint Presentation</vt:lpstr>
      <vt:lpstr>Bones of the Pelvic Skeleton </vt:lpstr>
      <vt:lpstr>PowerPoint Presentation</vt:lpstr>
      <vt:lpstr>Lets look at the  Skeletal Systems of different Large Animals!!</vt:lpstr>
      <vt:lpstr>Cattle</vt:lpstr>
      <vt:lpstr>Horse</vt:lpstr>
      <vt:lpstr>Swine</vt:lpstr>
      <vt:lpstr>Sheep</vt:lpstr>
      <vt:lpstr>Goat</vt:lpstr>
      <vt:lpstr>Poultry</vt:lpstr>
      <vt:lpstr>Can you Name the bones?</vt:lpstr>
      <vt:lpstr>Cattle</vt:lpstr>
      <vt:lpstr>Horse</vt:lpstr>
      <vt:lpstr>Swine</vt:lpstr>
      <vt:lpstr>Sheep</vt:lpstr>
      <vt:lpstr>Goat</vt:lpstr>
      <vt:lpstr>Poultry</vt:lpstr>
    </vt:vector>
  </TitlesOfParts>
  <Company>College of Veterinary Medicine - Texas A&amp;M Univ.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Small Animal Skeletal Systems</dc:title>
  <dc:creator>Sherry Rosedahl</dc:creator>
  <cp:lastModifiedBy>Lab, L Johnson's</cp:lastModifiedBy>
  <cp:revision>71</cp:revision>
  <dcterms:created xsi:type="dcterms:W3CDTF">2012-11-07T17:08:01Z</dcterms:created>
  <dcterms:modified xsi:type="dcterms:W3CDTF">2013-02-14T22:19:55Z</dcterms:modified>
</cp:coreProperties>
</file>