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media1.gif" ContentType="video/unknown"/>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31"/>
  </p:notesMasterIdLst>
  <p:sldIdLst>
    <p:sldId id="256" r:id="rId2"/>
    <p:sldId id="259" r:id="rId3"/>
    <p:sldId id="260" r:id="rId4"/>
    <p:sldId id="261" r:id="rId5"/>
    <p:sldId id="262" r:id="rId6"/>
    <p:sldId id="257" r:id="rId7"/>
    <p:sldId id="283" r:id="rId8"/>
    <p:sldId id="258" r:id="rId9"/>
    <p:sldId id="265" r:id="rId10"/>
    <p:sldId id="278" r:id="rId11"/>
    <p:sldId id="264" r:id="rId12"/>
    <p:sldId id="281" r:id="rId13"/>
    <p:sldId id="282" r:id="rId14"/>
    <p:sldId id="268" r:id="rId15"/>
    <p:sldId id="269" r:id="rId16"/>
    <p:sldId id="270" r:id="rId17"/>
    <p:sldId id="271" r:id="rId18"/>
    <p:sldId id="272" r:id="rId19"/>
    <p:sldId id="273" r:id="rId20"/>
    <p:sldId id="274" r:id="rId21"/>
    <p:sldId id="277" r:id="rId22"/>
    <p:sldId id="275" r:id="rId23"/>
    <p:sldId id="276" r:id="rId24"/>
    <p:sldId id="284" r:id="rId25"/>
    <p:sldId id="285" r:id="rId26"/>
    <p:sldId id="286" r:id="rId27"/>
    <p:sldId id="287" r:id="rId28"/>
    <p:sldId id="288" r:id="rId29"/>
    <p:sldId id="289"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196" autoAdjust="0"/>
    <p:restoredTop sz="73846" autoAdjust="0"/>
  </p:normalViewPr>
  <p:slideViewPr>
    <p:cSldViewPr>
      <p:cViewPr>
        <p:scale>
          <a:sx n="88" d="100"/>
          <a:sy n="88" d="100"/>
        </p:scale>
        <p:origin x="-1500"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0A4EECA-0863-49BF-8A2F-72575A712077}" type="datetimeFigureOut">
              <a:rPr lang="en-US" smtClean="0"/>
              <a:t>8/14/2013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0D3D43-9373-4188-B2A6-FCFC99CDA95A}" type="slidenum">
              <a:rPr lang="en-US" smtClean="0"/>
              <a:t>‹#›</a:t>
            </a:fld>
            <a:endParaRPr lang="en-US"/>
          </a:p>
        </p:txBody>
      </p:sp>
    </p:spTree>
    <p:extLst>
      <p:ext uri="{BB962C8B-B14F-4D97-AF65-F5344CB8AC3E}">
        <p14:creationId xmlns:p14="http://schemas.microsoft.com/office/powerpoint/2010/main" val="17843635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50" b="1" kern="1200" dirty="0" smtClean="0">
                <a:solidFill>
                  <a:schemeClr val="tx1"/>
                </a:solidFill>
                <a:effectLst/>
                <a:latin typeface="+mn-lt"/>
                <a:ea typeface="+mn-ea"/>
                <a:cs typeface="+mn-cs"/>
              </a:rPr>
              <a:t>TEKS </a:t>
            </a:r>
            <a:r>
              <a:rPr lang="en-US" sz="1050" kern="1200" dirty="0" smtClean="0">
                <a:solidFill>
                  <a:schemeClr val="tx1"/>
                </a:solidFill>
                <a:effectLst/>
                <a:latin typeface="+mn-lt"/>
                <a:ea typeface="+mn-ea"/>
                <a:cs typeface="+mn-cs"/>
              </a:rPr>
              <a:t>8.8(C)  explore how different wavelengths of the electromagnetic spectrum such as light and radio waves are used to gain information about distances and properties of components in the universe; </a:t>
            </a:r>
          </a:p>
          <a:p>
            <a:r>
              <a:rPr lang="en-US" sz="1050" b="1" kern="1200" dirty="0" smtClean="0">
                <a:solidFill>
                  <a:schemeClr val="tx1"/>
                </a:solidFill>
                <a:effectLst/>
                <a:latin typeface="+mn-lt"/>
                <a:ea typeface="+mn-ea"/>
                <a:cs typeface="+mn-cs"/>
              </a:rPr>
              <a:t>Objectives: </a:t>
            </a:r>
            <a:r>
              <a:rPr lang="en-US" sz="1050" kern="1200" dirty="0" smtClean="0">
                <a:solidFill>
                  <a:schemeClr val="tx1"/>
                </a:solidFill>
                <a:effectLst/>
                <a:latin typeface="+mn-lt"/>
                <a:ea typeface="+mn-ea"/>
                <a:cs typeface="+mn-cs"/>
              </a:rPr>
              <a:t>Label the parts of a wave:  crest, trough, wavelength and amplitude. Describe the relationship between frequency of a wave and energy of a wave.</a:t>
            </a:r>
          </a:p>
          <a:p>
            <a:pPr marL="0" marR="0" indent="0" algn="l" defTabSz="914400" rtl="0" eaLnBrk="1" fontAlgn="auto" latinLnBrk="0" hangingPunct="1">
              <a:lnSpc>
                <a:spcPct val="100000"/>
              </a:lnSpc>
              <a:spcBef>
                <a:spcPts val="0"/>
              </a:spcBef>
              <a:spcAft>
                <a:spcPts val="0"/>
              </a:spcAft>
              <a:buClrTx/>
              <a:buSzTx/>
              <a:buFontTx/>
              <a:buNone/>
              <a:tabLst/>
              <a:defRPr/>
            </a:pPr>
            <a:r>
              <a:rPr lang="en-US" sz="1050" kern="1200" dirty="0" smtClean="0">
                <a:solidFill>
                  <a:schemeClr val="tx1"/>
                </a:solidFill>
                <a:effectLst/>
                <a:latin typeface="+mn-lt"/>
                <a:ea typeface="+mn-ea"/>
                <a:cs typeface="+mn-cs"/>
              </a:rPr>
              <a:t>Analyze the wavelengths of light used by astronomers and explain why astronomers use infrared, radio waves and microwaves to take pictures of the universe.  </a:t>
            </a:r>
          </a:p>
          <a:p>
            <a:endParaRPr lang="en-US" dirty="0"/>
          </a:p>
        </p:txBody>
      </p:sp>
      <p:sp>
        <p:nvSpPr>
          <p:cNvPr id="4" name="Slide Number Placeholder 3"/>
          <p:cNvSpPr>
            <a:spLocks noGrp="1"/>
          </p:cNvSpPr>
          <p:nvPr>
            <p:ph type="sldNum" sz="quarter" idx="10"/>
          </p:nvPr>
        </p:nvSpPr>
        <p:spPr/>
        <p:txBody>
          <a:bodyPr/>
          <a:lstStyle/>
          <a:p>
            <a:fld id="{F60D3D43-9373-4188-B2A6-FCFC99CDA95A}" type="slidenum">
              <a:rPr lang="en-US" smtClean="0"/>
              <a:t>1</a:t>
            </a:fld>
            <a:endParaRPr lang="en-US"/>
          </a:p>
        </p:txBody>
      </p:sp>
    </p:spTree>
    <p:extLst>
      <p:ext uri="{BB962C8B-B14F-4D97-AF65-F5344CB8AC3E}">
        <p14:creationId xmlns:p14="http://schemas.microsoft.com/office/powerpoint/2010/main" val="2143651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 are you starting with waves… does the </a:t>
            </a:r>
            <a:r>
              <a:rPr lang="en-US" dirty="0" err="1" smtClean="0"/>
              <a:t>em</a:t>
            </a:r>
            <a:r>
              <a:rPr lang="en-US" dirty="0" smtClean="0"/>
              <a:t> spectrum travel via waves? Is this how we see</a:t>
            </a:r>
            <a:r>
              <a:rPr lang="en-US" baseline="0" dirty="0" smtClean="0"/>
              <a:t> the </a:t>
            </a:r>
            <a:r>
              <a:rPr lang="en-US" baseline="0" dirty="0" err="1" smtClean="0"/>
              <a:t>em</a:t>
            </a:r>
            <a:r>
              <a:rPr lang="en-US" baseline="0" dirty="0" smtClean="0"/>
              <a:t> spectrum??</a:t>
            </a:r>
            <a:endParaRPr lang="en-US" dirty="0"/>
          </a:p>
        </p:txBody>
      </p:sp>
      <p:sp>
        <p:nvSpPr>
          <p:cNvPr id="4" name="Slide Number Placeholder 3"/>
          <p:cNvSpPr>
            <a:spLocks noGrp="1"/>
          </p:cNvSpPr>
          <p:nvPr>
            <p:ph type="sldNum" sz="quarter" idx="10"/>
          </p:nvPr>
        </p:nvSpPr>
        <p:spPr/>
        <p:txBody>
          <a:bodyPr/>
          <a:lstStyle/>
          <a:p>
            <a:fld id="{F60D3D43-9373-4188-B2A6-FCFC99CDA95A}" type="slidenum">
              <a:rPr lang="en-US" smtClean="0"/>
              <a:t>3</a:t>
            </a:fld>
            <a:endParaRPr lang="en-US"/>
          </a:p>
        </p:txBody>
      </p:sp>
    </p:spTree>
    <p:extLst>
      <p:ext uri="{BB962C8B-B14F-4D97-AF65-F5344CB8AC3E}">
        <p14:creationId xmlns:p14="http://schemas.microsoft.com/office/powerpoint/2010/main" val="1844208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 sound travels through air</a:t>
            </a:r>
          </a:p>
          <a:p>
            <a:endParaRPr lang="en-US" dirty="0"/>
          </a:p>
        </p:txBody>
      </p:sp>
      <p:sp>
        <p:nvSpPr>
          <p:cNvPr id="4" name="Slide Number Placeholder 3"/>
          <p:cNvSpPr>
            <a:spLocks noGrp="1"/>
          </p:cNvSpPr>
          <p:nvPr>
            <p:ph type="sldNum" sz="quarter" idx="10"/>
          </p:nvPr>
        </p:nvSpPr>
        <p:spPr/>
        <p:txBody>
          <a:bodyPr/>
          <a:lstStyle/>
          <a:p>
            <a:fld id="{F60D3D43-9373-4188-B2A6-FCFC99CDA95A}" type="slidenum">
              <a:rPr lang="en-US" smtClean="0"/>
              <a:t>5</a:t>
            </a:fld>
            <a:endParaRPr lang="en-US"/>
          </a:p>
        </p:txBody>
      </p:sp>
    </p:spTree>
    <p:extLst>
      <p:ext uri="{BB962C8B-B14F-4D97-AF65-F5344CB8AC3E}">
        <p14:creationId xmlns:p14="http://schemas.microsoft.com/office/powerpoint/2010/main" val="9122123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0D3D43-9373-4188-B2A6-FCFC99CDA95A}" type="slidenum">
              <a:rPr lang="en-US" smtClean="0"/>
              <a:t>6</a:t>
            </a:fld>
            <a:endParaRPr lang="en-US"/>
          </a:p>
        </p:txBody>
      </p:sp>
    </p:spTree>
    <p:extLst>
      <p:ext uri="{BB962C8B-B14F-4D97-AF65-F5344CB8AC3E}">
        <p14:creationId xmlns:p14="http://schemas.microsoft.com/office/powerpoint/2010/main" val="8536371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Source: Wikimedia.org</a:t>
            </a:r>
            <a:endParaRPr lang="en-US" dirty="0"/>
          </a:p>
        </p:txBody>
      </p:sp>
      <p:sp>
        <p:nvSpPr>
          <p:cNvPr id="4" name="Slide Number Placeholder 3"/>
          <p:cNvSpPr>
            <a:spLocks noGrp="1"/>
          </p:cNvSpPr>
          <p:nvPr>
            <p:ph type="sldNum" sz="quarter" idx="10"/>
          </p:nvPr>
        </p:nvSpPr>
        <p:spPr/>
        <p:txBody>
          <a:bodyPr/>
          <a:lstStyle/>
          <a:p>
            <a:fld id="{F60D3D43-9373-4188-B2A6-FCFC99CDA95A}" type="slidenum">
              <a:rPr lang="en-US" smtClean="0"/>
              <a:t>7</a:t>
            </a:fld>
            <a:endParaRPr lang="en-US"/>
          </a:p>
        </p:txBody>
      </p:sp>
    </p:spTree>
    <p:extLst>
      <p:ext uri="{BB962C8B-B14F-4D97-AF65-F5344CB8AC3E}">
        <p14:creationId xmlns:p14="http://schemas.microsoft.com/office/powerpoint/2010/main" val="25351081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 one:  lung cancer </a:t>
            </a:r>
          </a:p>
          <a:p>
            <a:r>
              <a:rPr lang="en-US" dirty="0" smtClean="0"/>
              <a:t>Image</a:t>
            </a:r>
            <a:r>
              <a:rPr lang="en-US" baseline="0" dirty="0" smtClean="0"/>
              <a:t> two:  x-ray of a sarcophagus</a:t>
            </a:r>
          </a:p>
          <a:p>
            <a:r>
              <a:rPr lang="en-US" baseline="0" dirty="0" smtClean="0"/>
              <a:t>Image three:  broken clavicle</a:t>
            </a:r>
            <a:endParaRPr lang="en-US" dirty="0"/>
          </a:p>
        </p:txBody>
      </p:sp>
      <p:sp>
        <p:nvSpPr>
          <p:cNvPr id="4" name="Slide Number Placeholder 3"/>
          <p:cNvSpPr>
            <a:spLocks noGrp="1"/>
          </p:cNvSpPr>
          <p:nvPr>
            <p:ph type="sldNum" sz="quarter" idx="10"/>
          </p:nvPr>
        </p:nvSpPr>
        <p:spPr/>
        <p:txBody>
          <a:bodyPr/>
          <a:lstStyle/>
          <a:p>
            <a:fld id="{F60D3D43-9373-4188-B2A6-FCFC99CDA95A}" type="slidenum">
              <a:rPr lang="en-US" smtClean="0"/>
              <a:t>28</a:t>
            </a:fld>
            <a:endParaRPr lang="en-US"/>
          </a:p>
        </p:txBody>
      </p:sp>
    </p:spTree>
    <p:extLst>
      <p:ext uri="{BB962C8B-B14F-4D97-AF65-F5344CB8AC3E}">
        <p14:creationId xmlns:p14="http://schemas.microsoft.com/office/powerpoint/2010/main" val="29348763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2" cstate="print"/>
          <a:srcRect t="33333"/>
          <a:stretch>
            <a:fillRect/>
          </a:stretch>
        </p:blipFill>
        <p:spPr>
          <a:xfrm>
            <a:off x="0" y="0"/>
            <a:ext cx="9144000" cy="4572000"/>
          </a:xfrm>
          <a:prstGeom prst="rect">
            <a:avLst/>
          </a:prstGeom>
        </p:spPr>
      </p:pic>
      <p:sp>
        <p:nvSpPr>
          <p:cNvPr id="4" name="Date Placeholder 3"/>
          <p:cNvSpPr>
            <a:spLocks noGrp="1"/>
          </p:cNvSpPr>
          <p:nvPr>
            <p:ph type="dt" sz="half" idx="10"/>
          </p:nvPr>
        </p:nvSpPr>
        <p:spPr/>
        <p:txBody>
          <a:bodyPr/>
          <a:lstStyle/>
          <a:p>
            <a:fld id="{8187D0D1-1959-4594-A29D-BF87EA2DE62A}" type="datetimeFigureOut">
              <a:rPr lang="en-US" smtClean="0"/>
              <a:t>8/14/2013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48DD50-770C-4374-B040-BD4AA1A49847}" type="slidenum">
              <a:rPr lang="en-US" smtClean="0"/>
              <a:t>‹#›</a:t>
            </a:fld>
            <a:endParaRPr lang="en-US"/>
          </a:p>
        </p:txBody>
      </p:sp>
      <p:sp>
        <p:nvSpPr>
          <p:cNvPr id="3" name="Subtitle 2"/>
          <p:cNvSpPr>
            <a:spLocks noGrp="1"/>
          </p:cNvSpPr>
          <p:nvPr>
            <p:ph type="subTitle" idx="1"/>
          </p:nvPr>
        </p:nvSpPr>
        <p:spPr>
          <a:xfrm>
            <a:off x="1219200" y="3886200"/>
            <a:ext cx="6400800" cy="1752600"/>
          </a:xfrm>
        </p:spPr>
        <p:txBody>
          <a:bodyPr>
            <a:normAutofit/>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685800" y="2007888"/>
            <a:ext cx="7772400" cy="1470025"/>
          </a:xfrm>
        </p:spPr>
        <p:txBody>
          <a:bodyPr/>
          <a:lstStyle>
            <a:lvl1pPr algn="ctr">
              <a:defRPr sz="3200"/>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87D0D1-1959-4594-A29D-BF87EA2DE62A}" type="datetimeFigureOut">
              <a:rPr lang="en-US" smtClean="0"/>
              <a:t>8/14/2013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48DD50-770C-4374-B040-BD4AA1A4984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87D0D1-1959-4594-A29D-BF87EA2DE62A}" type="datetimeFigureOut">
              <a:rPr lang="en-US" smtClean="0"/>
              <a:t>8/14/2013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48DD50-770C-4374-B040-BD4AA1A4984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p>
            <a:fld id="{8187D0D1-1959-4594-A29D-BF87EA2DE62A}" type="datetimeFigureOut">
              <a:rPr lang="en-US" smtClean="0"/>
              <a:t>8/14/2013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48DD50-770C-4374-B040-BD4AA1A49847}" type="slidenum">
              <a:rPr lang="en-US" smtClean="0"/>
              <a:t>‹#›</a:t>
            </a:fld>
            <a:endParaRPr lang="en-US"/>
          </a:p>
        </p:txBody>
      </p:sp>
      <p:sp>
        <p:nvSpPr>
          <p:cNvPr id="8" name="Content Placeholder 7"/>
          <p:cNvSpPr>
            <a:spLocks noGrp="1"/>
          </p:cNvSpPr>
          <p:nvPr>
            <p:ph sz="quarter" idx="13"/>
          </p:nvPr>
        </p:nvSpPr>
        <p:spPr>
          <a:xfrm>
            <a:off x="609600" y="1600200"/>
            <a:ext cx="7924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32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609600" y="3462338"/>
            <a:ext cx="7885113" cy="1500187"/>
          </a:xfrm>
        </p:spPr>
        <p:txBody>
          <a:bodyPr anchor="b">
            <a:normAutofit/>
          </a:bodyPr>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187D0D1-1959-4594-A29D-BF87EA2DE62A}" type="datetimeFigureOut">
              <a:rPr lang="en-US" smtClean="0"/>
              <a:t>8/14/2013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48DD50-770C-4374-B040-BD4AA1A49847}"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5" name="Date Placeholder 4"/>
          <p:cNvSpPr>
            <a:spLocks noGrp="1"/>
          </p:cNvSpPr>
          <p:nvPr>
            <p:ph type="dt" sz="half" idx="10"/>
          </p:nvPr>
        </p:nvSpPr>
        <p:spPr/>
        <p:txBody>
          <a:bodyPr/>
          <a:lstStyle/>
          <a:p>
            <a:fld id="{8187D0D1-1959-4594-A29D-BF87EA2DE62A}" type="datetimeFigureOut">
              <a:rPr lang="en-US" smtClean="0"/>
              <a:t>8/14/2013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48DD50-770C-4374-B040-BD4AA1A4984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 name="Title 1"/>
          <p:cNvSpPr>
            <a:spLocks noGrp="1"/>
          </p:cNvSpPr>
          <p:nvPr>
            <p:ph type="title"/>
          </p:nvPr>
        </p:nvSpPr>
        <p:spPr>
          <a:xfrm>
            <a:off x="609600" y="274638"/>
            <a:ext cx="7924800" cy="11430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00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8187D0D1-1959-4594-A29D-BF87EA2DE62A}" type="datetimeFigureOut">
              <a:rPr lang="en-US" smtClean="0"/>
              <a:t>8/14/2013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48DD50-770C-4374-B040-BD4AA1A4984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187D0D1-1959-4594-A29D-BF87EA2DE62A}" type="datetimeFigureOut">
              <a:rPr lang="en-US" smtClean="0"/>
              <a:t>8/14/2013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48DD50-770C-4374-B040-BD4AA1A4984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87D0D1-1959-4594-A29D-BF87EA2DE62A}" type="datetimeFigureOut">
              <a:rPr lang="en-US" smtClean="0"/>
              <a:t>8/14/2013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48DD50-770C-4374-B040-BD4AA1A4984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612648" y="1447800"/>
            <a:ext cx="2971800" cy="1097280"/>
          </a:xfrm>
        </p:spPr>
        <p:txBody>
          <a:bodyPr anchor="b"/>
          <a:lstStyle>
            <a:lvl1pPr algn="l">
              <a:defRPr sz="1800" b="0" i="0" cap="none" baseline="0">
                <a:solidFill>
                  <a:schemeClr val="tx2"/>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612648" y="2547891"/>
            <a:ext cx="2971800" cy="3167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87D0D1-1959-4594-A29D-BF87EA2DE62A}" type="datetimeFigureOut">
              <a:rPr lang="en-US" smtClean="0"/>
              <a:t>8/14/2013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48DD50-770C-4374-B040-BD4AA1A4984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11" name="Picture 10" descr="horizon.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609600" y="1447800"/>
            <a:ext cx="2971800" cy="1097280"/>
          </a:xfrm>
        </p:spPr>
        <p:txBody>
          <a:bodyPr anchor="b"/>
          <a:lstStyle>
            <a:lvl1pPr algn="l">
              <a:defRPr sz="1800" b="0" i="0" cap="none" baseline="0">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09600" y="2547890"/>
            <a:ext cx="2971800" cy="2405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87D0D1-1959-4594-A29D-BF87EA2DE62A}" type="datetimeFigureOut">
              <a:rPr lang="en-US" smtClean="0"/>
              <a:t>8/14/2013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48DD50-770C-4374-B040-BD4AA1A4984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09600" y="1600200"/>
            <a:ext cx="7924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5715000" y="6356350"/>
            <a:ext cx="1524000" cy="365125"/>
          </a:xfrm>
          <a:prstGeom prst="rect">
            <a:avLst/>
          </a:prstGeom>
        </p:spPr>
        <p:txBody>
          <a:bodyPr vert="horz" lIns="91440" tIns="45720" rIns="91440" bIns="45720" rtlCol="0" anchor="ctr"/>
          <a:lstStyle>
            <a:lvl1pPr algn="r">
              <a:defRPr sz="1000" strike="noStrike" spc="60" baseline="0">
                <a:solidFill>
                  <a:schemeClr val="tx1"/>
                </a:solidFill>
              </a:defRPr>
            </a:lvl1pPr>
          </a:lstStyle>
          <a:p>
            <a:fld id="{8187D0D1-1959-4594-A29D-BF87EA2DE62A}" type="datetimeFigureOut">
              <a:rPr lang="en-US" smtClean="0"/>
              <a:t>8/14/2013</a:t>
            </a:fld>
            <a:endParaRPr lang="en-US"/>
          </a:p>
        </p:txBody>
      </p:sp>
      <p:sp>
        <p:nvSpPr>
          <p:cNvPr id="5" name="Footer Placeholder 4"/>
          <p:cNvSpPr>
            <a:spLocks noGrp="1"/>
          </p:cNvSpPr>
          <p:nvPr>
            <p:ph type="ftr" sz="quarter" idx="3"/>
          </p:nvPr>
        </p:nvSpPr>
        <p:spPr>
          <a:xfrm>
            <a:off x="609600" y="6356350"/>
            <a:ext cx="2895600" cy="365125"/>
          </a:xfrm>
          <a:prstGeom prst="rect">
            <a:avLst/>
          </a:prstGeom>
        </p:spPr>
        <p:txBody>
          <a:bodyPr vert="horz" lIns="91440" tIns="45720" rIns="91440" bIns="45720" rtlCol="0" anchor="ctr"/>
          <a:lstStyle>
            <a:lvl1pPr algn="l">
              <a:defRPr sz="1000" cap="all" spc="60" baseline="0">
                <a:solidFill>
                  <a:schemeClr val="tx1"/>
                </a:solidFill>
              </a:defRPr>
            </a:lvl1pPr>
          </a:lstStyle>
          <a:p>
            <a:endParaRPr lang="en-US"/>
          </a:p>
        </p:txBody>
      </p:sp>
      <p:sp>
        <p:nvSpPr>
          <p:cNvPr id="6" name="Slide Number Placeholder 5"/>
          <p:cNvSpPr>
            <a:spLocks noGrp="1"/>
          </p:cNvSpPr>
          <p:nvPr>
            <p:ph type="sldNum" sz="quarter" idx="4"/>
          </p:nvPr>
        </p:nvSpPr>
        <p:spPr>
          <a:xfrm>
            <a:off x="7543800" y="6356350"/>
            <a:ext cx="990600" cy="365125"/>
          </a:xfrm>
          <a:prstGeom prst="rect">
            <a:avLst/>
          </a:prstGeom>
        </p:spPr>
        <p:txBody>
          <a:bodyPr vert="horz" lIns="91440" tIns="45720" rIns="91440" bIns="45720" rtlCol="0" anchor="ctr"/>
          <a:lstStyle>
            <a:lvl1pPr algn="r">
              <a:defRPr sz="1100" baseline="0">
                <a:solidFill>
                  <a:schemeClr val="tx1"/>
                </a:solidFill>
              </a:defRPr>
            </a:lvl1pPr>
          </a:lstStyle>
          <a:p>
            <a:fld id="{5848DD50-770C-4374-B040-BD4AA1A49847}"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zonalandeducation.com/mstm/physics/waves/partsOfAWave/wavePartsJava.htm"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g"/></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4.jpg"/><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4.xml"/><Relationship Id="rId4" Type="http://schemas.openxmlformats.org/officeDocument/2006/relationships/image" Target="../media/image41.jpeg"/></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image" Target="../media/image44.jpeg"/></Relationships>
</file>

<file path=ppt/slides/_rels/slide2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gif"/><Relationship Id="rId1" Type="http://schemas.microsoft.com/office/2007/relationships/media" Target="../media/media1.gif"/><Relationship Id="rId5" Type="http://schemas.openxmlformats.org/officeDocument/2006/relationships/image" Target="../media/image9.png"/><Relationship Id="rId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dirty="0" smtClean="0"/>
              <a:t>TEKS 8.8 (C) </a:t>
            </a:r>
            <a:endParaRPr lang="en-US" dirty="0"/>
          </a:p>
        </p:txBody>
      </p:sp>
      <p:sp>
        <p:nvSpPr>
          <p:cNvPr id="2" name="Title 1"/>
          <p:cNvSpPr>
            <a:spLocks noGrp="1"/>
          </p:cNvSpPr>
          <p:nvPr>
            <p:ph type="ctrTitle"/>
          </p:nvPr>
        </p:nvSpPr>
        <p:spPr/>
        <p:txBody>
          <a:bodyPr>
            <a:normAutofit/>
          </a:bodyPr>
          <a:lstStyle/>
          <a:p>
            <a:r>
              <a:rPr lang="en-US" sz="4000" dirty="0" smtClean="0"/>
              <a:t>Electromagnetic Spectrum</a:t>
            </a:r>
            <a:endParaRPr lang="en-US" sz="4000" dirty="0"/>
          </a:p>
        </p:txBody>
      </p:sp>
    </p:spTree>
    <p:extLst>
      <p:ext uri="{BB962C8B-B14F-4D97-AF65-F5344CB8AC3E}">
        <p14:creationId xmlns:p14="http://schemas.microsoft.com/office/powerpoint/2010/main" val="36124056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924800" cy="1143000"/>
          </a:xfrm>
        </p:spPr>
        <p:txBody>
          <a:bodyPr/>
          <a:lstStyle/>
          <a:p>
            <a:r>
              <a:rPr lang="en-US" dirty="0" smtClean="0"/>
              <a:t>Wavelength</a:t>
            </a:r>
            <a:endParaRPr lang="en-US" dirty="0"/>
          </a:p>
        </p:txBody>
      </p:sp>
      <p:sp>
        <p:nvSpPr>
          <p:cNvPr id="3" name="Content Placeholder 2"/>
          <p:cNvSpPr>
            <a:spLocks noGrp="1"/>
          </p:cNvSpPr>
          <p:nvPr>
            <p:ph sz="quarter" idx="13"/>
          </p:nvPr>
        </p:nvSpPr>
        <p:spPr/>
        <p:txBody>
          <a:bodyPr>
            <a:normAutofit/>
          </a:bodyPr>
          <a:lstStyle/>
          <a:p>
            <a:r>
              <a:rPr lang="en-US" sz="2000" dirty="0" smtClean="0"/>
              <a:t>Most commonly measured from crest to crest or trough to trough</a:t>
            </a:r>
          </a:p>
          <a:p>
            <a:endParaRPr lang="en-US" sz="2000" dirty="0"/>
          </a:p>
          <a:p>
            <a:endParaRPr lang="en-US" sz="2000"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3588" y="2514600"/>
            <a:ext cx="5076825" cy="23021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912477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924800" cy="1143000"/>
          </a:xfrm>
        </p:spPr>
        <p:txBody>
          <a:bodyPr/>
          <a:lstStyle/>
          <a:p>
            <a:r>
              <a:rPr lang="en-US" dirty="0" smtClean="0"/>
              <a:t>Amplitude</a:t>
            </a:r>
            <a:endParaRPr lang="en-US" dirty="0"/>
          </a:p>
        </p:txBody>
      </p:sp>
      <p:sp>
        <p:nvSpPr>
          <p:cNvPr id="3" name="Content Placeholder 2"/>
          <p:cNvSpPr>
            <a:spLocks noGrp="1"/>
          </p:cNvSpPr>
          <p:nvPr>
            <p:ph sz="quarter" idx="13"/>
          </p:nvPr>
        </p:nvSpPr>
        <p:spPr>
          <a:xfrm>
            <a:off x="609600" y="1447800"/>
            <a:ext cx="7924800" cy="4114800"/>
          </a:xfrm>
        </p:spPr>
        <p:txBody>
          <a:bodyPr/>
          <a:lstStyle/>
          <a:p>
            <a:r>
              <a:rPr lang="en-US" sz="2000" dirty="0" smtClean="0"/>
              <a:t>Measured from the middle point between peak and trough of a wave</a:t>
            </a:r>
          </a:p>
          <a:p>
            <a:r>
              <a:rPr lang="en-US" sz="2000" dirty="0" smtClean="0"/>
              <a:t>Determines how loud the sound is in the case of sound waves</a:t>
            </a:r>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7223" y="2466975"/>
            <a:ext cx="6309554" cy="30956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54289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80">
                                          <p:stCondLst>
                                            <p:cond delay="0"/>
                                          </p:stCondLst>
                                        </p:cTn>
                                        <p:tgtEl>
                                          <p:spTgt spid="5"/>
                                        </p:tgtEl>
                                      </p:cBhvr>
                                    </p:animEffect>
                                    <p:anim calcmode="lin" valueType="num">
                                      <p:cBhvr>
                                        <p:cTn id="2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5" dur="26">
                                          <p:stCondLst>
                                            <p:cond delay="650"/>
                                          </p:stCondLst>
                                        </p:cTn>
                                        <p:tgtEl>
                                          <p:spTgt spid="5"/>
                                        </p:tgtEl>
                                      </p:cBhvr>
                                      <p:to x="100000" y="60000"/>
                                    </p:animScale>
                                    <p:animScale>
                                      <p:cBhvr>
                                        <p:cTn id="26" dur="166" decel="50000">
                                          <p:stCondLst>
                                            <p:cond delay="676"/>
                                          </p:stCondLst>
                                        </p:cTn>
                                        <p:tgtEl>
                                          <p:spTgt spid="5"/>
                                        </p:tgtEl>
                                      </p:cBhvr>
                                      <p:to x="100000" y="100000"/>
                                    </p:animScale>
                                    <p:animScale>
                                      <p:cBhvr>
                                        <p:cTn id="27" dur="26">
                                          <p:stCondLst>
                                            <p:cond delay="1312"/>
                                          </p:stCondLst>
                                        </p:cTn>
                                        <p:tgtEl>
                                          <p:spTgt spid="5"/>
                                        </p:tgtEl>
                                      </p:cBhvr>
                                      <p:to x="100000" y="80000"/>
                                    </p:animScale>
                                    <p:animScale>
                                      <p:cBhvr>
                                        <p:cTn id="28" dur="166" decel="50000">
                                          <p:stCondLst>
                                            <p:cond delay="1338"/>
                                          </p:stCondLst>
                                        </p:cTn>
                                        <p:tgtEl>
                                          <p:spTgt spid="5"/>
                                        </p:tgtEl>
                                      </p:cBhvr>
                                      <p:to x="100000" y="100000"/>
                                    </p:animScale>
                                    <p:animScale>
                                      <p:cBhvr>
                                        <p:cTn id="29" dur="26">
                                          <p:stCondLst>
                                            <p:cond delay="1642"/>
                                          </p:stCondLst>
                                        </p:cTn>
                                        <p:tgtEl>
                                          <p:spTgt spid="5"/>
                                        </p:tgtEl>
                                      </p:cBhvr>
                                      <p:to x="100000" y="90000"/>
                                    </p:animScale>
                                    <p:animScale>
                                      <p:cBhvr>
                                        <p:cTn id="30" dur="166" decel="50000">
                                          <p:stCondLst>
                                            <p:cond delay="1668"/>
                                          </p:stCondLst>
                                        </p:cTn>
                                        <p:tgtEl>
                                          <p:spTgt spid="5"/>
                                        </p:tgtEl>
                                      </p:cBhvr>
                                      <p:to x="100000" y="100000"/>
                                    </p:animScale>
                                    <p:animScale>
                                      <p:cBhvr>
                                        <p:cTn id="31" dur="26">
                                          <p:stCondLst>
                                            <p:cond delay="1808"/>
                                          </p:stCondLst>
                                        </p:cTn>
                                        <p:tgtEl>
                                          <p:spTgt spid="5"/>
                                        </p:tgtEl>
                                      </p:cBhvr>
                                      <p:to x="100000" y="95000"/>
                                    </p:animScale>
                                    <p:animScale>
                                      <p:cBhvr>
                                        <p:cTn id="32"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Frequency (</a:t>
            </a:r>
            <a:r>
              <a:rPr lang="en-US" cap="none" dirty="0" smtClean="0"/>
              <a:t>f</a:t>
            </a:r>
            <a:r>
              <a:rPr lang="en-US" dirty="0" smtClean="0"/>
              <a:t>)</a:t>
            </a:r>
            <a:endParaRPr lang="en-US" dirty="0"/>
          </a:p>
        </p:txBody>
      </p:sp>
      <p:sp>
        <p:nvSpPr>
          <p:cNvPr id="3" name="Content Placeholder 2"/>
          <p:cNvSpPr>
            <a:spLocks noGrp="1"/>
          </p:cNvSpPr>
          <p:nvPr>
            <p:ph sz="quarter" idx="13"/>
          </p:nvPr>
        </p:nvSpPr>
        <p:spPr>
          <a:xfrm>
            <a:off x="609600" y="1600200"/>
            <a:ext cx="8001000" cy="5105400"/>
          </a:xfrm>
        </p:spPr>
        <p:txBody>
          <a:bodyPr>
            <a:normAutofit fontScale="92500" lnSpcReduction="20000"/>
          </a:bodyPr>
          <a:lstStyle/>
          <a:p>
            <a:r>
              <a:rPr lang="en-US" sz="1900" dirty="0" smtClean="0"/>
              <a:t>While not technically a part of a wave, it refers to how many waves are made in a given set of time</a:t>
            </a:r>
          </a:p>
          <a:p>
            <a:r>
              <a:rPr lang="en-US" sz="1900" dirty="0" smtClean="0"/>
              <a:t>If 6 waves are made per second, then frequency is 6 cycles per second (cps)</a:t>
            </a:r>
          </a:p>
          <a:p>
            <a:r>
              <a:rPr lang="en-US" sz="1900" dirty="0" smtClean="0"/>
              <a:t>1 cps = 1 Hertz -&gt; Hertz is the unit used to state frequency</a:t>
            </a:r>
          </a:p>
          <a:p>
            <a:r>
              <a:rPr lang="en-US" sz="1900" dirty="0" smtClean="0"/>
              <a:t>As frequency increases, the energy of the wave increases as well!</a:t>
            </a:r>
          </a:p>
          <a:p>
            <a:endParaRPr lang="en-US" dirty="0" smtClean="0"/>
          </a:p>
          <a:p>
            <a:endParaRPr lang="en-US" dirty="0"/>
          </a:p>
          <a:p>
            <a:endParaRPr lang="en-US" dirty="0" smtClean="0"/>
          </a:p>
          <a:p>
            <a:endParaRPr lang="en-US" dirty="0" smtClean="0"/>
          </a:p>
          <a:p>
            <a:endParaRPr lang="en-US" dirty="0"/>
          </a:p>
          <a:p>
            <a:endParaRPr lang="en-US" dirty="0"/>
          </a:p>
          <a:p>
            <a:endParaRPr lang="en-US" dirty="0" smtClean="0"/>
          </a:p>
          <a:p>
            <a:endParaRPr lang="en-US" dirty="0"/>
          </a:p>
          <a:p>
            <a:endParaRPr lang="en-US" dirty="0" smtClean="0"/>
          </a:p>
          <a:p>
            <a:r>
              <a:rPr lang="en-US" dirty="0" smtClean="0"/>
              <a:t>Explore : </a:t>
            </a:r>
            <a:r>
              <a:rPr lang="en-US" sz="1600" dirty="0">
                <a:hlinkClick r:id="rId2"/>
              </a:rPr>
              <a:t>http://zonalandeducation.com/mstm/physics/waves/partsOfAWave/wavePartsJava.htm</a:t>
            </a:r>
            <a:endParaRPr lang="en-US" sz="1400" dirty="0"/>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3296195"/>
            <a:ext cx="2057400" cy="23794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381500" y="3962400"/>
            <a:ext cx="3581400" cy="1477328"/>
          </a:xfrm>
          <a:prstGeom prst="rect">
            <a:avLst/>
          </a:prstGeom>
          <a:noFill/>
        </p:spPr>
        <p:txBody>
          <a:bodyPr wrap="square" rtlCol="0">
            <a:spAutoFit/>
          </a:bodyPr>
          <a:lstStyle/>
          <a:p>
            <a:pPr algn="ctr"/>
            <a:r>
              <a:rPr lang="en-US" dirty="0" smtClean="0"/>
              <a:t>Heinrich Hertz was the first to prove the existence of electromagnetic waves through creating radio wave pulses. Those pulses were named after him and are synonymous with frequency. </a:t>
            </a:r>
            <a:endParaRPr lang="en-US" dirty="0"/>
          </a:p>
        </p:txBody>
      </p:sp>
      <p:sp>
        <p:nvSpPr>
          <p:cNvPr id="5" name="Rectangle 4"/>
          <p:cNvSpPr/>
          <p:nvPr/>
        </p:nvSpPr>
        <p:spPr>
          <a:xfrm>
            <a:off x="4038600" y="3254514"/>
            <a:ext cx="4267200" cy="707886"/>
          </a:xfrm>
          <a:prstGeom prst="rect">
            <a:avLst/>
          </a:prstGeom>
          <a:noFill/>
          <a:effectLst>
            <a:glow rad="139700">
              <a:schemeClr val="accent2">
                <a:satMod val="175000"/>
                <a:alpha val="40000"/>
              </a:schemeClr>
            </a:glow>
          </a:effectLst>
        </p:spPr>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4000" b="1" dirty="0" smtClean="0">
                <a:ln>
                  <a:solidFill>
                    <a:schemeClr val="tx2">
                      <a:lumMod val="75000"/>
                    </a:schemeClr>
                  </a:solidFill>
                  <a:prstDash val="solid"/>
                </a:ln>
                <a:solidFill>
                  <a:schemeClr val="tx2"/>
                </a:solidFill>
                <a:effectLst>
                  <a:outerShdw blurRad="88000" dist="50800" dir="5040000" algn="tl">
                    <a:schemeClr val="accent4">
                      <a:tint val="80000"/>
                      <a:satMod val="250000"/>
                      <a:alpha val="45000"/>
                    </a:schemeClr>
                  </a:outerShdw>
                </a:effectLst>
              </a:rPr>
              <a:t>COOL SCIENTIST!</a:t>
            </a:r>
            <a:endParaRPr lang="en-US" sz="4000" b="1" cap="none" spc="0" dirty="0">
              <a:ln>
                <a:solidFill>
                  <a:schemeClr val="tx2">
                    <a:lumMod val="75000"/>
                  </a:schemeClr>
                </a:solidFill>
                <a:prstDash val="solid"/>
              </a:ln>
              <a:solidFill>
                <a:schemeClr val="tx2"/>
              </a:soli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val="931554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1029"/>
                                        </p:tgtEl>
                                        <p:attrNameLst>
                                          <p:attrName>style.visibility</p:attrName>
                                        </p:attrNameLst>
                                      </p:cBhvr>
                                      <p:to>
                                        <p:strVal val="visible"/>
                                      </p:to>
                                    </p:set>
                                    <p:animEffect transition="in" filter="wipe(down)">
                                      <p:cBhvr>
                                        <p:cTn id="31" dur="580">
                                          <p:stCondLst>
                                            <p:cond delay="0"/>
                                          </p:stCondLst>
                                        </p:cTn>
                                        <p:tgtEl>
                                          <p:spTgt spid="1029"/>
                                        </p:tgtEl>
                                      </p:cBhvr>
                                    </p:animEffect>
                                    <p:anim calcmode="lin" valueType="num">
                                      <p:cBhvr>
                                        <p:cTn id="32" dur="1822" tmFilter="0,0; 0.14,0.36; 0.43,0.73; 0.71,0.91; 1.0,1.0">
                                          <p:stCondLst>
                                            <p:cond delay="0"/>
                                          </p:stCondLst>
                                        </p:cTn>
                                        <p:tgtEl>
                                          <p:spTgt spid="1029"/>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1029"/>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1029"/>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1029"/>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1029"/>
                                        </p:tgtEl>
                                        <p:attrNameLst>
                                          <p:attrName>ppt_y</p:attrName>
                                        </p:attrNameLst>
                                      </p:cBhvr>
                                      <p:tavLst>
                                        <p:tav tm="0" fmla="#ppt_y-sin(pi*$)/81">
                                          <p:val>
                                            <p:fltVal val="0"/>
                                          </p:val>
                                        </p:tav>
                                        <p:tav tm="100000">
                                          <p:val>
                                            <p:fltVal val="1"/>
                                          </p:val>
                                        </p:tav>
                                      </p:tavLst>
                                    </p:anim>
                                    <p:animScale>
                                      <p:cBhvr>
                                        <p:cTn id="37" dur="26">
                                          <p:stCondLst>
                                            <p:cond delay="650"/>
                                          </p:stCondLst>
                                        </p:cTn>
                                        <p:tgtEl>
                                          <p:spTgt spid="1029"/>
                                        </p:tgtEl>
                                      </p:cBhvr>
                                      <p:to x="100000" y="60000"/>
                                    </p:animScale>
                                    <p:animScale>
                                      <p:cBhvr>
                                        <p:cTn id="38" dur="166" decel="50000">
                                          <p:stCondLst>
                                            <p:cond delay="676"/>
                                          </p:stCondLst>
                                        </p:cTn>
                                        <p:tgtEl>
                                          <p:spTgt spid="1029"/>
                                        </p:tgtEl>
                                      </p:cBhvr>
                                      <p:to x="100000" y="100000"/>
                                    </p:animScale>
                                    <p:animScale>
                                      <p:cBhvr>
                                        <p:cTn id="39" dur="26">
                                          <p:stCondLst>
                                            <p:cond delay="1312"/>
                                          </p:stCondLst>
                                        </p:cTn>
                                        <p:tgtEl>
                                          <p:spTgt spid="1029"/>
                                        </p:tgtEl>
                                      </p:cBhvr>
                                      <p:to x="100000" y="80000"/>
                                    </p:animScale>
                                    <p:animScale>
                                      <p:cBhvr>
                                        <p:cTn id="40" dur="166" decel="50000">
                                          <p:stCondLst>
                                            <p:cond delay="1338"/>
                                          </p:stCondLst>
                                        </p:cTn>
                                        <p:tgtEl>
                                          <p:spTgt spid="1029"/>
                                        </p:tgtEl>
                                      </p:cBhvr>
                                      <p:to x="100000" y="100000"/>
                                    </p:animScale>
                                    <p:animScale>
                                      <p:cBhvr>
                                        <p:cTn id="41" dur="26">
                                          <p:stCondLst>
                                            <p:cond delay="1642"/>
                                          </p:stCondLst>
                                        </p:cTn>
                                        <p:tgtEl>
                                          <p:spTgt spid="1029"/>
                                        </p:tgtEl>
                                      </p:cBhvr>
                                      <p:to x="100000" y="90000"/>
                                    </p:animScale>
                                    <p:animScale>
                                      <p:cBhvr>
                                        <p:cTn id="42" dur="166" decel="50000">
                                          <p:stCondLst>
                                            <p:cond delay="1668"/>
                                          </p:stCondLst>
                                        </p:cTn>
                                        <p:tgtEl>
                                          <p:spTgt spid="1029"/>
                                        </p:tgtEl>
                                      </p:cBhvr>
                                      <p:to x="100000" y="100000"/>
                                    </p:animScale>
                                    <p:animScale>
                                      <p:cBhvr>
                                        <p:cTn id="43" dur="26">
                                          <p:stCondLst>
                                            <p:cond delay="1808"/>
                                          </p:stCondLst>
                                        </p:cTn>
                                        <p:tgtEl>
                                          <p:spTgt spid="1029"/>
                                        </p:tgtEl>
                                      </p:cBhvr>
                                      <p:to x="100000" y="95000"/>
                                    </p:animScale>
                                    <p:animScale>
                                      <p:cBhvr>
                                        <p:cTn id="44" dur="166" decel="50000">
                                          <p:stCondLst>
                                            <p:cond delay="1834"/>
                                          </p:stCondLst>
                                        </p:cTn>
                                        <p:tgtEl>
                                          <p:spTgt spid="1029"/>
                                        </p:tgtEl>
                                      </p:cBhvr>
                                      <p:to x="100000" y="100000"/>
                                    </p:animScale>
                                  </p:childTnLst>
                                </p:cTn>
                              </p:par>
                              <p:par>
                                <p:cTn id="45" presetID="45" presetClass="entr" presetSubtype="0"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2000"/>
                                        <p:tgtEl>
                                          <p:spTgt spid="5"/>
                                        </p:tgtEl>
                                      </p:cBhvr>
                                    </p:animEffect>
                                    <p:anim calcmode="lin" valueType="num">
                                      <p:cBhvr>
                                        <p:cTn id="48" dur="2000" fill="hold"/>
                                        <p:tgtEl>
                                          <p:spTgt spid="5"/>
                                        </p:tgtEl>
                                        <p:attrNameLst>
                                          <p:attrName>ppt_w</p:attrName>
                                        </p:attrNameLst>
                                      </p:cBhvr>
                                      <p:tavLst>
                                        <p:tav tm="0" fmla="#ppt_w*sin(2.5*pi*$)">
                                          <p:val>
                                            <p:fltVal val="0"/>
                                          </p:val>
                                        </p:tav>
                                        <p:tav tm="100000">
                                          <p:val>
                                            <p:fltVal val="1"/>
                                          </p:val>
                                        </p:tav>
                                      </p:tavLst>
                                    </p:anim>
                                    <p:anim calcmode="lin" valueType="num">
                                      <p:cBhvr>
                                        <p:cTn id="49"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4">
                                            <p:txEl>
                                              <p:pRg st="0" end="0"/>
                                            </p:txEl>
                                          </p:spTgt>
                                        </p:tgtEl>
                                        <p:attrNameLst>
                                          <p:attrName>style.visibility</p:attrName>
                                        </p:attrNameLst>
                                      </p:cBhvr>
                                      <p:to>
                                        <p:strVal val="visible"/>
                                      </p:to>
                                    </p:set>
                                    <p:anim calcmode="lin" valueType="num">
                                      <p:cBhvr additive="base">
                                        <p:cTn id="54"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31" presetClass="entr" presetSubtype="0" fill="hold" nodeType="clickEffect">
                                  <p:stCondLst>
                                    <p:cond delay="0"/>
                                  </p:stCondLst>
                                  <p:childTnLst>
                                    <p:set>
                                      <p:cBhvr>
                                        <p:cTn id="59" dur="1" fill="hold">
                                          <p:stCondLst>
                                            <p:cond delay="0"/>
                                          </p:stCondLst>
                                        </p:cTn>
                                        <p:tgtEl>
                                          <p:spTgt spid="3">
                                            <p:txEl>
                                              <p:pRg st="13" end="13"/>
                                            </p:txEl>
                                          </p:spTgt>
                                        </p:tgtEl>
                                        <p:attrNameLst>
                                          <p:attrName>style.visibility</p:attrName>
                                        </p:attrNameLst>
                                      </p:cBhvr>
                                      <p:to>
                                        <p:strVal val="visible"/>
                                      </p:to>
                                    </p:set>
                                    <p:anim calcmode="lin" valueType="num">
                                      <p:cBhvr>
                                        <p:cTn id="60" dur="1000" fill="hold"/>
                                        <p:tgtEl>
                                          <p:spTgt spid="3">
                                            <p:txEl>
                                              <p:pRg st="13" end="13"/>
                                            </p:txEl>
                                          </p:spTgt>
                                        </p:tgtEl>
                                        <p:attrNameLst>
                                          <p:attrName>ppt_w</p:attrName>
                                        </p:attrNameLst>
                                      </p:cBhvr>
                                      <p:tavLst>
                                        <p:tav tm="0">
                                          <p:val>
                                            <p:fltVal val="0"/>
                                          </p:val>
                                        </p:tav>
                                        <p:tav tm="100000">
                                          <p:val>
                                            <p:strVal val="#ppt_w"/>
                                          </p:val>
                                        </p:tav>
                                      </p:tavLst>
                                    </p:anim>
                                    <p:anim calcmode="lin" valueType="num">
                                      <p:cBhvr>
                                        <p:cTn id="61" dur="1000" fill="hold"/>
                                        <p:tgtEl>
                                          <p:spTgt spid="3">
                                            <p:txEl>
                                              <p:pRg st="13" end="13"/>
                                            </p:txEl>
                                          </p:spTgt>
                                        </p:tgtEl>
                                        <p:attrNameLst>
                                          <p:attrName>ppt_h</p:attrName>
                                        </p:attrNameLst>
                                      </p:cBhvr>
                                      <p:tavLst>
                                        <p:tav tm="0">
                                          <p:val>
                                            <p:fltVal val="0"/>
                                          </p:val>
                                        </p:tav>
                                        <p:tav tm="100000">
                                          <p:val>
                                            <p:strVal val="#ppt_h"/>
                                          </p:val>
                                        </p:tav>
                                      </p:tavLst>
                                    </p:anim>
                                    <p:anim calcmode="lin" valueType="num">
                                      <p:cBhvr>
                                        <p:cTn id="62" dur="1000" fill="hold"/>
                                        <p:tgtEl>
                                          <p:spTgt spid="3">
                                            <p:txEl>
                                              <p:pRg st="13" end="13"/>
                                            </p:txEl>
                                          </p:spTgt>
                                        </p:tgtEl>
                                        <p:attrNameLst>
                                          <p:attrName>style.rotation</p:attrName>
                                        </p:attrNameLst>
                                      </p:cBhvr>
                                      <p:tavLst>
                                        <p:tav tm="0">
                                          <p:val>
                                            <p:fltVal val="90"/>
                                          </p:val>
                                        </p:tav>
                                        <p:tav tm="100000">
                                          <p:val>
                                            <p:fltVal val="0"/>
                                          </p:val>
                                        </p:tav>
                                      </p:tavLst>
                                    </p:anim>
                                    <p:animEffect transition="in" filter="fade">
                                      <p:cBhvr>
                                        <p:cTn id="63" dur="10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a:bodyPr>
          <a:lstStyle/>
          <a:p>
            <a:r>
              <a:rPr lang="en-US" sz="2000" dirty="0" smtClean="0"/>
              <a:t>How long it takes for a wave to make one full cycle.</a:t>
            </a:r>
          </a:p>
          <a:p>
            <a:r>
              <a:rPr lang="en-US" sz="2000" dirty="0" smtClean="0"/>
              <a:t>Period = seconds/cycle</a:t>
            </a:r>
          </a:p>
          <a:p>
            <a:endParaRPr lang="en-US" sz="1800" dirty="0"/>
          </a:p>
          <a:p>
            <a:r>
              <a:rPr lang="en-US" sz="2000" dirty="0" smtClean="0"/>
              <a:t>Remember: </a:t>
            </a:r>
          </a:p>
          <a:p>
            <a:pPr lvl="1"/>
            <a:r>
              <a:rPr lang="en-US" sz="2000" dirty="0" smtClean="0"/>
              <a:t>Frequency </a:t>
            </a:r>
            <a:r>
              <a:rPr lang="en-US" sz="2000" dirty="0"/>
              <a:t>refers to </a:t>
            </a:r>
            <a:r>
              <a:rPr lang="en-US" sz="2000" dirty="0">
                <a:solidFill>
                  <a:schemeClr val="tx2"/>
                </a:solidFill>
              </a:rPr>
              <a:t>how often </a:t>
            </a:r>
            <a:r>
              <a:rPr lang="en-US" sz="2000" dirty="0"/>
              <a:t>something </a:t>
            </a:r>
            <a:r>
              <a:rPr lang="en-US" sz="2000" dirty="0" smtClean="0"/>
              <a:t>happens.</a:t>
            </a:r>
          </a:p>
          <a:p>
            <a:pPr lvl="1"/>
            <a:r>
              <a:rPr lang="en-US" sz="2000" dirty="0" smtClean="0"/>
              <a:t>Period </a:t>
            </a:r>
            <a:r>
              <a:rPr lang="en-US" sz="2000" dirty="0"/>
              <a:t>refers to the </a:t>
            </a:r>
            <a:r>
              <a:rPr lang="en-US" sz="2000" dirty="0">
                <a:solidFill>
                  <a:schemeClr val="tx2"/>
                </a:solidFill>
              </a:rPr>
              <a:t>time it takes</a:t>
            </a:r>
            <a:r>
              <a:rPr lang="en-US" sz="2000" dirty="0"/>
              <a:t> something to </a:t>
            </a:r>
            <a:r>
              <a:rPr lang="en-US" sz="2000" dirty="0" smtClean="0"/>
              <a:t>happen.</a:t>
            </a:r>
            <a:endParaRPr lang="en-US" sz="2000" dirty="0"/>
          </a:p>
        </p:txBody>
      </p:sp>
      <p:sp>
        <p:nvSpPr>
          <p:cNvPr id="2" name="Title 1"/>
          <p:cNvSpPr>
            <a:spLocks noGrp="1"/>
          </p:cNvSpPr>
          <p:nvPr>
            <p:ph type="title"/>
          </p:nvPr>
        </p:nvSpPr>
        <p:spPr/>
        <p:txBody>
          <a:bodyPr/>
          <a:lstStyle/>
          <a:p>
            <a:r>
              <a:rPr lang="en-US" dirty="0" smtClean="0"/>
              <a:t>Period (T)</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1652" y="1356360"/>
            <a:ext cx="4579948" cy="21904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474720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par>
                                <p:cTn id="21" presetID="2" presetClass="entr" presetSubtype="4" fill="hold" nodeType="with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 calcmode="lin" valueType="num">
                                      <p:cBhvr additive="base">
                                        <p:cTn id="2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 calcmode="lin" valueType="num">
                                      <p:cBhvr additive="base">
                                        <p:cTn id="2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additive="base">
                                        <p:cTn id="3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additive="base">
                                        <p:cTn id="4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additive="base">
                                        <p:cTn id="4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Calculating wave speed</a:t>
            </a:r>
            <a:endParaRPr lang="en-US" dirty="0"/>
          </a:p>
        </p:txBody>
      </p:sp>
      <p:sp>
        <p:nvSpPr>
          <p:cNvPr id="3" name="Content Placeholder 2"/>
          <p:cNvSpPr>
            <a:spLocks noGrp="1"/>
          </p:cNvSpPr>
          <p:nvPr>
            <p:ph sz="quarter" idx="13"/>
          </p:nvPr>
        </p:nvSpPr>
        <p:spPr/>
        <p:txBody>
          <a:bodyPr/>
          <a:lstStyle/>
          <a:p>
            <a:r>
              <a:rPr lang="en-US" dirty="0" smtClean="0"/>
              <a:t>Speed = wavelength / frequency</a:t>
            </a:r>
            <a:endParaRPr lang="en-US" dirty="0"/>
          </a:p>
        </p:txBody>
      </p:sp>
      <p:grpSp>
        <p:nvGrpSpPr>
          <p:cNvPr id="4" name="Group 3"/>
          <p:cNvGrpSpPr/>
          <p:nvPr/>
        </p:nvGrpSpPr>
        <p:grpSpPr>
          <a:xfrm>
            <a:off x="5018690" y="2667000"/>
            <a:ext cx="3505200" cy="2514600"/>
            <a:chOff x="2667000" y="2362200"/>
            <a:chExt cx="3505200" cy="2514600"/>
          </a:xfrm>
        </p:grpSpPr>
        <p:sp>
          <p:nvSpPr>
            <p:cNvPr id="6" name="Isosceles Triangle 5"/>
            <p:cNvSpPr/>
            <p:nvPr/>
          </p:nvSpPr>
          <p:spPr>
            <a:xfrm>
              <a:off x="2667000" y="2362200"/>
              <a:ext cx="3505200" cy="2514600"/>
            </a:xfrm>
            <a:prstGeom prst="triangle">
              <a:avLst/>
            </a:prstGeom>
            <a:solidFill>
              <a:schemeClr val="bg1">
                <a:lumMod val="95000"/>
                <a:lumOff val="5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a:stCxn id="6" idx="1"/>
              <a:endCxn id="6" idx="5"/>
            </p:cNvCxnSpPr>
            <p:nvPr/>
          </p:nvCxnSpPr>
          <p:spPr>
            <a:xfrm>
              <a:off x="3543300" y="3619500"/>
              <a:ext cx="1752600" cy="0"/>
            </a:xfrm>
            <a:prstGeom prst="line">
              <a:avLst/>
            </a:prstGeom>
            <a:ln w="38100">
              <a:solidFill>
                <a:schemeClr val="tx2"/>
              </a:solidFill>
            </a:ln>
          </p:spPr>
          <p:style>
            <a:lnRef idx="1">
              <a:schemeClr val="accent2"/>
            </a:lnRef>
            <a:fillRef idx="0">
              <a:schemeClr val="accent2"/>
            </a:fillRef>
            <a:effectRef idx="0">
              <a:schemeClr val="accent2"/>
            </a:effectRef>
            <a:fontRef idx="minor">
              <a:schemeClr val="tx1"/>
            </a:fontRef>
          </p:style>
        </p:cxnSp>
        <p:cxnSp>
          <p:nvCxnSpPr>
            <p:cNvPr id="10" name="Straight Connector 9"/>
            <p:cNvCxnSpPr>
              <a:stCxn id="6" idx="3"/>
            </p:cNvCxnSpPr>
            <p:nvPr/>
          </p:nvCxnSpPr>
          <p:spPr>
            <a:xfrm flipV="1">
              <a:off x="4419600" y="3619500"/>
              <a:ext cx="0" cy="1257300"/>
            </a:xfrm>
            <a:prstGeom prst="line">
              <a:avLst/>
            </a:prstGeom>
            <a:ln w="38100">
              <a:solidFill>
                <a:schemeClr val="tx2"/>
              </a:solidFill>
            </a:ln>
          </p:spPr>
          <p:style>
            <a:lnRef idx="1">
              <a:schemeClr val="accent2"/>
            </a:lnRef>
            <a:fillRef idx="0">
              <a:schemeClr val="accent2"/>
            </a:fillRef>
            <a:effectRef idx="0">
              <a:schemeClr val="accent2"/>
            </a:effectRef>
            <a:fontRef idx="minor">
              <a:schemeClr val="tx1"/>
            </a:fontRef>
          </p:style>
        </p:cxnSp>
        <p:sp>
          <p:nvSpPr>
            <p:cNvPr id="11" name="TextBox 10"/>
            <p:cNvSpPr txBox="1"/>
            <p:nvPr/>
          </p:nvSpPr>
          <p:spPr>
            <a:xfrm>
              <a:off x="4000500" y="3080266"/>
              <a:ext cx="838200" cy="369332"/>
            </a:xfrm>
            <a:prstGeom prst="rect">
              <a:avLst/>
            </a:prstGeom>
            <a:noFill/>
          </p:spPr>
          <p:txBody>
            <a:bodyPr wrap="square" rtlCol="0">
              <a:spAutoFit/>
            </a:bodyPr>
            <a:lstStyle/>
            <a:p>
              <a:pPr algn="ctr"/>
              <a:r>
                <a:rPr lang="en-US" dirty="0" smtClean="0"/>
                <a:t>speed</a:t>
              </a:r>
              <a:endParaRPr lang="en-US" dirty="0"/>
            </a:p>
          </p:txBody>
        </p:sp>
        <p:sp>
          <p:nvSpPr>
            <p:cNvPr id="12" name="TextBox 11"/>
            <p:cNvSpPr txBox="1"/>
            <p:nvPr/>
          </p:nvSpPr>
          <p:spPr>
            <a:xfrm>
              <a:off x="3200400" y="4126468"/>
              <a:ext cx="1143000" cy="369332"/>
            </a:xfrm>
            <a:prstGeom prst="rect">
              <a:avLst/>
            </a:prstGeom>
            <a:noFill/>
          </p:spPr>
          <p:txBody>
            <a:bodyPr wrap="square" rtlCol="0">
              <a:spAutoFit/>
            </a:bodyPr>
            <a:lstStyle/>
            <a:p>
              <a:pPr algn="ctr"/>
              <a:r>
                <a:rPr lang="en-US" dirty="0" smtClean="0"/>
                <a:t>wavelength</a:t>
              </a:r>
              <a:endParaRPr lang="en-US" dirty="0"/>
            </a:p>
          </p:txBody>
        </p:sp>
        <p:sp>
          <p:nvSpPr>
            <p:cNvPr id="13" name="TextBox 12"/>
            <p:cNvSpPr txBox="1"/>
            <p:nvPr/>
          </p:nvSpPr>
          <p:spPr>
            <a:xfrm>
              <a:off x="4572000" y="4126468"/>
              <a:ext cx="1143000" cy="369332"/>
            </a:xfrm>
            <a:prstGeom prst="rect">
              <a:avLst/>
            </a:prstGeom>
            <a:noFill/>
          </p:spPr>
          <p:txBody>
            <a:bodyPr wrap="square" rtlCol="0">
              <a:spAutoFit/>
            </a:bodyPr>
            <a:lstStyle/>
            <a:p>
              <a:pPr algn="ctr"/>
              <a:r>
                <a:rPr lang="en-US" dirty="0" smtClean="0"/>
                <a:t>frequency</a:t>
              </a:r>
              <a:endParaRPr lang="en-US" dirty="0"/>
            </a:p>
          </p:txBody>
        </p:sp>
      </p:gr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686050"/>
            <a:ext cx="3514725" cy="24955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3343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wipe(down)">
                                      <p:cBhvr>
                                        <p:cTn id="13" dur="580">
                                          <p:stCondLst>
                                            <p:cond delay="0"/>
                                          </p:stCondLst>
                                        </p:cTn>
                                        <p:tgtEl>
                                          <p:spTgt spid="2050"/>
                                        </p:tgtEl>
                                      </p:cBhvr>
                                    </p:animEffect>
                                    <p:anim calcmode="lin" valueType="num">
                                      <p:cBhvr>
                                        <p:cTn id="14"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19" dur="26">
                                          <p:stCondLst>
                                            <p:cond delay="650"/>
                                          </p:stCondLst>
                                        </p:cTn>
                                        <p:tgtEl>
                                          <p:spTgt spid="2050"/>
                                        </p:tgtEl>
                                      </p:cBhvr>
                                      <p:to x="100000" y="60000"/>
                                    </p:animScale>
                                    <p:animScale>
                                      <p:cBhvr>
                                        <p:cTn id="20" dur="166" decel="50000">
                                          <p:stCondLst>
                                            <p:cond delay="676"/>
                                          </p:stCondLst>
                                        </p:cTn>
                                        <p:tgtEl>
                                          <p:spTgt spid="2050"/>
                                        </p:tgtEl>
                                      </p:cBhvr>
                                      <p:to x="100000" y="100000"/>
                                    </p:animScale>
                                    <p:animScale>
                                      <p:cBhvr>
                                        <p:cTn id="21" dur="26">
                                          <p:stCondLst>
                                            <p:cond delay="1312"/>
                                          </p:stCondLst>
                                        </p:cTn>
                                        <p:tgtEl>
                                          <p:spTgt spid="2050"/>
                                        </p:tgtEl>
                                      </p:cBhvr>
                                      <p:to x="100000" y="80000"/>
                                    </p:animScale>
                                    <p:animScale>
                                      <p:cBhvr>
                                        <p:cTn id="22" dur="166" decel="50000">
                                          <p:stCondLst>
                                            <p:cond delay="1338"/>
                                          </p:stCondLst>
                                        </p:cTn>
                                        <p:tgtEl>
                                          <p:spTgt spid="2050"/>
                                        </p:tgtEl>
                                      </p:cBhvr>
                                      <p:to x="100000" y="100000"/>
                                    </p:animScale>
                                    <p:animScale>
                                      <p:cBhvr>
                                        <p:cTn id="23" dur="26">
                                          <p:stCondLst>
                                            <p:cond delay="1642"/>
                                          </p:stCondLst>
                                        </p:cTn>
                                        <p:tgtEl>
                                          <p:spTgt spid="2050"/>
                                        </p:tgtEl>
                                      </p:cBhvr>
                                      <p:to x="100000" y="90000"/>
                                    </p:animScale>
                                    <p:animScale>
                                      <p:cBhvr>
                                        <p:cTn id="24" dur="166" decel="50000">
                                          <p:stCondLst>
                                            <p:cond delay="1668"/>
                                          </p:stCondLst>
                                        </p:cTn>
                                        <p:tgtEl>
                                          <p:spTgt spid="2050"/>
                                        </p:tgtEl>
                                      </p:cBhvr>
                                      <p:to x="100000" y="100000"/>
                                    </p:animScale>
                                    <p:animScale>
                                      <p:cBhvr>
                                        <p:cTn id="25" dur="26">
                                          <p:stCondLst>
                                            <p:cond delay="1808"/>
                                          </p:stCondLst>
                                        </p:cTn>
                                        <p:tgtEl>
                                          <p:spTgt spid="2050"/>
                                        </p:tgtEl>
                                      </p:cBhvr>
                                      <p:to x="100000" y="95000"/>
                                    </p:animScale>
                                    <p:animScale>
                                      <p:cBhvr>
                                        <p:cTn id="26" dur="166" decel="50000">
                                          <p:stCondLst>
                                            <p:cond delay="1834"/>
                                          </p:stCondLst>
                                        </p:cTn>
                                        <p:tgtEl>
                                          <p:spTgt spid="2050"/>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45"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2000"/>
                                        <p:tgtEl>
                                          <p:spTgt spid="4"/>
                                        </p:tgtEl>
                                      </p:cBhvr>
                                    </p:animEffect>
                                    <p:anim calcmode="lin" valueType="num">
                                      <p:cBhvr>
                                        <p:cTn id="32" dur="2000" fill="hold"/>
                                        <p:tgtEl>
                                          <p:spTgt spid="4"/>
                                        </p:tgtEl>
                                        <p:attrNameLst>
                                          <p:attrName>ppt_w</p:attrName>
                                        </p:attrNameLst>
                                      </p:cBhvr>
                                      <p:tavLst>
                                        <p:tav tm="0" fmla="#ppt_w*sin(2.5*pi*$)">
                                          <p:val>
                                            <p:fltVal val="0"/>
                                          </p:val>
                                        </p:tav>
                                        <p:tav tm="100000">
                                          <p:val>
                                            <p:fltVal val="1"/>
                                          </p:val>
                                        </p:tav>
                                      </p:tavLst>
                                    </p:anim>
                                    <p:anim calcmode="lin" valueType="num">
                                      <p:cBhvr>
                                        <p:cTn id="33"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Electromagnetic spectrum</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405" y="2590800"/>
            <a:ext cx="7821191" cy="18573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937512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par>
                                <p:cTn id="8" presetID="14" presetClass="entr" presetSubtype="5"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vertical)">
                                      <p:cBhvr>
                                        <p:cTn id="10"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6797" y="152400"/>
            <a:ext cx="4206875" cy="199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Radio waves</a:t>
            </a:r>
            <a:endParaRPr lang="en-US" dirty="0"/>
          </a:p>
        </p:txBody>
      </p:sp>
      <p:sp>
        <p:nvSpPr>
          <p:cNvPr id="3" name="Content Placeholder 2"/>
          <p:cNvSpPr>
            <a:spLocks noGrp="1"/>
          </p:cNvSpPr>
          <p:nvPr>
            <p:ph sz="quarter" idx="13"/>
          </p:nvPr>
        </p:nvSpPr>
        <p:spPr/>
        <p:txBody>
          <a:bodyPr/>
          <a:lstStyle/>
          <a:p>
            <a:r>
              <a:rPr lang="en-US" dirty="0" smtClean="0"/>
              <a:t>Have the longest wavelength</a:t>
            </a:r>
          </a:p>
          <a:p>
            <a:r>
              <a:rPr lang="en-US" dirty="0" smtClean="0"/>
              <a:t>Occur naturally in the form of lightning or by astronomical objects</a:t>
            </a:r>
          </a:p>
          <a:p>
            <a:r>
              <a:rPr lang="en-US" dirty="0" smtClean="0"/>
              <a:t>Artificially created for radio communication and broadcasting stations</a:t>
            </a:r>
            <a:endParaRPr lang="en-US" dirty="0"/>
          </a:p>
        </p:txBody>
      </p:sp>
      <p:sp>
        <p:nvSpPr>
          <p:cNvPr id="6" name="Rectangle 5"/>
          <p:cNvSpPr/>
          <p:nvPr/>
        </p:nvSpPr>
        <p:spPr>
          <a:xfrm>
            <a:off x="5029200" y="152400"/>
            <a:ext cx="914400" cy="99695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76500" y="2819400"/>
            <a:ext cx="4191000" cy="28498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r="132"/>
          <a:stretch/>
        </p:blipFill>
        <p:spPr>
          <a:xfrm>
            <a:off x="228600" y="3209290"/>
            <a:ext cx="2111188" cy="20701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p:cNvPicPr>
            <a:picLocks noChangeAspect="1"/>
          </p:cNvPicPr>
          <p:nvPr/>
        </p:nvPicPr>
        <p:blipFill rotWithShape="1">
          <a:blip r:embed="rId5" cstate="print">
            <a:extLst>
              <a:ext uri="{28A0092B-C50C-407E-A947-70E740481C1C}">
                <a14:useLocalDpi xmlns:a14="http://schemas.microsoft.com/office/drawing/2010/main" val="0"/>
              </a:ext>
            </a:extLst>
          </a:blip>
          <a:stretch/>
        </p:blipFill>
        <p:spPr>
          <a:xfrm>
            <a:off x="6781800" y="3209290"/>
            <a:ext cx="2191872" cy="20859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902981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2" presetClass="entr" presetSubtype="4" fill="hold"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1" presetID="26"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80">
                                          <p:stCondLst>
                                            <p:cond delay="0"/>
                                          </p:stCondLst>
                                        </p:cTn>
                                        <p:tgtEl>
                                          <p:spTgt spid="8"/>
                                        </p:tgtEl>
                                      </p:cBhvr>
                                    </p:animEffect>
                                    <p:anim calcmode="lin" valueType="num">
                                      <p:cBhvr>
                                        <p:cTn id="2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9" dur="26">
                                          <p:stCondLst>
                                            <p:cond delay="650"/>
                                          </p:stCondLst>
                                        </p:cTn>
                                        <p:tgtEl>
                                          <p:spTgt spid="8"/>
                                        </p:tgtEl>
                                      </p:cBhvr>
                                      <p:to x="100000" y="60000"/>
                                    </p:animScale>
                                    <p:animScale>
                                      <p:cBhvr>
                                        <p:cTn id="30" dur="166" decel="50000">
                                          <p:stCondLst>
                                            <p:cond delay="676"/>
                                          </p:stCondLst>
                                        </p:cTn>
                                        <p:tgtEl>
                                          <p:spTgt spid="8"/>
                                        </p:tgtEl>
                                      </p:cBhvr>
                                      <p:to x="100000" y="100000"/>
                                    </p:animScale>
                                    <p:animScale>
                                      <p:cBhvr>
                                        <p:cTn id="31" dur="26">
                                          <p:stCondLst>
                                            <p:cond delay="1312"/>
                                          </p:stCondLst>
                                        </p:cTn>
                                        <p:tgtEl>
                                          <p:spTgt spid="8"/>
                                        </p:tgtEl>
                                      </p:cBhvr>
                                      <p:to x="100000" y="80000"/>
                                    </p:animScale>
                                    <p:animScale>
                                      <p:cBhvr>
                                        <p:cTn id="32" dur="166" decel="50000">
                                          <p:stCondLst>
                                            <p:cond delay="1338"/>
                                          </p:stCondLst>
                                        </p:cTn>
                                        <p:tgtEl>
                                          <p:spTgt spid="8"/>
                                        </p:tgtEl>
                                      </p:cBhvr>
                                      <p:to x="100000" y="100000"/>
                                    </p:animScale>
                                    <p:animScale>
                                      <p:cBhvr>
                                        <p:cTn id="33" dur="26">
                                          <p:stCondLst>
                                            <p:cond delay="1642"/>
                                          </p:stCondLst>
                                        </p:cTn>
                                        <p:tgtEl>
                                          <p:spTgt spid="8"/>
                                        </p:tgtEl>
                                      </p:cBhvr>
                                      <p:to x="100000" y="90000"/>
                                    </p:animScale>
                                    <p:animScale>
                                      <p:cBhvr>
                                        <p:cTn id="34" dur="166" decel="50000">
                                          <p:stCondLst>
                                            <p:cond delay="1668"/>
                                          </p:stCondLst>
                                        </p:cTn>
                                        <p:tgtEl>
                                          <p:spTgt spid="8"/>
                                        </p:tgtEl>
                                      </p:cBhvr>
                                      <p:to x="100000" y="100000"/>
                                    </p:animScale>
                                    <p:animScale>
                                      <p:cBhvr>
                                        <p:cTn id="35" dur="26">
                                          <p:stCondLst>
                                            <p:cond delay="1808"/>
                                          </p:stCondLst>
                                        </p:cTn>
                                        <p:tgtEl>
                                          <p:spTgt spid="8"/>
                                        </p:tgtEl>
                                      </p:cBhvr>
                                      <p:to x="100000" y="95000"/>
                                    </p:animScale>
                                    <p:animScale>
                                      <p:cBhvr>
                                        <p:cTn id="36" dur="166" decel="50000">
                                          <p:stCondLst>
                                            <p:cond delay="1834"/>
                                          </p:stCondLst>
                                        </p:cTn>
                                        <p:tgtEl>
                                          <p:spTgt spid="8"/>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80">
                                          <p:stCondLst>
                                            <p:cond delay="0"/>
                                          </p:stCondLst>
                                        </p:cTn>
                                        <p:tgtEl>
                                          <p:spTgt spid="9"/>
                                        </p:tgtEl>
                                      </p:cBhvr>
                                    </p:animEffect>
                                    <p:anim calcmode="lin" valueType="num">
                                      <p:cBhvr>
                                        <p:cTn id="40"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45" dur="26">
                                          <p:stCondLst>
                                            <p:cond delay="650"/>
                                          </p:stCondLst>
                                        </p:cTn>
                                        <p:tgtEl>
                                          <p:spTgt spid="9"/>
                                        </p:tgtEl>
                                      </p:cBhvr>
                                      <p:to x="100000" y="60000"/>
                                    </p:animScale>
                                    <p:animScale>
                                      <p:cBhvr>
                                        <p:cTn id="46" dur="166" decel="50000">
                                          <p:stCondLst>
                                            <p:cond delay="676"/>
                                          </p:stCondLst>
                                        </p:cTn>
                                        <p:tgtEl>
                                          <p:spTgt spid="9"/>
                                        </p:tgtEl>
                                      </p:cBhvr>
                                      <p:to x="100000" y="100000"/>
                                    </p:animScale>
                                    <p:animScale>
                                      <p:cBhvr>
                                        <p:cTn id="47" dur="26">
                                          <p:stCondLst>
                                            <p:cond delay="1312"/>
                                          </p:stCondLst>
                                        </p:cTn>
                                        <p:tgtEl>
                                          <p:spTgt spid="9"/>
                                        </p:tgtEl>
                                      </p:cBhvr>
                                      <p:to x="100000" y="80000"/>
                                    </p:animScale>
                                    <p:animScale>
                                      <p:cBhvr>
                                        <p:cTn id="48" dur="166" decel="50000">
                                          <p:stCondLst>
                                            <p:cond delay="1338"/>
                                          </p:stCondLst>
                                        </p:cTn>
                                        <p:tgtEl>
                                          <p:spTgt spid="9"/>
                                        </p:tgtEl>
                                      </p:cBhvr>
                                      <p:to x="100000" y="100000"/>
                                    </p:animScale>
                                    <p:animScale>
                                      <p:cBhvr>
                                        <p:cTn id="49" dur="26">
                                          <p:stCondLst>
                                            <p:cond delay="1642"/>
                                          </p:stCondLst>
                                        </p:cTn>
                                        <p:tgtEl>
                                          <p:spTgt spid="9"/>
                                        </p:tgtEl>
                                      </p:cBhvr>
                                      <p:to x="100000" y="90000"/>
                                    </p:animScale>
                                    <p:animScale>
                                      <p:cBhvr>
                                        <p:cTn id="50" dur="166" decel="50000">
                                          <p:stCondLst>
                                            <p:cond delay="1668"/>
                                          </p:stCondLst>
                                        </p:cTn>
                                        <p:tgtEl>
                                          <p:spTgt spid="9"/>
                                        </p:tgtEl>
                                      </p:cBhvr>
                                      <p:to x="100000" y="100000"/>
                                    </p:animScale>
                                    <p:animScale>
                                      <p:cBhvr>
                                        <p:cTn id="51" dur="26">
                                          <p:stCondLst>
                                            <p:cond delay="1808"/>
                                          </p:stCondLst>
                                        </p:cTn>
                                        <p:tgtEl>
                                          <p:spTgt spid="9"/>
                                        </p:tgtEl>
                                      </p:cBhvr>
                                      <p:to x="100000" y="95000"/>
                                    </p:animScale>
                                    <p:animScale>
                                      <p:cBhvr>
                                        <p:cTn id="52" dur="166" decel="50000">
                                          <p:stCondLst>
                                            <p:cond delay="1834"/>
                                          </p:stCondLst>
                                        </p:cTn>
                                        <p:tgtEl>
                                          <p:spTgt spid="9"/>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6" presetClass="entr" presetSubtype="0" fill="hold" nodeType="click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wipe(down)">
                                      <p:cBhvr>
                                        <p:cTn id="57" dur="580">
                                          <p:stCondLst>
                                            <p:cond delay="0"/>
                                          </p:stCondLst>
                                        </p:cTn>
                                        <p:tgtEl>
                                          <p:spTgt spid="7"/>
                                        </p:tgtEl>
                                      </p:cBhvr>
                                    </p:animEffect>
                                    <p:anim calcmode="lin" valueType="num">
                                      <p:cBhvr>
                                        <p:cTn id="5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63" dur="26">
                                          <p:stCondLst>
                                            <p:cond delay="650"/>
                                          </p:stCondLst>
                                        </p:cTn>
                                        <p:tgtEl>
                                          <p:spTgt spid="7"/>
                                        </p:tgtEl>
                                      </p:cBhvr>
                                      <p:to x="100000" y="60000"/>
                                    </p:animScale>
                                    <p:animScale>
                                      <p:cBhvr>
                                        <p:cTn id="64" dur="166" decel="50000">
                                          <p:stCondLst>
                                            <p:cond delay="676"/>
                                          </p:stCondLst>
                                        </p:cTn>
                                        <p:tgtEl>
                                          <p:spTgt spid="7"/>
                                        </p:tgtEl>
                                      </p:cBhvr>
                                      <p:to x="100000" y="100000"/>
                                    </p:animScale>
                                    <p:animScale>
                                      <p:cBhvr>
                                        <p:cTn id="65" dur="26">
                                          <p:stCondLst>
                                            <p:cond delay="1312"/>
                                          </p:stCondLst>
                                        </p:cTn>
                                        <p:tgtEl>
                                          <p:spTgt spid="7"/>
                                        </p:tgtEl>
                                      </p:cBhvr>
                                      <p:to x="100000" y="80000"/>
                                    </p:animScale>
                                    <p:animScale>
                                      <p:cBhvr>
                                        <p:cTn id="66" dur="166" decel="50000">
                                          <p:stCondLst>
                                            <p:cond delay="1338"/>
                                          </p:stCondLst>
                                        </p:cTn>
                                        <p:tgtEl>
                                          <p:spTgt spid="7"/>
                                        </p:tgtEl>
                                      </p:cBhvr>
                                      <p:to x="100000" y="100000"/>
                                    </p:animScale>
                                    <p:animScale>
                                      <p:cBhvr>
                                        <p:cTn id="67" dur="26">
                                          <p:stCondLst>
                                            <p:cond delay="1642"/>
                                          </p:stCondLst>
                                        </p:cTn>
                                        <p:tgtEl>
                                          <p:spTgt spid="7"/>
                                        </p:tgtEl>
                                      </p:cBhvr>
                                      <p:to x="100000" y="90000"/>
                                    </p:animScale>
                                    <p:animScale>
                                      <p:cBhvr>
                                        <p:cTn id="68" dur="166" decel="50000">
                                          <p:stCondLst>
                                            <p:cond delay="1668"/>
                                          </p:stCondLst>
                                        </p:cTn>
                                        <p:tgtEl>
                                          <p:spTgt spid="7"/>
                                        </p:tgtEl>
                                      </p:cBhvr>
                                      <p:to x="100000" y="100000"/>
                                    </p:animScale>
                                    <p:animScale>
                                      <p:cBhvr>
                                        <p:cTn id="69" dur="26">
                                          <p:stCondLst>
                                            <p:cond delay="1808"/>
                                          </p:stCondLst>
                                        </p:cTn>
                                        <p:tgtEl>
                                          <p:spTgt spid="7"/>
                                        </p:tgtEl>
                                      </p:cBhvr>
                                      <p:to x="100000" y="95000"/>
                                    </p:animScale>
                                    <p:animScale>
                                      <p:cBhvr>
                                        <p:cTn id="70" dur="166" decel="50000">
                                          <p:stCondLst>
                                            <p:cond delay="1834"/>
                                          </p:stCondLst>
                                        </p:cTn>
                                        <p:tgtEl>
                                          <p:spTgt spid="7"/>
                                        </p:tgtEl>
                                      </p:cBhvr>
                                      <p:to x="100000" y="100000"/>
                                    </p:animScale>
                                  </p:childTnLst>
                                </p:cTn>
                              </p:par>
                              <p:par>
                                <p:cTn id="71" presetID="2" presetClass="entr" presetSubtype="4" fill="hold" nodeType="withEffect">
                                  <p:stCondLst>
                                    <p:cond delay="0"/>
                                  </p:stCondLst>
                                  <p:childTnLst>
                                    <p:set>
                                      <p:cBhvr>
                                        <p:cTn id="72" dur="1" fill="hold">
                                          <p:stCondLst>
                                            <p:cond delay="0"/>
                                          </p:stCondLst>
                                        </p:cTn>
                                        <p:tgtEl>
                                          <p:spTgt spid="3">
                                            <p:txEl>
                                              <p:pRg st="2" end="2"/>
                                            </p:txEl>
                                          </p:spTgt>
                                        </p:tgtEl>
                                        <p:attrNameLst>
                                          <p:attrName>style.visibility</p:attrName>
                                        </p:attrNameLst>
                                      </p:cBhvr>
                                      <p:to>
                                        <p:strVal val="visible"/>
                                      </p:to>
                                    </p:set>
                                    <p:anim calcmode="lin" valueType="num">
                                      <p:cBhvr additive="base">
                                        <p:cTn id="7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6797" y="152400"/>
            <a:ext cx="4206875" cy="199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Micro waves</a:t>
            </a:r>
            <a:endParaRPr lang="en-US" dirty="0"/>
          </a:p>
        </p:txBody>
      </p:sp>
      <p:sp>
        <p:nvSpPr>
          <p:cNvPr id="3" name="Content Placeholder 2"/>
          <p:cNvSpPr>
            <a:spLocks noGrp="1"/>
          </p:cNvSpPr>
          <p:nvPr>
            <p:ph sz="quarter" idx="13"/>
          </p:nvPr>
        </p:nvSpPr>
        <p:spPr>
          <a:xfrm>
            <a:off x="2743200" y="1524000"/>
            <a:ext cx="5791200" cy="4114800"/>
          </a:xfrm>
        </p:spPr>
        <p:txBody>
          <a:bodyPr/>
          <a:lstStyle/>
          <a:p>
            <a:r>
              <a:rPr lang="en-US" dirty="0" smtClean="0"/>
              <a:t>Can be measured in centimeters.</a:t>
            </a:r>
          </a:p>
          <a:p>
            <a:r>
              <a:rPr lang="en-US" dirty="0" smtClean="0"/>
              <a:t>The waves used to heat our food are about a foot long!</a:t>
            </a:r>
          </a:p>
          <a:p>
            <a:r>
              <a:rPr lang="en-US" dirty="0" smtClean="0"/>
              <a:t>Radar is used to transmit information by submitting short bursts of microwaves.</a:t>
            </a:r>
          </a:p>
          <a:p>
            <a:pPr lvl="1"/>
            <a:r>
              <a:rPr lang="en-US" dirty="0" smtClean="0"/>
              <a:t>They are good for transmitting information because these waves can penetrate haze, light rain, snow, clouds, and smoke.</a:t>
            </a:r>
          </a:p>
          <a:p>
            <a:pPr lvl="1"/>
            <a:r>
              <a:rPr lang="en-US" dirty="0" smtClean="0"/>
              <a:t>Example of radar </a:t>
            </a:r>
            <a:r>
              <a:rPr lang="en-US" dirty="0" smtClean="0">
                <a:sym typeface="Wingdings" pitchFamily="2" charset="2"/>
              </a:rPr>
              <a:t></a:t>
            </a:r>
            <a:endParaRPr lang="en-US" dirty="0" smtClean="0"/>
          </a:p>
          <a:p>
            <a:endParaRPr lang="en-US" dirty="0" smtClean="0"/>
          </a:p>
        </p:txBody>
      </p:sp>
      <p:sp>
        <p:nvSpPr>
          <p:cNvPr id="6" name="Rectangle 5"/>
          <p:cNvSpPr/>
          <p:nvPr/>
        </p:nvSpPr>
        <p:spPr>
          <a:xfrm>
            <a:off x="5943600" y="152400"/>
            <a:ext cx="609600" cy="99695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p:cNvGrpSpPr/>
          <p:nvPr/>
        </p:nvGrpSpPr>
        <p:grpSpPr>
          <a:xfrm>
            <a:off x="304800" y="3185946"/>
            <a:ext cx="2243709" cy="3135433"/>
            <a:chOff x="304800" y="3185946"/>
            <a:chExt cx="2243709" cy="3135433"/>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3185946"/>
              <a:ext cx="2243709" cy="28223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p:nvPr/>
          </p:nvSpPr>
          <p:spPr>
            <a:xfrm>
              <a:off x="403288" y="6028991"/>
              <a:ext cx="2046732" cy="292388"/>
            </a:xfrm>
            <a:prstGeom prst="rect">
              <a:avLst/>
            </a:prstGeom>
            <a:noFill/>
          </p:spPr>
          <p:txBody>
            <a:bodyPr wrap="square" rtlCol="0">
              <a:spAutoFit/>
            </a:bodyPr>
            <a:lstStyle/>
            <a:p>
              <a:pPr algn="ctr"/>
              <a:r>
                <a:rPr lang="en-US" sz="1300" dirty="0" smtClean="0"/>
                <a:t>Microwave transmission tower</a:t>
              </a:r>
              <a:endParaRPr lang="en-US" sz="1300" dirty="0"/>
            </a:p>
          </p:txBody>
        </p:sp>
      </p:gr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0" y="3815972"/>
            <a:ext cx="2763650" cy="17466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800" y="1447800"/>
            <a:ext cx="2243709" cy="14708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875480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2" presetClass="entr" presetSubtype="4" fill="hold"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1" presetID="26"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80">
                                          <p:stCondLst>
                                            <p:cond delay="0"/>
                                          </p:stCondLst>
                                        </p:cTn>
                                        <p:tgtEl>
                                          <p:spTgt spid="10"/>
                                        </p:tgtEl>
                                      </p:cBhvr>
                                    </p:animEffect>
                                    <p:anim calcmode="lin" valueType="num">
                                      <p:cBhvr>
                                        <p:cTn id="2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9" dur="26">
                                          <p:stCondLst>
                                            <p:cond delay="650"/>
                                          </p:stCondLst>
                                        </p:cTn>
                                        <p:tgtEl>
                                          <p:spTgt spid="10"/>
                                        </p:tgtEl>
                                      </p:cBhvr>
                                      <p:to x="100000" y="60000"/>
                                    </p:animScale>
                                    <p:animScale>
                                      <p:cBhvr>
                                        <p:cTn id="30" dur="166" decel="50000">
                                          <p:stCondLst>
                                            <p:cond delay="676"/>
                                          </p:stCondLst>
                                        </p:cTn>
                                        <p:tgtEl>
                                          <p:spTgt spid="10"/>
                                        </p:tgtEl>
                                      </p:cBhvr>
                                      <p:to x="100000" y="100000"/>
                                    </p:animScale>
                                    <p:animScale>
                                      <p:cBhvr>
                                        <p:cTn id="31" dur="26">
                                          <p:stCondLst>
                                            <p:cond delay="1312"/>
                                          </p:stCondLst>
                                        </p:cTn>
                                        <p:tgtEl>
                                          <p:spTgt spid="10"/>
                                        </p:tgtEl>
                                      </p:cBhvr>
                                      <p:to x="100000" y="80000"/>
                                    </p:animScale>
                                    <p:animScale>
                                      <p:cBhvr>
                                        <p:cTn id="32" dur="166" decel="50000">
                                          <p:stCondLst>
                                            <p:cond delay="1338"/>
                                          </p:stCondLst>
                                        </p:cTn>
                                        <p:tgtEl>
                                          <p:spTgt spid="10"/>
                                        </p:tgtEl>
                                      </p:cBhvr>
                                      <p:to x="100000" y="100000"/>
                                    </p:animScale>
                                    <p:animScale>
                                      <p:cBhvr>
                                        <p:cTn id="33" dur="26">
                                          <p:stCondLst>
                                            <p:cond delay="1642"/>
                                          </p:stCondLst>
                                        </p:cTn>
                                        <p:tgtEl>
                                          <p:spTgt spid="10"/>
                                        </p:tgtEl>
                                      </p:cBhvr>
                                      <p:to x="100000" y="90000"/>
                                    </p:animScale>
                                    <p:animScale>
                                      <p:cBhvr>
                                        <p:cTn id="34" dur="166" decel="50000">
                                          <p:stCondLst>
                                            <p:cond delay="1668"/>
                                          </p:stCondLst>
                                        </p:cTn>
                                        <p:tgtEl>
                                          <p:spTgt spid="10"/>
                                        </p:tgtEl>
                                      </p:cBhvr>
                                      <p:to x="100000" y="100000"/>
                                    </p:animScale>
                                    <p:animScale>
                                      <p:cBhvr>
                                        <p:cTn id="35" dur="26">
                                          <p:stCondLst>
                                            <p:cond delay="1808"/>
                                          </p:stCondLst>
                                        </p:cTn>
                                        <p:tgtEl>
                                          <p:spTgt spid="10"/>
                                        </p:tgtEl>
                                      </p:cBhvr>
                                      <p:to x="100000" y="95000"/>
                                    </p:animScale>
                                    <p:animScale>
                                      <p:cBhvr>
                                        <p:cTn id="36" dur="166" decel="50000">
                                          <p:stCondLst>
                                            <p:cond delay="1834"/>
                                          </p:stCondLst>
                                        </p:cTn>
                                        <p:tgtEl>
                                          <p:spTgt spid="10"/>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2" end="2"/>
                                            </p:txEl>
                                          </p:spTgt>
                                        </p:tgtEl>
                                        <p:attrNameLst>
                                          <p:attrName>style.visibility</p:attrName>
                                        </p:attrNameLst>
                                      </p:cBhvr>
                                      <p:to>
                                        <p:strVal val="visible"/>
                                      </p:to>
                                    </p:set>
                                    <p:anim calcmode="lin" valueType="num">
                                      <p:cBhvr additive="base">
                                        <p:cTn id="4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43" presetID="26" presetClass="entr" presetSubtype="0" fill="hold"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down)">
                                      <p:cBhvr>
                                        <p:cTn id="45" dur="580">
                                          <p:stCondLst>
                                            <p:cond delay="0"/>
                                          </p:stCondLst>
                                        </p:cTn>
                                        <p:tgtEl>
                                          <p:spTgt spid="11"/>
                                        </p:tgtEl>
                                      </p:cBhvr>
                                    </p:animEffect>
                                    <p:anim calcmode="lin" valueType="num">
                                      <p:cBhvr>
                                        <p:cTn id="46"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51" dur="26">
                                          <p:stCondLst>
                                            <p:cond delay="650"/>
                                          </p:stCondLst>
                                        </p:cTn>
                                        <p:tgtEl>
                                          <p:spTgt spid="11"/>
                                        </p:tgtEl>
                                      </p:cBhvr>
                                      <p:to x="100000" y="60000"/>
                                    </p:animScale>
                                    <p:animScale>
                                      <p:cBhvr>
                                        <p:cTn id="52" dur="166" decel="50000">
                                          <p:stCondLst>
                                            <p:cond delay="676"/>
                                          </p:stCondLst>
                                        </p:cTn>
                                        <p:tgtEl>
                                          <p:spTgt spid="11"/>
                                        </p:tgtEl>
                                      </p:cBhvr>
                                      <p:to x="100000" y="100000"/>
                                    </p:animScale>
                                    <p:animScale>
                                      <p:cBhvr>
                                        <p:cTn id="53" dur="26">
                                          <p:stCondLst>
                                            <p:cond delay="1312"/>
                                          </p:stCondLst>
                                        </p:cTn>
                                        <p:tgtEl>
                                          <p:spTgt spid="11"/>
                                        </p:tgtEl>
                                      </p:cBhvr>
                                      <p:to x="100000" y="80000"/>
                                    </p:animScale>
                                    <p:animScale>
                                      <p:cBhvr>
                                        <p:cTn id="54" dur="166" decel="50000">
                                          <p:stCondLst>
                                            <p:cond delay="1338"/>
                                          </p:stCondLst>
                                        </p:cTn>
                                        <p:tgtEl>
                                          <p:spTgt spid="11"/>
                                        </p:tgtEl>
                                      </p:cBhvr>
                                      <p:to x="100000" y="100000"/>
                                    </p:animScale>
                                    <p:animScale>
                                      <p:cBhvr>
                                        <p:cTn id="55" dur="26">
                                          <p:stCondLst>
                                            <p:cond delay="1642"/>
                                          </p:stCondLst>
                                        </p:cTn>
                                        <p:tgtEl>
                                          <p:spTgt spid="11"/>
                                        </p:tgtEl>
                                      </p:cBhvr>
                                      <p:to x="100000" y="90000"/>
                                    </p:animScale>
                                    <p:animScale>
                                      <p:cBhvr>
                                        <p:cTn id="56" dur="166" decel="50000">
                                          <p:stCondLst>
                                            <p:cond delay="1668"/>
                                          </p:stCondLst>
                                        </p:cTn>
                                        <p:tgtEl>
                                          <p:spTgt spid="11"/>
                                        </p:tgtEl>
                                      </p:cBhvr>
                                      <p:to x="100000" y="100000"/>
                                    </p:animScale>
                                    <p:animScale>
                                      <p:cBhvr>
                                        <p:cTn id="57" dur="26">
                                          <p:stCondLst>
                                            <p:cond delay="1808"/>
                                          </p:stCondLst>
                                        </p:cTn>
                                        <p:tgtEl>
                                          <p:spTgt spid="11"/>
                                        </p:tgtEl>
                                      </p:cBhvr>
                                      <p:to x="100000" y="95000"/>
                                    </p:animScale>
                                    <p:animScale>
                                      <p:cBhvr>
                                        <p:cTn id="58" dur="166" decel="50000">
                                          <p:stCondLst>
                                            <p:cond delay="1834"/>
                                          </p:stCondLst>
                                        </p:cTn>
                                        <p:tgtEl>
                                          <p:spTgt spid="11"/>
                                        </p:tgtEl>
                                      </p:cBhvr>
                                      <p:to x="100000" y="100000"/>
                                    </p:animScale>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3">
                                            <p:txEl>
                                              <p:pRg st="3" end="3"/>
                                            </p:txEl>
                                          </p:spTgt>
                                        </p:tgtEl>
                                        <p:attrNameLst>
                                          <p:attrName>style.visibility</p:attrName>
                                        </p:attrNameLst>
                                      </p:cBhvr>
                                      <p:to>
                                        <p:strVal val="visible"/>
                                      </p:to>
                                    </p:set>
                                    <p:anim calcmode="lin" valueType="num">
                                      <p:cBhvr additive="base">
                                        <p:cTn id="6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3">
                                            <p:txEl>
                                              <p:pRg st="4" end="4"/>
                                            </p:txEl>
                                          </p:spTgt>
                                        </p:tgtEl>
                                        <p:attrNameLst>
                                          <p:attrName>style.visibility</p:attrName>
                                        </p:attrNameLst>
                                      </p:cBhvr>
                                      <p:to>
                                        <p:strVal val="visible"/>
                                      </p:to>
                                    </p:set>
                                    <p:anim calcmode="lin" valueType="num">
                                      <p:cBhvr additive="base">
                                        <p:cTn id="6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71" presetID="26" presetClass="entr" presetSubtype="0" fill="hold" nodeType="withEffect">
                                  <p:stCondLst>
                                    <p:cond delay="0"/>
                                  </p:stCondLst>
                                  <p:childTnLst>
                                    <p:set>
                                      <p:cBhvr>
                                        <p:cTn id="72" dur="1" fill="hold">
                                          <p:stCondLst>
                                            <p:cond delay="0"/>
                                          </p:stCondLst>
                                        </p:cTn>
                                        <p:tgtEl>
                                          <p:spTgt spid="2050"/>
                                        </p:tgtEl>
                                        <p:attrNameLst>
                                          <p:attrName>style.visibility</p:attrName>
                                        </p:attrNameLst>
                                      </p:cBhvr>
                                      <p:to>
                                        <p:strVal val="visible"/>
                                      </p:to>
                                    </p:set>
                                    <p:animEffect transition="in" filter="wipe(down)">
                                      <p:cBhvr>
                                        <p:cTn id="73" dur="580">
                                          <p:stCondLst>
                                            <p:cond delay="0"/>
                                          </p:stCondLst>
                                        </p:cTn>
                                        <p:tgtEl>
                                          <p:spTgt spid="2050"/>
                                        </p:tgtEl>
                                      </p:cBhvr>
                                    </p:animEffect>
                                    <p:anim calcmode="lin" valueType="num">
                                      <p:cBhvr>
                                        <p:cTn id="74"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79" dur="26">
                                          <p:stCondLst>
                                            <p:cond delay="650"/>
                                          </p:stCondLst>
                                        </p:cTn>
                                        <p:tgtEl>
                                          <p:spTgt spid="2050"/>
                                        </p:tgtEl>
                                      </p:cBhvr>
                                      <p:to x="100000" y="60000"/>
                                    </p:animScale>
                                    <p:animScale>
                                      <p:cBhvr>
                                        <p:cTn id="80" dur="166" decel="50000">
                                          <p:stCondLst>
                                            <p:cond delay="676"/>
                                          </p:stCondLst>
                                        </p:cTn>
                                        <p:tgtEl>
                                          <p:spTgt spid="2050"/>
                                        </p:tgtEl>
                                      </p:cBhvr>
                                      <p:to x="100000" y="100000"/>
                                    </p:animScale>
                                    <p:animScale>
                                      <p:cBhvr>
                                        <p:cTn id="81" dur="26">
                                          <p:stCondLst>
                                            <p:cond delay="1312"/>
                                          </p:stCondLst>
                                        </p:cTn>
                                        <p:tgtEl>
                                          <p:spTgt spid="2050"/>
                                        </p:tgtEl>
                                      </p:cBhvr>
                                      <p:to x="100000" y="80000"/>
                                    </p:animScale>
                                    <p:animScale>
                                      <p:cBhvr>
                                        <p:cTn id="82" dur="166" decel="50000">
                                          <p:stCondLst>
                                            <p:cond delay="1338"/>
                                          </p:stCondLst>
                                        </p:cTn>
                                        <p:tgtEl>
                                          <p:spTgt spid="2050"/>
                                        </p:tgtEl>
                                      </p:cBhvr>
                                      <p:to x="100000" y="100000"/>
                                    </p:animScale>
                                    <p:animScale>
                                      <p:cBhvr>
                                        <p:cTn id="83" dur="26">
                                          <p:stCondLst>
                                            <p:cond delay="1642"/>
                                          </p:stCondLst>
                                        </p:cTn>
                                        <p:tgtEl>
                                          <p:spTgt spid="2050"/>
                                        </p:tgtEl>
                                      </p:cBhvr>
                                      <p:to x="100000" y="90000"/>
                                    </p:animScale>
                                    <p:animScale>
                                      <p:cBhvr>
                                        <p:cTn id="84" dur="166" decel="50000">
                                          <p:stCondLst>
                                            <p:cond delay="1668"/>
                                          </p:stCondLst>
                                        </p:cTn>
                                        <p:tgtEl>
                                          <p:spTgt spid="2050"/>
                                        </p:tgtEl>
                                      </p:cBhvr>
                                      <p:to x="100000" y="100000"/>
                                    </p:animScale>
                                    <p:animScale>
                                      <p:cBhvr>
                                        <p:cTn id="85" dur="26">
                                          <p:stCondLst>
                                            <p:cond delay="1808"/>
                                          </p:stCondLst>
                                        </p:cTn>
                                        <p:tgtEl>
                                          <p:spTgt spid="2050"/>
                                        </p:tgtEl>
                                      </p:cBhvr>
                                      <p:to x="100000" y="95000"/>
                                    </p:animScale>
                                    <p:animScale>
                                      <p:cBhvr>
                                        <p:cTn id="86" dur="166" decel="50000">
                                          <p:stCondLst>
                                            <p:cond delay="1834"/>
                                          </p:stCondLst>
                                        </p:cTn>
                                        <p:tgtEl>
                                          <p:spTgt spid="205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6797" y="152400"/>
            <a:ext cx="4206875" cy="199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Infrared waves</a:t>
            </a:r>
            <a:endParaRPr lang="en-US" dirty="0"/>
          </a:p>
        </p:txBody>
      </p:sp>
      <p:sp>
        <p:nvSpPr>
          <p:cNvPr id="3" name="Content Placeholder 2"/>
          <p:cNvSpPr>
            <a:spLocks noGrp="1"/>
          </p:cNvSpPr>
          <p:nvPr>
            <p:ph sz="quarter" idx="13"/>
          </p:nvPr>
        </p:nvSpPr>
        <p:spPr/>
        <p:txBody>
          <a:bodyPr/>
          <a:lstStyle/>
          <a:p>
            <a:r>
              <a:rPr lang="en-US" dirty="0" smtClean="0"/>
              <a:t> “Far” infrared = closer to the microwave region </a:t>
            </a:r>
          </a:p>
          <a:p>
            <a:pPr lvl="1"/>
            <a:r>
              <a:rPr lang="en-US" dirty="0" smtClean="0"/>
              <a:t>These waves are thermal and produce heat.</a:t>
            </a:r>
          </a:p>
          <a:p>
            <a:pPr lvl="1"/>
            <a:r>
              <a:rPr lang="en-US" dirty="0" smtClean="0"/>
              <a:t>Anytime you feel heat, you are actually feeling infrared waves!</a:t>
            </a:r>
          </a:p>
          <a:p>
            <a:r>
              <a:rPr lang="en-US" dirty="0" smtClean="0"/>
              <a:t>“Near” infrared = closer to the visible light region</a:t>
            </a:r>
          </a:p>
          <a:p>
            <a:pPr lvl="1"/>
            <a:r>
              <a:rPr lang="en-US" dirty="0" smtClean="0"/>
              <a:t>Do not produce heat, and cannot be felt.</a:t>
            </a:r>
          </a:p>
          <a:p>
            <a:pPr lvl="1"/>
            <a:r>
              <a:rPr lang="en-US" dirty="0" smtClean="0"/>
              <a:t>Are commonly used by your TV remote to change channels.</a:t>
            </a:r>
            <a:endParaRPr lang="en-US" dirty="0"/>
          </a:p>
        </p:txBody>
      </p:sp>
      <p:sp>
        <p:nvSpPr>
          <p:cNvPr id="6" name="Rectangle 5"/>
          <p:cNvSpPr/>
          <p:nvPr/>
        </p:nvSpPr>
        <p:spPr>
          <a:xfrm>
            <a:off x="6553200" y="154172"/>
            <a:ext cx="685800" cy="99695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5"/>
          <a:stretch/>
        </p:blipFill>
        <p:spPr>
          <a:xfrm>
            <a:off x="4889205" y="3944188"/>
            <a:ext cx="2822944" cy="18978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6032" y="3944189"/>
            <a:ext cx="2514600" cy="18978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830197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2" presetClass="entr" presetSubtype="4" fill="hold"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80">
                                          <p:stCondLst>
                                            <p:cond delay="0"/>
                                          </p:stCondLst>
                                        </p:cTn>
                                        <p:tgtEl>
                                          <p:spTgt spid="5"/>
                                        </p:tgtEl>
                                      </p:cBhvr>
                                    </p:animEffect>
                                    <p:anim calcmode="lin" valueType="num">
                                      <p:cBhvr>
                                        <p:cTn id="5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55" dur="26">
                                          <p:stCondLst>
                                            <p:cond delay="650"/>
                                          </p:stCondLst>
                                        </p:cTn>
                                        <p:tgtEl>
                                          <p:spTgt spid="5"/>
                                        </p:tgtEl>
                                      </p:cBhvr>
                                      <p:to x="100000" y="60000"/>
                                    </p:animScale>
                                    <p:animScale>
                                      <p:cBhvr>
                                        <p:cTn id="56" dur="166" decel="50000">
                                          <p:stCondLst>
                                            <p:cond delay="676"/>
                                          </p:stCondLst>
                                        </p:cTn>
                                        <p:tgtEl>
                                          <p:spTgt spid="5"/>
                                        </p:tgtEl>
                                      </p:cBhvr>
                                      <p:to x="100000" y="100000"/>
                                    </p:animScale>
                                    <p:animScale>
                                      <p:cBhvr>
                                        <p:cTn id="57" dur="26">
                                          <p:stCondLst>
                                            <p:cond delay="1312"/>
                                          </p:stCondLst>
                                        </p:cTn>
                                        <p:tgtEl>
                                          <p:spTgt spid="5"/>
                                        </p:tgtEl>
                                      </p:cBhvr>
                                      <p:to x="100000" y="80000"/>
                                    </p:animScale>
                                    <p:animScale>
                                      <p:cBhvr>
                                        <p:cTn id="58" dur="166" decel="50000">
                                          <p:stCondLst>
                                            <p:cond delay="1338"/>
                                          </p:stCondLst>
                                        </p:cTn>
                                        <p:tgtEl>
                                          <p:spTgt spid="5"/>
                                        </p:tgtEl>
                                      </p:cBhvr>
                                      <p:to x="100000" y="100000"/>
                                    </p:animScale>
                                    <p:animScale>
                                      <p:cBhvr>
                                        <p:cTn id="59" dur="26">
                                          <p:stCondLst>
                                            <p:cond delay="1642"/>
                                          </p:stCondLst>
                                        </p:cTn>
                                        <p:tgtEl>
                                          <p:spTgt spid="5"/>
                                        </p:tgtEl>
                                      </p:cBhvr>
                                      <p:to x="100000" y="90000"/>
                                    </p:animScale>
                                    <p:animScale>
                                      <p:cBhvr>
                                        <p:cTn id="60" dur="166" decel="50000">
                                          <p:stCondLst>
                                            <p:cond delay="1668"/>
                                          </p:stCondLst>
                                        </p:cTn>
                                        <p:tgtEl>
                                          <p:spTgt spid="5"/>
                                        </p:tgtEl>
                                      </p:cBhvr>
                                      <p:to x="100000" y="100000"/>
                                    </p:animScale>
                                    <p:animScale>
                                      <p:cBhvr>
                                        <p:cTn id="61" dur="26">
                                          <p:stCondLst>
                                            <p:cond delay="1808"/>
                                          </p:stCondLst>
                                        </p:cTn>
                                        <p:tgtEl>
                                          <p:spTgt spid="5"/>
                                        </p:tgtEl>
                                      </p:cBhvr>
                                      <p:to x="100000" y="95000"/>
                                    </p:animScale>
                                    <p:animScale>
                                      <p:cBhvr>
                                        <p:cTn id="62" dur="166" decel="50000">
                                          <p:stCondLst>
                                            <p:cond delay="1834"/>
                                          </p:stCondLst>
                                        </p:cTn>
                                        <p:tgtEl>
                                          <p:spTgt spid="5"/>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26" presetClass="entr" presetSubtype="0" fill="hold" nodeType="click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ipe(down)">
                                      <p:cBhvr>
                                        <p:cTn id="67" dur="580">
                                          <p:stCondLst>
                                            <p:cond delay="0"/>
                                          </p:stCondLst>
                                        </p:cTn>
                                        <p:tgtEl>
                                          <p:spTgt spid="4"/>
                                        </p:tgtEl>
                                      </p:cBhvr>
                                    </p:animEffect>
                                    <p:anim calcmode="lin" valueType="num">
                                      <p:cBhvr>
                                        <p:cTn id="6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73" dur="26">
                                          <p:stCondLst>
                                            <p:cond delay="650"/>
                                          </p:stCondLst>
                                        </p:cTn>
                                        <p:tgtEl>
                                          <p:spTgt spid="4"/>
                                        </p:tgtEl>
                                      </p:cBhvr>
                                      <p:to x="100000" y="60000"/>
                                    </p:animScale>
                                    <p:animScale>
                                      <p:cBhvr>
                                        <p:cTn id="74" dur="166" decel="50000">
                                          <p:stCondLst>
                                            <p:cond delay="676"/>
                                          </p:stCondLst>
                                        </p:cTn>
                                        <p:tgtEl>
                                          <p:spTgt spid="4"/>
                                        </p:tgtEl>
                                      </p:cBhvr>
                                      <p:to x="100000" y="100000"/>
                                    </p:animScale>
                                    <p:animScale>
                                      <p:cBhvr>
                                        <p:cTn id="75" dur="26">
                                          <p:stCondLst>
                                            <p:cond delay="1312"/>
                                          </p:stCondLst>
                                        </p:cTn>
                                        <p:tgtEl>
                                          <p:spTgt spid="4"/>
                                        </p:tgtEl>
                                      </p:cBhvr>
                                      <p:to x="100000" y="80000"/>
                                    </p:animScale>
                                    <p:animScale>
                                      <p:cBhvr>
                                        <p:cTn id="76" dur="166" decel="50000">
                                          <p:stCondLst>
                                            <p:cond delay="1338"/>
                                          </p:stCondLst>
                                        </p:cTn>
                                        <p:tgtEl>
                                          <p:spTgt spid="4"/>
                                        </p:tgtEl>
                                      </p:cBhvr>
                                      <p:to x="100000" y="100000"/>
                                    </p:animScale>
                                    <p:animScale>
                                      <p:cBhvr>
                                        <p:cTn id="77" dur="26">
                                          <p:stCondLst>
                                            <p:cond delay="1642"/>
                                          </p:stCondLst>
                                        </p:cTn>
                                        <p:tgtEl>
                                          <p:spTgt spid="4"/>
                                        </p:tgtEl>
                                      </p:cBhvr>
                                      <p:to x="100000" y="90000"/>
                                    </p:animScale>
                                    <p:animScale>
                                      <p:cBhvr>
                                        <p:cTn id="78" dur="166" decel="50000">
                                          <p:stCondLst>
                                            <p:cond delay="1668"/>
                                          </p:stCondLst>
                                        </p:cTn>
                                        <p:tgtEl>
                                          <p:spTgt spid="4"/>
                                        </p:tgtEl>
                                      </p:cBhvr>
                                      <p:to x="100000" y="100000"/>
                                    </p:animScale>
                                    <p:animScale>
                                      <p:cBhvr>
                                        <p:cTn id="79" dur="26">
                                          <p:stCondLst>
                                            <p:cond delay="1808"/>
                                          </p:stCondLst>
                                        </p:cTn>
                                        <p:tgtEl>
                                          <p:spTgt spid="4"/>
                                        </p:tgtEl>
                                      </p:cBhvr>
                                      <p:to x="100000" y="95000"/>
                                    </p:animScale>
                                    <p:animScale>
                                      <p:cBhvr>
                                        <p:cTn id="8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6797" y="152400"/>
            <a:ext cx="4206875" cy="199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Light waves</a:t>
            </a:r>
            <a:endParaRPr lang="en-US" dirty="0"/>
          </a:p>
        </p:txBody>
      </p:sp>
      <p:sp>
        <p:nvSpPr>
          <p:cNvPr id="3" name="Content Placeholder 2"/>
          <p:cNvSpPr>
            <a:spLocks noGrp="1"/>
          </p:cNvSpPr>
          <p:nvPr>
            <p:ph sz="quarter" idx="13"/>
          </p:nvPr>
        </p:nvSpPr>
        <p:spPr/>
        <p:txBody>
          <a:bodyPr/>
          <a:lstStyle/>
          <a:p>
            <a:r>
              <a:rPr lang="en-US" dirty="0" smtClean="0"/>
              <a:t>These are the only waves on the spectrum that you can see, they appear as the colors of the rainbow (</a:t>
            </a:r>
            <a:r>
              <a:rPr lang="en-US" dirty="0" smtClean="0">
                <a:solidFill>
                  <a:srgbClr val="FF0000"/>
                </a:solidFill>
              </a:rPr>
              <a:t>red</a:t>
            </a:r>
            <a:r>
              <a:rPr lang="en-US" dirty="0" smtClean="0"/>
              <a:t>, </a:t>
            </a:r>
            <a:r>
              <a:rPr lang="en-US" dirty="0" smtClean="0">
                <a:solidFill>
                  <a:srgbClr val="FFC000"/>
                </a:solidFill>
              </a:rPr>
              <a:t>orange</a:t>
            </a:r>
            <a:r>
              <a:rPr lang="en-US" dirty="0" smtClean="0"/>
              <a:t>, </a:t>
            </a:r>
            <a:r>
              <a:rPr lang="en-US" dirty="0" smtClean="0">
                <a:solidFill>
                  <a:srgbClr val="FFFF00"/>
                </a:solidFill>
              </a:rPr>
              <a:t>yellow</a:t>
            </a:r>
            <a:r>
              <a:rPr lang="en-US" dirty="0" smtClean="0"/>
              <a:t>, </a:t>
            </a:r>
            <a:r>
              <a:rPr lang="en-US" dirty="0" smtClean="0">
                <a:solidFill>
                  <a:srgbClr val="92D050"/>
                </a:solidFill>
              </a:rPr>
              <a:t>green</a:t>
            </a:r>
            <a:r>
              <a:rPr lang="en-US" dirty="0" smtClean="0"/>
              <a:t>, </a:t>
            </a:r>
            <a:r>
              <a:rPr lang="en-US" dirty="0" smtClean="0">
                <a:solidFill>
                  <a:srgbClr val="00B0F0"/>
                </a:solidFill>
              </a:rPr>
              <a:t>blue</a:t>
            </a:r>
            <a:r>
              <a:rPr lang="en-US" dirty="0" smtClean="0"/>
              <a:t>, </a:t>
            </a:r>
            <a:r>
              <a:rPr lang="en-US" dirty="0" smtClean="0">
                <a:solidFill>
                  <a:srgbClr val="0070C0"/>
                </a:solidFill>
              </a:rPr>
              <a:t>indigo</a:t>
            </a:r>
            <a:r>
              <a:rPr lang="en-US" dirty="0" smtClean="0"/>
              <a:t>, </a:t>
            </a:r>
            <a:r>
              <a:rPr lang="en-US" dirty="0" smtClean="0">
                <a:solidFill>
                  <a:srgbClr val="7030A0"/>
                </a:solidFill>
              </a:rPr>
              <a:t>violet</a:t>
            </a:r>
            <a:r>
              <a:rPr lang="en-US" dirty="0" smtClean="0"/>
              <a:t>).</a:t>
            </a:r>
          </a:p>
          <a:p>
            <a:r>
              <a:rPr lang="en-US" dirty="0" smtClean="0"/>
              <a:t>The color we see is the color that is reflected by an object, all other colors are absorbed.</a:t>
            </a:r>
            <a:endParaRPr lang="en-US" dirty="0"/>
          </a:p>
        </p:txBody>
      </p:sp>
      <p:cxnSp>
        <p:nvCxnSpPr>
          <p:cNvPr id="5" name="Straight Arrow Connector 4"/>
          <p:cNvCxnSpPr/>
          <p:nvPr/>
        </p:nvCxnSpPr>
        <p:spPr>
          <a:xfrm flipV="1">
            <a:off x="7391400" y="609600"/>
            <a:ext cx="0" cy="68580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7086600" y="152400"/>
            <a:ext cx="609600" cy="3810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2895600"/>
            <a:ext cx="3875568" cy="25837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2873006"/>
            <a:ext cx="1905000" cy="2857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457200" y="5340850"/>
            <a:ext cx="6096000" cy="353943"/>
          </a:xfrm>
          <a:prstGeom prst="rect">
            <a:avLst/>
          </a:prstGeom>
          <a:noFill/>
        </p:spPr>
        <p:txBody>
          <a:bodyPr wrap="square" rtlCol="0">
            <a:spAutoFit/>
          </a:bodyPr>
          <a:lstStyle/>
          <a:p>
            <a:pPr algn="ctr"/>
            <a:r>
              <a:rPr lang="en-US" sz="1700" dirty="0" smtClean="0">
                <a:latin typeface="+mj-lt"/>
              </a:rPr>
              <a:t>This light bulb is a source of light, can  you think of other sources of light?</a:t>
            </a:r>
            <a:endParaRPr lang="en-US" sz="1700" dirty="0">
              <a:latin typeface="+mj-lt"/>
            </a:endParaRPr>
          </a:p>
        </p:txBody>
      </p:sp>
    </p:spTree>
    <p:extLst>
      <p:ext uri="{BB962C8B-B14F-4D97-AF65-F5344CB8AC3E}">
        <p14:creationId xmlns:p14="http://schemas.microsoft.com/office/powerpoint/2010/main" val="1604793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additive="base">
                                        <p:cTn id="2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 calcmode="lin" valueType="num">
                                      <p:cBhvr additive="base">
                                        <p:cTn id="2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nodeType="clickEffect">
                                  <p:stCondLst>
                                    <p:cond delay="0"/>
                                  </p:stCondLst>
                                  <p:childTnLst>
                                    <p:set>
                                      <p:cBhvr>
                                        <p:cTn id="32" dur="1" fill="hold">
                                          <p:stCondLst>
                                            <p:cond delay="0"/>
                                          </p:stCondLst>
                                        </p:cTn>
                                        <p:tgtEl>
                                          <p:spTgt spid="3074"/>
                                        </p:tgtEl>
                                        <p:attrNameLst>
                                          <p:attrName>style.visibility</p:attrName>
                                        </p:attrNameLst>
                                      </p:cBhvr>
                                      <p:to>
                                        <p:strVal val="visible"/>
                                      </p:to>
                                    </p:set>
                                    <p:animEffect transition="in" filter="wipe(down)">
                                      <p:cBhvr>
                                        <p:cTn id="33" dur="580">
                                          <p:stCondLst>
                                            <p:cond delay="0"/>
                                          </p:stCondLst>
                                        </p:cTn>
                                        <p:tgtEl>
                                          <p:spTgt spid="3074"/>
                                        </p:tgtEl>
                                      </p:cBhvr>
                                    </p:animEffect>
                                    <p:anim calcmode="lin" valueType="num">
                                      <p:cBhvr>
                                        <p:cTn id="34" dur="1822" tmFilter="0,0; 0.14,0.36; 0.43,0.73; 0.71,0.91; 1.0,1.0">
                                          <p:stCondLst>
                                            <p:cond delay="0"/>
                                          </p:stCondLst>
                                        </p:cTn>
                                        <p:tgtEl>
                                          <p:spTgt spid="3074"/>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3074"/>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3074"/>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3074"/>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3074"/>
                                        </p:tgtEl>
                                        <p:attrNameLst>
                                          <p:attrName>ppt_y</p:attrName>
                                        </p:attrNameLst>
                                      </p:cBhvr>
                                      <p:tavLst>
                                        <p:tav tm="0" fmla="#ppt_y-sin(pi*$)/81">
                                          <p:val>
                                            <p:fltVal val="0"/>
                                          </p:val>
                                        </p:tav>
                                        <p:tav tm="100000">
                                          <p:val>
                                            <p:fltVal val="1"/>
                                          </p:val>
                                        </p:tav>
                                      </p:tavLst>
                                    </p:anim>
                                    <p:animScale>
                                      <p:cBhvr>
                                        <p:cTn id="39" dur="26">
                                          <p:stCondLst>
                                            <p:cond delay="650"/>
                                          </p:stCondLst>
                                        </p:cTn>
                                        <p:tgtEl>
                                          <p:spTgt spid="3074"/>
                                        </p:tgtEl>
                                      </p:cBhvr>
                                      <p:to x="100000" y="60000"/>
                                    </p:animScale>
                                    <p:animScale>
                                      <p:cBhvr>
                                        <p:cTn id="40" dur="166" decel="50000">
                                          <p:stCondLst>
                                            <p:cond delay="676"/>
                                          </p:stCondLst>
                                        </p:cTn>
                                        <p:tgtEl>
                                          <p:spTgt spid="3074"/>
                                        </p:tgtEl>
                                      </p:cBhvr>
                                      <p:to x="100000" y="100000"/>
                                    </p:animScale>
                                    <p:animScale>
                                      <p:cBhvr>
                                        <p:cTn id="41" dur="26">
                                          <p:stCondLst>
                                            <p:cond delay="1312"/>
                                          </p:stCondLst>
                                        </p:cTn>
                                        <p:tgtEl>
                                          <p:spTgt spid="3074"/>
                                        </p:tgtEl>
                                      </p:cBhvr>
                                      <p:to x="100000" y="80000"/>
                                    </p:animScale>
                                    <p:animScale>
                                      <p:cBhvr>
                                        <p:cTn id="42" dur="166" decel="50000">
                                          <p:stCondLst>
                                            <p:cond delay="1338"/>
                                          </p:stCondLst>
                                        </p:cTn>
                                        <p:tgtEl>
                                          <p:spTgt spid="3074"/>
                                        </p:tgtEl>
                                      </p:cBhvr>
                                      <p:to x="100000" y="100000"/>
                                    </p:animScale>
                                    <p:animScale>
                                      <p:cBhvr>
                                        <p:cTn id="43" dur="26">
                                          <p:stCondLst>
                                            <p:cond delay="1642"/>
                                          </p:stCondLst>
                                        </p:cTn>
                                        <p:tgtEl>
                                          <p:spTgt spid="3074"/>
                                        </p:tgtEl>
                                      </p:cBhvr>
                                      <p:to x="100000" y="90000"/>
                                    </p:animScale>
                                    <p:animScale>
                                      <p:cBhvr>
                                        <p:cTn id="44" dur="166" decel="50000">
                                          <p:stCondLst>
                                            <p:cond delay="1668"/>
                                          </p:stCondLst>
                                        </p:cTn>
                                        <p:tgtEl>
                                          <p:spTgt spid="3074"/>
                                        </p:tgtEl>
                                      </p:cBhvr>
                                      <p:to x="100000" y="100000"/>
                                    </p:animScale>
                                    <p:animScale>
                                      <p:cBhvr>
                                        <p:cTn id="45" dur="26">
                                          <p:stCondLst>
                                            <p:cond delay="1808"/>
                                          </p:stCondLst>
                                        </p:cTn>
                                        <p:tgtEl>
                                          <p:spTgt spid="3074"/>
                                        </p:tgtEl>
                                      </p:cBhvr>
                                      <p:to x="100000" y="95000"/>
                                    </p:animScale>
                                    <p:animScale>
                                      <p:cBhvr>
                                        <p:cTn id="46" dur="166" decel="50000">
                                          <p:stCondLst>
                                            <p:cond delay="1834"/>
                                          </p:stCondLst>
                                        </p:cTn>
                                        <p:tgtEl>
                                          <p:spTgt spid="3074"/>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26" presetClass="entr" presetSubtype="0" fill="hold" nodeType="clickEffect">
                                  <p:stCondLst>
                                    <p:cond delay="0"/>
                                  </p:stCondLst>
                                  <p:childTnLst>
                                    <p:set>
                                      <p:cBhvr>
                                        <p:cTn id="50" dur="1" fill="hold">
                                          <p:stCondLst>
                                            <p:cond delay="0"/>
                                          </p:stCondLst>
                                        </p:cTn>
                                        <p:tgtEl>
                                          <p:spTgt spid="3075"/>
                                        </p:tgtEl>
                                        <p:attrNameLst>
                                          <p:attrName>style.visibility</p:attrName>
                                        </p:attrNameLst>
                                      </p:cBhvr>
                                      <p:to>
                                        <p:strVal val="visible"/>
                                      </p:to>
                                    </p:set>
                                    <p:animEffect transition="in" filter="wipe(down)">
                                      <p:cBhvr>
                                        <p:cTn id="51" dur="580">
                                          <p:stCondLst>
                                            <p:cond delay="0"/>
                                          </p:stCondLst>
                                        </p:cTn>
                                        <p:tgtEl>
                                          <p:spTgt spid="3075"/>
                                        </p:tgtEl>
                                      </p:cBhvr>
                                    </p:animEffect>
                                    <p:anim calcmode="lin" valueType="num">
                                      <p:cBhvr>
                                        <p:cTn id="52" dur="1822" tmFilter="0,0; 0.14,0.36; 0.43,0.73; 0.71,0.91; 1.0,1.0">
                                          <p:stCondLst>
                                            <p:cond delay="0"/>
                                          </p:stCondLst>
                                        </p:cTn>
                                        <p:tgtEl>
                                          <p:spTgt spid="3075"/>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3075"/>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3075"/>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3075"/>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3075"/>
                                        </p:tgtEl>
                                        <p:attrNameLst>
                                          <p:attrName>ppt_y</p:attrName>
                                        </p:attrNameLst>
                                      </p:cBhvr>
                                      <p:tavLst>
                                        <p:tav tm="0" fmla="#ppt_y-sin(pi*$)/81">
                                          <p:val>
                                            <p:fltVal val="0"/>
                                          </p:val>
                                        </p:tav>
                                        <p:tav tm="100000">
                                          <p:val>
                                            <p:fltVal val="1"/>
                                          </p:val>
                                        </p:tav>
                                      </p:tavLst>
                                    </p:anim>
                                    <p:animScale>
                                      <p:cBhvr>
                                        <p:cTn id="57" dur="26">
                                          <p:stCondLst>
                                            <p:cond delay="650"/>
                                          </p:stCondLst>
                                        </p:cTn>
                                        <p:tgtEl>
                                          <p:spTgt spid="3075"/>
                                        </p:tgtEl>
                                      </p:cBhvr>
                                      <p:to x="100000" y="60000"/>
                                    </p:animScale>
                                    <p:animScale>
                                      <p:cBhvr>
                                        <p:cTn id="58" dur="166" decel="50000">
                                          <p:stCondLst>
                                            <p:cond delay="676"/>
                                          </p:stCondLst>
                                        </p:cTn>
                                        <p:tgtEl>
                                          <p:spTgt spid="3075"/>
                                        </p:tgtEl>
                                      </p:cBhvr>
                                      <p:to x="100000" y="100000"/>
                                    </p:animScale>
                                    <p:animScale>
                                      <p:cBhvr>
                                        <p:cTn id="59" dur="26">
                                          <p:stCondLst>
                                            <p:cond delay="1312"/>
                                          </p:stCondLst>
                                        </p:cTn>
                                        <p:tgtEl>
                                          <p:spTgt spid="3075"/>
                                        </p:tgtEl>
                                      </p:cBhvr>
                                      <p:to x="100000" y="80000"/>
                                    </p:animScale>
                                    <p:animScale>
                                      <p:cBhvr>
                                        <p:cTn id="60" dur="166" decel="50000">
                                          <p:stCondLst>
                                            <p:cond delay="1338"/>
                                          </p:stCondLst>
                                        </p:cTn>
                                        <p:tgtEl>
                                          <p:spTgt spid="3075"/>
                                        </p:tgtEl>
                                      </p:cBhvr>
                                      <p:to x="100000" y="100000"/>
                                    </p:animScale>
                                    <p:animScale>
                                      <p:cBhvr>
                                        <p:cTn id="61" dur="26">
                                          <p:stCondLst>
                                            <p:cond delay="1642"/>
                                          </p:stCondLst>
                                        </p:cTn>
                                        <p:tgtEl>
                                          <p:spTgt spid="3075"/>
                                        </p:tgtEl>
                                      </p:cBhvr>
                                      <p:to x="100000" y="90000"/>
                                    </p:animScale>
                                    <p:animScale>
                                      <p:cBhvr>
                                        <p:cTn id="62" dur="166" decel="50000">
                                          <p:stCondLst>
                                            <p:cond delay="1668"/>
                                          </p:stCondLst>
                                        </p:cTn>
                                        <p:tgtEl>
                                          <p:spTgt spid="3075"/>
                                        </p:tgtEl>
                                      </p:cBhvr>
                                      <p:to x="100000" y="100000"/>
                                    </p:animScale>
                                    <p:animScale>
                                      <p:cBhvr>
                                        <p:cTn id="63" dur="26">
                                          <p:stCondLst>
                                            <p:cond delay="1808"/>
                                          </p:stCondLst>
                                        </p:cTn>
                                        <p:tgtEl>
                                          <p:spTgt spid="3075"/>
                                        </p:tgtEl>
                                      </p:cBhvr>
                                      <p:to x="100000" y="95000"/>
                                    </p:animScale>
                                    <p:animScale>
                                      <p:cBhvr>
                                        <p:cTn id="64" dur="166" decel="50000">
                                          <p:stCondLst>
                                            <p:cond delay="1834"/>
                                          </p:stCondLst>
                                        </p:cTn>
                                        <p:tgtEl>
                                          <p:spTgt spid="3075"/>
                                        </p:tgtEl>
                                      </p:cBhvr>
                                      <p:to x="100000" y="100000"/>
                                    </p:animScale>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ppt_x"/>
                                          </p:val>
                                        </p:tav>
                                        <p:tav tm="100000">
                                          <p:val>
                                            <p:strVal val="#ppt_x"/>
                                          </p:val>
                                        </p:tav>
                                      </p:tavLst>
                                    </p:anim>
                                    <p:anim calcmode="lin" valueType="num">
                                      <p:cBhvr additive="base">
                                        <p:cTn id="7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Waves</a:t>
            </a:r>
            <a:endParaRPr lang="en-US" dirty="0"/>
          </a:p>
        </p:txBody>
      </p:sp>
    </p:spTree>
    <p:extLst>
      <p:ext uri="{BB962C8B-B14F-4D97-AF65-F5344CB8AC3E}">
        <p14:creationId xmlns:p14="http://schemas.microsoft.com/office/powerpoint/2010/main" val="1363394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6797" y="152400"/>
            <a:ext cx="4206875" cy="199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Ultraviolet waves</a:t>
            </a:r>
            <a:endParaRPr lang="en-US" dirty="0"/>
          </a:p>
        </p:txBody>
      </p:sp>
      <p:sp>
        <p:nvSpPr>
          <p:cNvPr id="3" name="Content Placeholder 2"/>
          <p:cNvSpPr>
            <a:spLocks noGrp="1"/>
          </p:cNvSpPr>
          <p:nvPr>
            <p:ph sz="quarter" idx="13"/>
          </p:nvPr>
        </p:nvSpPr>
        <p:spPr>
          <a:xfrm>
            <a:off x="609600" y="1600200"/>
            <a:ext cx="7924800" cy="2438400"/>
          </a:xfrm>
        </p:spPr>
        <p:txBody>
          <a:bodyPr>
            <a:normAutofit/>
          </a:bodyPr>
          <a:lstStyle/>
          <a:p>
            <a:r>
              <a:rPr lang="en-US" dirty="0" smtClean="0"/>
              <a:t>Near = closest to optical or visible light</a:t>
            </a:r>
          </a:p>
          <a:p>
            <a:r>
              <a:rPr lang="en-US" dirty="0" smtClean="0"/>
              <a:t>Far = between the near and extreme regions</a:t>
            </a:r>
          </a:p>
          <a:p>
            <a:r>
              <a:rPr lang="en-US" dirty="0" smtClean="0"/>
              <a:t>Extreme = closest to x-rays</a:t>
            </a:r>
          </a:p>
          <a:p>
            <a:endParaRPr lang="en-US" dirty="0"/>
          </a:p>
          <a:p>
            <a:r>
              <a:rPr lang="en-US" dirty="0" smtClean="0"/>
              <a:t>These waves are the ones responsible for our sunburns.</a:t>
            </a:r>
          </a:p>
          <a:p>
            <a:r>
              <a:rPr lang="en-US" dirty="0" smtClean="0"/>
              <a:t>Gases in the Ozone layer block some of the ultraviolet waves produced by the sun.</a:t>
            </a:r>
          </a:p>
        </p:txBody>
      </p:sp>
      <p:sp>
        <p:nvSpPr>
          <p:cNvPr id="9" name="Rectangle 8"/>
          <p:cNvSpPr/>
          <p:nvPr/>
        </p:nvSpPr>
        <p:spPr>
          <a:xfrm>
            <a:off x="7543800" y="152400"/>
            <a:ext cx="609600" cy="99695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1510" y="3989694"/>
            <a:ext cx="2524579" cy="1676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362200" y="5181600"/>
            <a:ext cx="4038600" cy="353943"/>
          </a:xfrm>
          <a:prstGeom prst="rect">
            <a:avLst/>
          </a:prstGeom>
          <a:noFill/>
        </p:spPr>
        <p:txBody>
          <a:bodyPr wrap="square" rtlCol="0">
            <a:spAutoFit/>
          </a:bodyPr>
          <a:lstStyle/>
          <a:p>
            <a:r>
              <a:rPr lang="en-US" sz="1700" spc="30" dirty="0"/>
              <a:t>Tanning </a:t>
            </a:r>
            <a:r>
              <a:rPr lang="en-US" sz="1700" spc="30" dirty="0" smtClean="0"/>
              <a:t>beds also </a:t>
            </a:r>
            <a:r>
              <a:rPr lang="en-US" sz="1700" spc="30" dirty="0"/>
              <a:t>use ultraviolet light </a:t>
            </a:r>
            <a:r>
              <a:rPr lang="en-US" sz="1700" spc="30" dirty="0" smtClean="0"/>
              <a:t>rays.</a:t>
            </a:r>
            <a:endParaRPr lang="en-US" sz="1700" spc="30" dirty="0"/>
          </a:p>
        </p:txBody>
      </p:sp>
      <p:pic>
        <p:nvPicPr>
          <p:cNvPr id="409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0001" y="4038600"/>
            <a:ext cx="1414690" cy="17867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362200" y="4038600"/>
            <a:ext cx="3505200" cy="353943"/>
          </a:xfrm>
          <a:prstGeom prst="rect">
            <a:avLst/>
          </a:prstGeom>
          <a:noFill/>
        </p:spPr>
        <p:txBody>
          <a:bodyPr wrap="square" rtlCol="0">
            <a:spAutoFit/>
          </a:bodyPr>
          <a:lstStyle/>
          <a:p>
            <a:r>
              <a:rPr lang="en-US" sz="1700" dirty="0" smtClean="0"/>
              <a:t>Black lights use a form of ultraviolet light.</a:t>
            </a:r>
            <a:endParaRPr lang="en-US" sz="1700" dirty="0"/>
          </a:p>
        </p:txBody>
      </p:sp>
    </p:spTree>
    <p:extLst>
      <p:ext uri="{BB962C8B-B14F-4D97-AF65-F5344CB8AC3E}">
        <p14:creationId xmlns:p14="http://schemas.microsoft.com/office/powerpoint/2010/main" val="3470037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additive="base">
                                        <p:cTn id="2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 calcmode="lin" valueType="num">
                                      <p:cBhvr additive="base">
                                        <p:cTn id="3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6" presetClass="entr" presetSubtype="0" fill="hold" nodeType="clickEffect">
                                  <p:stCondLst>
                                    <p:cond delay="0"/>
                                  </p:stCondLst>
                                  <p:childTnLst>
                                    <p:set>
                                      <p:cBhvr>
                                        <p:cTn id="44" dur="1" fill="hold">
                                          <p:stCondLst>
                                            <p:cond delay="0"/>
                                          </p:stCondLst>
                                        </p:cTn>
                                        <p:tgtEl>
                                          <p:spTgt spid="4099"/>
                                        </p:tgtEl>
                                        <p:attrNameLst>
                                          <p:attrName>style.visibility</p:attrName>
                                        </p:attrNameLst>
                                      </p:cBhvr>
                                      <p:to>
                                        <p:strVal val="visible"/>
                                      </p:to>
                                    </p:set>
                                    <p:animEffect transition="in" filter="wipe(down)">
                                      <p:cBhvr>
                                        <p:cTn id="45" dur="580">
                                          <p:stCondLst>
                                            <p:cond delay="0"/>
                                          </p:stCondLst>
                                        </p:cTn>
                                        <p:tgtEl>
                                          <p:spTgt spid="4099"/>
                                        </p:tgtEl>
                                      </p:cBhvr>
                                    </p:animEffect>
                                    <p:anim calcmode="lin" valueType="num">
                                      <p:cBhvr>
                                        <p:cTn id="46" dur="1822" tmFilter="0,0; 0.14,0.36; 0.43,0.73; 0.71,0.91; 1.0,1.0">
                                          <p:stCondLst>
                                            <p:cond delay="0"/>
                                          </p:stCondLst>
                                        </p:cTn>
                                        <p:tgtEl>
                                          <p:spTgt spid="4099"/>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4099"/>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4099"/>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4099"/>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4099"/>
                                        </p:tgtEl>
                                        <p:attrNameLst>
                                          <p:attrName>ppt_y</p:attrName>
                                        </p:attrNameLst>
                                      </p:cBhvr>
                                      <p:tavLst>
                                        <p:tav tm="0" fmla="#ppt_y-sin(pi*$)/81">
                                          <p:val>
                                            <p:fltVal val="0"/>
                                          </p:val>
                                        </p:tav>
                                        <p:tav tm="100000">
                                          <p:val>
                                            <p:fltVal val="1"/>
                                          </p:val>
                                        </p:tav>
                                      </p:tavLst>
                                    </p:anim>
                                    <p:animScale>
                                      <p:cBhvr>
                                        <p:cTn id="51" dur="26">
                                          <p:stCondLst>
                                            <p:cond delay="650"/>
                                          </p:stCondLst>
                                        </p:cTn>
                                        <p:tgtEl>
                                          <p:spTgt spid="4099"/>
                                        </p:tgtEl>
                                      </p:cBhvr>
                                      <p:to x="100000" y="60000"/>
                                    </p:animScale>
                                    <p:animScale>
                                      <p:cBhvr>
                                        <p:cTn id="52" dur="166" decel="50000">
                                          <p:stCondLst>
                                            <p:cond delay="676"/>
                                          </p:stCondLst>
                                        </p:cTn>
                                        <p:tgtEl>
                                          <p:spTgt spid="4099"/>
                                        </p:tgtEl>
                                      </p:cBhvr>
                                      <p:to x="100000" y="100000"/>
                                    </p:animScale>
                                    <p:animScale>
                                      <p:cBhvr>
                                        <p:cTn id="53" dur="26">
                                          <p:stCondLst>
                                            <p:cond delay="1312"/>
                                          </p:stCondLst>
                                        </p:cTn>
                                        <p:tgtEl>
                                          <p:spTgt spid="4099"/>
                                        </p:tgtEl>
                                      </p:cBhvr>
                                      <p:to x="100000" y="80000"/>
                                    </p:animScale>
                                    <p:animScale>
                                      <p:cBhvr>
                                        <p:cTn id="54" dur="166" decel="50000">
                                          <p:stCondLst>
                                            <p:cond delay="1338"/>
                                          </p:stCondLst>
                                        </p:cTn>
                                        <p:tgtEl>
                                          <p:spTgt spid="4099"/>
                                        </p:tgtEl>
                                      </p:cBhvr>
                                      <p:to x="100000" y="100000"/>
                                    </p:animScale>
                                    <p:animScale>
                                      <p:cBhvr>
                                        <p:cTn id="55" dur="26">
                                          <p:stCondLst>
                                            <p:cond delay="1642"/>
                                          </p:stCondLst>
                                        </p:cTn>
                                        <p:tgtEl>
                                          <p:spTgt spid="4099"/>
                                        </p:tgtEl>
                                      </p:cBhvr>
                                      <p:to x="100000" y="90000"/>
                                    </p:animScale>
                                    <p:animScale>
                                      <p:cBhvr>
                                        <p:cTn id="56" dur="166" decel="50000">
                                          <p:stCondLst>
                                            <p:cond delay="1668"/>
                                          </p:stCondLst>
                                        </p:cTn>
                                        <p:tgtEl>
                                          <p:spTgt spid="4099"/>
                                        </p:tgtEl>
                                      </p:cBhvr>
                                      <p:to x="100000" y="100000"/>
                                    </p:animScale>
                                    <p:animScale>
                                      <p:cBhvr>
                                        <p:cTn id="57" dur="26">
                                          <p:stCondLst>
                                            <p:cond delay="1808"/>
                                          </p:stCondLst>
                                        </p:cTn>
                                        <p:tgtEl>
                                          <p:spTgt spid="4099"/>
                                        </p:tgtEl>
                                      </p:cBhvr>
                                      <p:to x="100000" y="95000"/>
                                    </p:animScale>
                                    <p:animScale>
                                      <p:cBhvr>
                                        <p:cTn id="58" dur="166" decel="50000">
                                          <p:stCondLst>
                                            <p:cond delay="1834"/>
                                          </p:stCondLst>
                                        </p:cTn>
                                        <p:tgtEl>
                                          <p:spTgt spid="4099"/>
                                        </p:tgtEl>
                                      </p:cBhvr>
                                      <p:to x="100000" y="100000"/>
                                    </p:animScale>
                                  </p:childTnLst>
                                </p:cTn>
                              </p:par>
                              <p:par>
                                <p:cTn id="59" presetID="2" presetClass="entr" presetSubtype="4" fill="hold" grpId="0" nodeType="with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additive="base">
                                        <p:cTn id="61" dur="500" fill="hold"/>
                                        <p:tgtEl>
                                          <p:spTgt spid="6"/>
                                        </p:tgtEl>
                                        <p:attrNameLst>
                                          <p:attrName>ppt_x</p:attrName>
                                        </p:attrNameLst>
                                      </p:cBhvr>
                                      <p:tavLst>
                                        <p:tav tm="0">
                                          <p:val>
                                            <p:strVal val="#ppt_x"/>
                                          </p:val>
                                        </p:tav>
                                        <p:tav tm="100000">
                                          <p:val>
                                            <p:strVal val="#ppt_x"/>
                                          </p:val>
                                        </p:tav>
                                      </p:tavLst>
                                    </p:anim>
                                    <p:anim calcmode="lin" valueType="num">
                                      <p:cBhvr additive="base">
                                        <p:cTn id="6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6" presetClass="entr" presetSubtype="0" fill="hold" nodeType="clickEffect">
                                  <p:stCondLst>
                                    <p:cond delay="0"/>
                                  </p:stCondLst>
                                  <p:childTnLst>
                                    <p:set>
                                      <p:cBhvr>
                                        <p:cTn id="66" dur="1" fill="hold">
                                          <p:stCondLst>
                                            <p:cond delay="0"/>
                                          </p:stCondLst>
                                        </p:cTn>
                                        <p:tgtEl>
                                          <p:spTgt spid="4098"/>
                                        </p:tgtEl>
                                        <p:attrNameLst>
                                          <p:attrName>style.visibility</p:attrName>
                                        </p:attrNameLst>
                                      </p:cBhvr>
                                      <p:to>
                                        <p:strVal val="visible"/>
                                      </p:to>
                                    </p:set>
                                    <p:animEffect transition="in" filter="wipe(down)">
                                      <p:cBhvr>
                                        <p:cTn id="67" dur="580">
                                          <p:stCondLst>
                                            <p:cond delay="0"/>
                                          </p:stCondLst>
                                        </p:cTn>
                                        <p:tgtEl>
                                          <p:spTgt spid="4098"/>
                                        </p:tgtEl>
                                      </p:cBhvr>
                                    </p:animEffect>
                                    <p:anim calcmode="lin" valueType="num">
                                      <p:cBhvr>
                                        <p:cTn id="68" dur="1822" tmFilter="0,0; 0.14,0.36; 0.43,0.73; 0.71,0.91; 1.0,1.0">
                                          <p:stCondLst>
                                            <p:cond delay="0"/>
                                          </p:stCondLst>
                                        </p:cTn>
                                        <p:tgtEl>
                                          <p:spTgt spid="4098"/>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4098"/>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4098"/>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4098"/>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4098"/>
                                        </p:tgtEl>
                                        <p:attrNameLst>
                                          <p:attrName>ppt_y</p:attrName>
                                        </p:attrNameLst>
                                      </p:cBhvr>
                                      <p:tavLst>
                                        <p:tav tm="0" fmla="#ppt_y-sin(pi*$)/81">
                                          <p:val>
                                            <p:fltVal val="0"/>
                                          </p:val>
                                        </p:tav>
                                        <p:tav tm="100000">
                                          <p:val>
                                            <p:fltVal val="1"/>
                                          </p:val>
                                        </p:tav>
                                      </p:tavLst>
                                    </p:anim>
                                    <p:animScale>
                                      <p:cBhvr>
                                        <p:cTn id="73" dur="26">
                                          <p:stCondLst>
                                            <p:cond delay="650"/>
                                          </p:stCondLst>
                                        </p:cTn>
                                        <p:tgtEl>
                                          <p:spTgt spid="4098"/>
                                        </p:tgtEl>
                                      </p:cBhvr>
                                      <p:to x="100000" y="60000"/>
                                    </p:animScale>
                                    <p:animScale>
                                      <p:cBhvr>
                                        <p:cTn id="74" dur="166" decel="50000">
                                          <p:stCondLst>
                                            <p:cond delay="676"/>
                                          </p:stCondLst>
                                        </p:cTn>
                                        <p:tgtEl>
                                          <p:spTgt spid="4098"/>
                                        </p:tgtEl>
                                      </p:cBhvr>
                                      <p:to x="100000" y="100000"/>
                                    </p:animScale>
                                    <p:animScale>
                                      <p:cBhvr>
                                        <p:cTn id="75" dur="26">
                                          <p:stCondLst>
                                            <p:cond delay="1312"/>
                                          </p:stCondLst>
                                        </p:cTn>
                                        <p:tgtEl>
                                          <p:spTgt spid="4098"/>
                                        </p:tgtEl>
                                      </p:cBhvr>
                                      <p:to x="100000" y="80000"/>
                                    </p:animScale>
                                    <p:animScale>
                                      <p:cBhvr>
                                        <p:cTn id="76" dur="166" decel="50000">
                                          <p:stCondLst>
                                            <p:cond delay="1338"/>
                                          </p:stCondLst>
                                        </p:cTn>
                                        <p:tgtEl>
                                          <p:spTgt spid="4098"/>
                                        </p:tgtEl>
                                      </p:cBhvr>
                                      <p:to x="100000" y="100000"/>
                                    </p:animScale>
                                    <p:animScale>
                                      <p:cBhvr>
                                        <p:cTn id="77" dur="26">
                                          <p:stCondLst>
                                            <p:cond delay="1642"/>
                                          </p:stCondLst>
                                        </p:cTn>
                                        <p:tgtEl>
                                          <p:spTgt spid="4098"/>
                                        </p:tgtEl>
                                      </p:cBhvr>
                                      <p:to x="100000" y="90000"/>
                                    </p:animScale>
                                    <p:animScale>
                                      <p:cBhvr>
                                        <p:cTn id="78" dur="166" decel="50000">
                                          <p:stCondLst>
                                            <p:cond delay="1668"/>
                                          </p:stCondLst>
                                        </p:cTn>
                                        <p:tgtEl>
                                          <p:spTgt spid="4098"/>
                                        </p:tgtEl>
                                      </p:cBhvr>
                                      <p:to x="100000" y="100000"/>
                                    </p:animScale>
                                    <p:animScale>
                                      <p:cBhvr>
                                        <p:cTn id="79" dur="26">
                                          <p:stCondLst>
                                            <p:cond delay="1808"/>
                                          </p:stCondLst>
                                        </p:cTn>
                                        <p:tgtEl>
                                          <p:spTgt spid="4098"/>
                                        </p:tgtEl>
                                      </p:cBhvr>
                                      <p:to x="100000" y="95000"/>
                                    </p:animScale>
                                    <p:animScale>
                                      <p:cBhvr>
                                        <p:cTn id="80" dur="166" decel="50000">
                                          <p:stCondLst>
                                            <p:cond delay="1834"/>
                                          </p:stCondLst>
                                        </p:cTn>
                                        <p:tgtEl>
                                          <p:spTgt spid="4098"/>
                                        </p:tgtEl>
                                      </p:cBhvr>
                                      <p:to x="100000" y="100000"/>
                                    </p:animScale>
                                  </p:childTnLst>
                                </p:cTn>
                              </p:par>
                              <p:par>
                                <p:cTn id="81" presetID="2" presetClass="entr" presetSubtype="4" fill="hold" grpId="0" nodeType="withEffect">
                                  <p:stCondLst>
                                    <p:cond delay="0"/>
                                  </p:stCondLst>
                                  <p:childTnLst>
                                    <p:set>
                                      <p:cBhvr>
                                        <p:cTn id="82" dur="1" fill="hold">
                                          <p:stCondLst>
                                            <p:cond delay="0"/>
                                          </p:stCondLst>
                                        </p:cTn>
                                        <p:tgtEl>
                                          <p:spTgt spid="4"/>
                                        </p:tgtEl>
                                        <p:attrNameLst>
                                          <p:attrName>style.visibility</p:attrName>
                                        </p:attrNameLst>
                                      </p:cBhvr>
                                      <p:to>
                                        <p:strVal val="visible"/>
                                      </p:to>
                                    </p:set>
                                    <p:anim calcmode="lin" valueType="num">
                                      <p:cBhvr additive="base">
                                        <p:cTn id="83" dur="500" fill="hold"/>
                                        <p:tgtEl>
                                          <p:spTgt spid="4"/>
                                        </p:tgtEl>
                                        <p:attrNameLst>
                                          <p:attrName>ppt_x</p:attrName>
                                        </p:attrNameLst>
                                      </p:cBhvr>
                                      <p:tavLst>
                                        <p:tav tm="0">
                                          <p:val>
                                            <p:strVal val="#ppt_x"/>
                                          </p:val>
                                        </p:tav>
                                        <p:tav tm="100000">
                                          <p:val>
                                            <p:strVal val="#ppt_x"/>
                                          </p:val>
                                        </p:tav>
                                      </p:tavLst>
                                    </p:anim>
                                    <p:anim calcmode="lin" valueType="num">
                                      <p:cBhvr additive="base">
                                        <p:cTn id="8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6797" y="152400"/>
            <a:ext cx="4206875" cy="199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6"/>
          <p:cNvSpPr>
            <a:spLocks noGrp="1"/>
          </p:cNvSpPr>
          <p:nvPr>
            <p:ph sz="quarter" idx="13"/>
          </p:nvPr>
        </p:nvSpPr>
        <p:spPr/>
        <p:txBody>
          <a:bodyPr>
            <a:normAutofit/>
          </a:bodyPr>
          <a:lstStyle/>
          <a:p>
            <a:r>
              <a:rPr lang="en-US" dirty="0" smtClean="0"/>
              <a:t>Ultraviolet waves provide our bodies with the essential vitamin D to strengthen bones.</a:t>
            </a:r>
            <a:endParaRPr lang="en-US" dirty="0"/>
          </a:p>
          <a:p>
            <a:r>
              <a:rPr lang="en-US" dirty="0" smtClean="0"/>
              <a:t>In places like </a:t>
            </a:r>
            <a:r>
              <a:rPr lang="en-US" dirty="0" err="1" smtClean="0"/>
              <a:t>Lovozero</a:t>
            </a:r>
            <a:r>
              <a:rPr lang="en-US" dirty="0" smtClean="0"/>
              <a:t>, Russia, there is not enough sunlight in the summer for peoples bodies to absorb enough vitamin D to function.</a:t>
            </a:r>
          </a:p>
          <a:p>
            <a:r>
              <a:rPr lang="en-US" dirty="0" smtClean="0"/>
              <a:t>In order to accommodate this lack of ultraviolet light to get vitamin D, “doses” of UV light are administered to children to help aid in bone development.</a:t>
            </a:r>
            <a:endParaRPr lang="en-US" dirty="0"/>
          </a:p>
        </p:txBody>
      </p:sp>
      <p:pic>
        <p:nvPicPr>
          <p:cNvPr id="10" name="Content Placeholder 9"/>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4483100" y="1905000"/>
            <a:ext cx="4203700" cy="3152775"/>
          </a:xfrm>
        </p:spPr>
      </p:pic>
      <p:sp>
        <p:nvSpPr>
          <p:cNvPr id="2" name="Title 1"/>
          <p:cNvSpPr>
            <a:spLocks noGrp="1"/>
          </p:cNvSpPr>
          <p:nvPr>
            <p:ph type="title"/>
          </p:nvPr>
        </p:nvSpPr>
        <p:spPr/>
        <p:txBody>
          <a:bodyPr/>
          <a:lstStyle/>
          <a:p>
            <a:r>
              <a:rPr lang="en-US" dirty="0" smtClean="0"/>
              <a:t>Ultraviolet waves</a:t>
            </a:r>
            <a:endParaRPr lang="en-US" dirty="0"/>
          </a:p>
        </p:txBody>
      </p:sp>
      <p:sp>
        <p:nvSpPr>
          <p:cNvPr id="9" name="Rectangle 8"/>
          <p:cNvSpPr/>
          <p:nvPr/>
        </p:nvSpPr>
        <p:spPr>
          <a:xfrm>
            <a:off x="7543800" y="152400"/>
            <a:ext cx="609600" cy="99695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8444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2" presetClass="entr" presetSubtype="4" fill="hold" nodeType="with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additive="base">
                                        <p:cTn id="19"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1" end="1"/>
                                            </p:txEl>
                                          </p:spTgt>
                                        </p:tgtEl>
                                        <p:attrNameLst>
                                          <p:attrName>ppt_y</p:attrName>
                                        </p:attrNameLst>
                                      </p:cBhvr>
                                      <p:tavLst>
                                        <p:tav tm="0">
                                          <p:val>
                                            <p:strVal val="1+#ppt_h/2"/>
                                          </p:val>
                                        </p:tav>
                                        <p:tav tm="100000">
                                          <p:val>
                                            <p:strVal val="#ppt_y"/>
                                          </p:val>
                                        </p:tav>
                                      </p:tavLst>
                                    </p:anim>
                                  </p:childTnLst>
                                </p:cTn>
                              </p:par>
                              <p:par>
                                <p:cTn id="21" presetID="26"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80">
                                          <p:stCondLst>
                                            <p:cond delay="0"/>
                                          </p:stCondLst>
                                        </p:cTn>
                                        <p:tgtEl>
                                          <p:spTgt spid="10"/>
                                        </p:tgtEl>
                                      </p:cBhvr>
                                    </p:animEffect>
                                    <p:anim calcmode="lin" valueType="num">
                                      <p:cBhvr>
                                        <p:cTn id="2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9" dur="26">
                                          <p:stCondLst>
                                            <p:cond delay="650"/>
                                          </p:stCondLst>
                                        </p:cTn>
                                        <p:tgtEl>
                                          <p:spTgt spid="10"/>
                                        </p:tgtEl>
                                      </p:cBhvr>
                                      <p:to x="100000" y="60000"/>
                                    </p:animScale>
                                    <p:animScale>
                                      <p:cBhvr>
                                        <p:cTn id="30" dur="166" decel="50000">
                                          <p:stCondLst>
                                            <p:cond delay="676"/>
                                          </p:stCondLst>
                                        </p:cTn>
                                        <p:tgtEl>
                                          <p:spTgt spid="10"/>
                                        </p:tgtEl>
                                      </p:cBhvr>
                                      <p:to x="100000" y="100000"/>
                                    </p:animScale>
                                    <p:animScale>
                                      <p:cBhvr>
                                        <p:cTn id="31" dur="26">
                                          <p:stCondLst>
                                            <p:cond delay="1312"/>
                                          </p:stCondLst>
                                        </p:cTn>
                                        <p:tgtEl>
                                          <p:spTgt spid="10"/>
                                        </p:tgtEl>
                                      </p:cBhvr>
                                      <p:to x="100000" y="80000"/>
                                    </p:animScale>
                                    <p:animScale>
                                      <p:cBhvr>
                                        <p:cTn id="32" dur="166" decel="50000">
                                          <p:stCondLst>
                                            <p:cond delay="1338"/>
                                          </p:stCondLst>
                                        </p:cTn>
                                        <p:tgtEl>
                                          <p:spTgt spid="10"/>
                                        </p:tgtEl>
                                      </p:cBhvr>
                                      <p:to x="100000" y="100000"/>
                                    </p:animScale>
                                    <p:animScale>
                                      <p:cBhvr>
                                        <p:cTn id="33" dur="26">
                                          <p:stCondLst>
                                            <p:cond delay="1642"/>
                                          </p:stCondLst>
                                        </p:cTn>
                                        <p:tgtEl>
                                          <p:spTgt spid="10"/>
                                        </p:tgtEl>
                                      </p:cBhvr>
                                      <p:to x="100000" y="90000"/>
                                    </p:animScale>
                                    <p:animScale>
                                      <p:cBhvr>
                                        <p:cTn id="34" dur="166" decel="50000">
                                          <p:stCondLst>
                                            <p:cond delay="1668"/>
                                          </p:stCondLst>
                                        </p:cTn>
                                        <p:tgtEl>
                                          <p:spTgt spid="10"/>
                                        </p:tgtEl>
                                      </p:cBhvr>
                                      <p:to x="100000" y="100000"/>
                                    </p:animScale>
                                    <p:animScale>
                                      <p:cBhvr>
                                        <p:cTn id="35" dur="26">
                                          <p:stCondLst>
                                            <p:cond delay="1808"/>
                                          </p:stCondLst>
                                        </p:cTn>
                                        <p:tgtEl>
                                          <p:spTgt spid="10"/>
                                        </p:tgtEl>
                                      </p:cBhvr>
                                      <p:to x="100000" y="95000"/>
                                    </p:animScale>
                                    <p:animScale>
                                      <p:cBhvr>
                                        <p:cTn id="36" dur="166" decel="50000">
                                          <p:stCondLst>
                                            <p:cond delay="1834"/>
                                          </p:stCondLst>
                                        </p:cTn>
                                        <p:tgtEl>
                                          <p:spTgt spid="10"/>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7">
                                            <p:txEl>
                                              <p:pRg st="2" end="2"/>
                                            </p:txEl>
                                          </p:spTgt>
                                        </p:tgtEl>
                                        <p:attrNameLst>
                                          <p:attrName>style.visibility</p:attrName>
                                        </p:attrNameLst>
                                      </p:cBhvr>
                                      <p:to>
                                        <p:strVal val="visible"/>
                                      </p:to>
                                    </p:set>
                                    <p:anim calcmode="lin" valueType="num">
                                      <p:cBhvr additive="base">
                                        <p:cTn id="41"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6797" y="152400"/>
            <a:ext cx="4206875" cy="199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X-ray waves</a:t>
            </a:r>
            <a:endParaRPr lang="en-US" dirty="0"/>
          </a:p>
        </p:txBody>
      </p:sp>
      <p:sp>
        <p:nvSpPr>
          <p:cNvPr id="3" name="Content Placeholder 2"/>
          <p:cNvSpPr>
            <a:spLocks noGrp="1"/>
          </p:cNvSpPr>
          <p:nvPr>
            <p:ph sz="quarter" idx="13"/>
          </p:nvPr>
        </p:nvSpPr>
        <p:spPr/>
        <p:txBody>
          <a:bodyPr/>
          <a:lstStyle/>
          <a:p>
            <a:r>
              <a:rPr lang="en-US" dirty="0" smtClean="0"/>
              <a:t>Have very small wavelengths (between .03 and 3 nanometers, the size of an atom!)</a:t>
            </a:r>
          </a:p>
          <a:p>
            <a:r>
              <a:rPr lang="en-US" dirty="0" smtClean="0"/>
              <a:t>We use X-rays to see inside our bodies.</a:t>
            </a:r>
          </a:p>
          <a:p>
            <a:r>
              <a:rPr lang="en-US" dirty="0" smtClean="0"/>
              <a:t>X-rays are shot through you (don’t worry, we can’t feel these waves at all!) and images are captured on film of the shadows that x-rays leave behind.</a:t>
            </a:r>
            <a:endParaRPr lang="en-US" dirty="0"/>
          </a:p>
        </p:txBody>
      </p:sp>
      <p:sp>
        <p:nvSpPr>
          <p:cNvPr id="9" name="Rectangle 8"/>
          <p:cNvSpPr/>
          <p:nvPr/>
        </p:nvSpPr>
        <p:spPr>
          <a:xfrm>
            <a:off x="8077200" y="164805"/>
            <a:ext cx="457200" cy="99695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63507" y="3200400"/>
            <a:ext cx="3816987" cy="21955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019300" y="5486400"/>
            <a:ext cx="5105400" cy="353943"/>
          </a:xfrm>
          <a:prstGeom prst="rect">
            <a:avLst/>
          </a:prstGeom>
          <a:noFill/>
        </p:spPr>
        <p:txBody>
          <a:bodyPr wrap="square" rtlCol="0">
            <a:spAutoFit/>
          </a:bodyPr>
          <a:lstStyle/>
          <a:p>
            <a:pPr algn="ctr"/>
            <a:r>
              <a:rPr lang="en-US" sz="1700" dirty="0" smtClean="0"/>
              <a:t>X-ray of a dog that ate a diamond earring</a:t>
            </a:r>
            <a:endParaRPr lang="en-US" sz="1700" dirty="0"/>
          </a:p>
        </p:txBody>
      </p:sp>
    </p:spTree>
    <p:extLst>
      <p:ext uri="{BB962C8B-B14F-4D97-AF65-F5344CB8AC3E}">
        <p14:creationId xmlns:p14="http://schemas.microsoft.com/office/powerpoint/2010/main" val="3512552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2" presetClass="entr" presetSubtype="4" fill="hold"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animEffect transition="in" filter="wipe(down)">
                                      <p:cBhvr>
                                        <p:cTn id="31" dur="580">
                                          <p:stCondLst>
                                            <p:cond delay="0"/>
                                          </p:stCondLst>
                                        </p:cTn>
                                        <p:tgtEl>
                                          <p:spTgt spid="1026"/>
                                        </p:tgtEl>
                                      </p:cBhvr>
                                    </p:animEffect>
                                    <p:anim calcmode="lin" valueType="num">
                                      <p:cBhvr>
                                        <p:cTn id="32"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37" dur="26">
                                          <p:stCondLst>
                                            <p:cond delay="650"/>
                                          </p:stCondLst>
                                        </p:cTn>
                                        <p:tgtEl>
                                          <p:spTgt spid="1026"/>
                                        </p:tgtEl>
                                      </p:cBhvr>
                                      <p:to x="100000" y="60000"/>
                                    </p:animScale>
                                    <p:animScale>
                                      <p:cBhvr>
                                        <p:cTn id="38" dur="166" decel="50000">
                                          <p:stCondLst>
                                            <p:cond delay="676"/>
                                          </p:stCondLst>
                                        </p:cTn>
                                        <p:tgtEl>
                                          <p:spTgt spid="1026"/>
                                        </p:tgtEl>
                                      </p:cBhvr>
                                      <p:to x="100000" y="100000"/>
                                    </p:animScale>
                                    <p:animScale>
                                      <p:cBhvr>
                                        <p:cTn id="39" dur="26">
                                          <p:stCondLst>
                                            <p:cond delay="1312"/>
                                          </p:stCondLst>
                                        </p:cTn>
                                        <p:tgtEl>
                                          <p:spTgt spid="1026"/>
                                        </p:tgtEl>
                                      </p:cBhvr>
                                      <p:to x="100000" y="80000"/>
                                    </p:animScale>
                                    <p:animScale>
                                      <p:cBhvr>
                                        <p:cTn id="40" dur="166" decel="50000">
                                          <p:stCondLst>
                                            <p:cond delay="1338"/>
                                          </p:stCondLst>
                                        </p:cTn>
                                        <p:tgtEl>
                                          <p:spTgt spid="1026"/>
                                        </p:tgtEl>
                                      </p:cBhvr>
                                      <p:to x="100000" y="100000"/>
                                    </p:animScale>
                                    <p:animScale>
                                      <p:cBhvr>
                                        <p:cTn id="41" dur="26">
                                          <p:stCondLst>
                                            <p:cond delay="1642"/>
                                          </p:stCondLst>
                                        </p:cTn>
                                        <p:tgtEl>
                                          <p:spTgt spid="1026"/>
                                        </p:tgtEl>
                                      </p:cBhvr>
                                      <p:to x="100000" y="90000"/>
                                    </p:animScale>
                                    <p:animScale>
                                      <p:cBhvr>
                                        <p:cTn id="42" dur="166" decel="50000">
                                          <p:stCondLst>
                                            <p:cond delay="1668"/>
                                          </p:stCondLst>
                                        </p:cTn>
                                        <p:tgtEl>
                                          <p:spTgt spid="1026"/>
                                        </p:tgtEl>
                                      </p:cBhvr>
                                      <p:to x="100000" y="100000"/>
                                    </p:animScale>
                                    <p:animScale>
                                      <p:cBhvr>
                                        <p:cTn id="43" dur="26">
                                          <p:stCondLst>
                                            <p:cond delay="1808"/>
                                          </p:stCondLst>
                                        </p:cTn>
                                        <p:tgtEl>
                                          <p:spTgt spid="1026"/>
                                        </p:tgtEl>
                                      </p:cBhvr>
                                      <p:to x="100000" y="95000"/>
                                    </p:animScale>
                                    <p:animScale>
                                      <p:cBhvr>
                                        <p:cTn id="44" dur="166" decel="50000">
                                          <p:stCondLst>
                                            <p:cond delay="1834"/>
                                          </p:stCondLst>
                                        </p:cTn>
                                        <p:tgtEl>
                                          <p:spTgt spid="1026"/>
                                        </p:tgtEl>
                                      </p:cBhvr>
                                      <p:to x="100000" y="100000"/>
                                    </p:animScale>
                                  </p:childTnLst>
                                </p:cTn>
                              </p:par>
                              <p:par>
                                <p:cTn id="45" presetID="26" presetClass="entr" presetSubtype="0"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down)">
                                      <p:cBhvr>
                                        <p:cTn id="47" dur="580">
                                          <p:stCondLst>
                                            <p:cond delay="0"/>
                                          </p:stCondLst>
                                        </p:cTn>
                                        <p:tgtEl>
                                          <p:spTgt spid="4"/>
                                        </p:tgtEl>
                                      </p:cBhvr>
                                    </p:animEffect>
                                    <p:anim calcmode="lin" valueType="num">
                                      <p:cBhvr>
                                        <p:cTn id="4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53" dur="26">
                                          <p:stCondLst>
                                            <p:cond delay="650"/>
                                          </p:stCondLst>
                                        </p:cTn>
                                        <p:tgtEl>
                                          <p:spTgt spid="4"/>
                                        </p:tgtEl>
                                      </p:cBhvr>
                                      <p:to x="100000" y="60000"/>
                                    </p:animScale>
                                    <p:animScale>
                                      <p:cBhvr>
                                        <p:cTn id="54" dur="166" decel="50000">
                                          <p:stCondLst>
                                            <p:cond delay="676"/>
                                          </p:stCondLst>
                                        </p:cTn>
                                        <p:tgtEl>
                                          <p:spTgt spid="4"/>
                                        </p:tgtEl>
                                      </p:cBhvr>
                                      <p:to x="100000" y="100000"/>
                                    </p:animScale>
                                    <p:animScale>
                                      <p:cBhvr>
                                        <p:cTn id="55" dur="26">
                                          <p:stCondLst>
                                            <p:cond delay="1312"/>
                                          </p:stCondLst>
                                        </p:cTn>
                                        <p:tgtEl>
                                          <p:spTgt spid="4"/>
                                        </p:tgtEl>
                                      </p:cBhvr>
                                      <p:to x="100000" y="80000"/>
                                    </p:animScale>
                                    <p:animScale>
                                      <p:cBhvr>
                                        <p:cTn id="56" dur="166" decel="50000">
                                          <p:stCondLst>
                                            <p:cond delay="1338"/>
                                          </p:stCondLst>
                                        </p:cTn>
                                        <p:tgtEl>
                                          <p:spTgt spid="4"/>
                                        </p:tgtEl>
                                      </p:cBhvr>
                                      <p:to x="100000" y="100000"/>
                                    </p:animScale>
                                    <p:animScale>
                                      <p:cBhvr>
                                        <p:cTn id="57" dur="26">
                                          <p:stCondLst>
                                            <p:cond delay="1642"/>
                                          </p:stCondLst>
                                        </p:cTn>
                                        <p:tgtEl>
                                          <p:spTgt spid="4"/>
                                        </p:tgtEl>
                                      </p:cBhvr>
                                      <p:to x="100000" y="90000"/>
                                    </p:animScale>
                                    <p:animScale>
                                      <p:cBhvr>
                                        <p:cTn id="58" dur="166" decel="50000">
                                          <p:stCondLst>
                                            <p:cond delay="1668"/>
                                          </p:stCondLst>
                                        </p:cTn>
                                        <p:tgtEl>
                                          <p:spTgt spid="4"/>
                                        </p:tgtEl>
                                      </p:cBhvr>
                                      <p:to x="100000" y="100000"/>
                                    </p:animScale>
                                    <p:animScale>
                                      <p:cBhvr>
                                        <p:cTn id="59" dur="26">
                                          <p:stCondLst>
                                            <p:cond delay="1808"/>
                                          </p:stCondLst>
                                        </p:cTn>
                                        <p:tgtEl>
                                          <p:spTgt spid="4"/>
                                        </p:tgtEl>
                                      </p:cBhvr>
                                      <p:to x="100000" y="95000"/>
                                    </p:animScale>
                                    <p:animScale>
                                      <p:cBhvr>
                                        <p:cTn id="6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6797" y="152400"/>
            <a:ext cx="4206875" cy="199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gamma waves</a:t>
            </a:r>
            <a:endParaRPr lang="en-US" dirty="0"/>
          </a:p>
        </p:txBody>
      </p:sp>
      <p:sp>
        <p:nvSpPr>
          <p:cNvPr id="3" name="Content Placeholder 2"/>
          <p:cNvSpPr>
            <a:spLocks noGrp="1"/>
          </p:cNvSpPr>
          <p:nvPr>
            <p:ph sz="quarter" idx="13"/>
          </p:nvPr>
        </p:nvSpPr>
        <p:spPr>
          <a:xfrm>
            <a:off x="609600" y="1600200"/>
            <a:ext cx="4157197" cy="4114800"/>
          </a:xfrm>
        </p:spPr>
        <p:txBody>
          <a:bodyPr>
            <a:normAutofit lnSpcReduction="10000"/>
          </a:bodyPr>
          <a:lstStyle/>
          <a:p>
            <a:r>
              <a:rPr lang="en-US" dirty="0" smtClean="0"/>
              <a:t>Have the smallest wavelengths and have the most energy out of any of the waves in the electromagnetic spectrum.</a:t>
            </a:r>
          </a:p>
          <a:p>
            <a:pPr lvl="1"/>
            <a:r>
              <a:rPr lang="en-US" dirty="0" smtClean="0"/>
              <a:t>Bursts of these waves can release more energy in 10 seconds than the sun will emit in its entire 10 billion year lifetime.</a:t>
            </a:r>
          </a:p>
          <a:p>
            <a:r>
              <a:rPr lang="en-US" dirty="0" smtClean="0"/>
              <a:t>Are produced by the hottest regions of the universe: supernova explosions, destruction of atoms, decay of radioactive material in space, or black holes.</a:t>
            </a:r>
          </a:p>
          <a:p>
            <a:r>
              <a:rPr lang="en-US" dirty="0" smtClean="0"/>
              <a:t>Cannot be captured and reflected in mirrors to measure, gamma-ray telescopes use Compton scattering to capture the high-energy photons.</a:t>
            </a:r>
            <a:endParaRPr lang="en-US" dirty="0"/>
          </a:p>
        </p:txBody>
      </p:sp>
      <p:sp>
        <p:nvSpPr>
          <p:cNvPr id="9" name="Rectangle 8"/>
          <p:cNvSpPr/>
          <p:nvPr/>
        </p:nvSpPr>
        <p:spPr>
          <a:xfrm flipH="1">
            <a:off x="8534400" y="164805"/>
            <a:ext cx="439272" cy="99695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p:cNvGrpSpPr/>
          <p:nvPr/>
        </p:nvGrpSpPr>
        <p:grpSpPr>
          <a:xfrm>
            <a:off x="5689134" y="1483426"/>
            <a:ext cx="2362200" cy="2057400"/>
            <a:chOff x="5257800" y="1447800"/>
            <a:chExt cx="3249047" cy="2743200"/>
          </a:xfrm>
        </p:grpSpPr>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66"/>
            <a:stretch/>
          </p:blipFill>
          <p:spPr bwMode="auto">
            <a:xfrm>
              <a:off x="5257800" y="1447800"/>
              <a:ext cx="3249047" cy="2743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410200" y="3810000"/>
              <a:ext cx="2944247" cy="307777"/>
            </a:xfrm>
            <a:prstGeom prst="rect">
              <a:avLst/>
            </a:prstGeom>
            <a:noFill/>
          </p:spPr>
          <p:txBody>
            <a:bodyPr wrap="square" rtlCol="0">
              <a:spAutoFit/>
            </a:bodyPr>
            <a:lstStyle/>
            <a:p>
              <a:pPr algn="ctr"/>
              <a:r>
                <a:rPr lang="en-US" sz="1400" dirty="0" smtClean="0"/>
                <a:t>Gamma ray burst from collapsing star</a:t>
              </a:r>
              <a:endParaRPr lang="en-US" sz="1400" dirty="0"/>
            </a:p>
          </p:txBody>
        </p:sp>
      </p:grpSp>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5334" y="4038600"/>
            <a:ext cx="2209800" cy="2209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032034" y="5867400"/>
            <a:ext cx="1676400" cy="523220"/>
          </a:xfrm>
          <a:prstGeom prst="rect">
            <a:avLst/>
          </a:prstGeom>
          <a:noFill/>
        </p:spPr>
        <p:txBody>
          <a:bodyPr wrap="square" rtlCol="0">
            <a:spAutoFit/>
          </a:bodyPr>
          <a:lstStyle/>
          <a:p>
            <a:pPr algn="ctr"/>
            <a:r>
              <a:rPr lang="en-US" sz="1400" dirty="0" smtClean="0"/>
              <a:t>Brightest gamma wave emission on record</a:t>
            </a:r>
            <a:endParaRPr lang="en-US" sz="1400" dirty="0"/>
          </a:p>
        </p:txBody>
      </p:sp>
    </p:spTree>
    <p:extLst>
      <p:ext uri="{BB962C8B-B14F-4D97-AF65-F5344CB8AC3E}">
        <p14:creationId xmlns:p14="http://schemas.microsoft.com/office/powerpoint/2010/main" val="1439101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2" presetClass="entr" presetSubtype="4" fill="hold"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80">
                                          <p:stCondLst>
                                            <p:cond delay="0"/>
                                          </p:stCondLst>
                                        </p:cTn>
                                        <p:tgtEl>
                                          <p:spTgt spid="5"/>
                                        </p:tgtEl>
                                      </p:cBhvr>
                                    </p:animEffect>
                                    <p:anim calcmode="lin" valueType="num">
                                      <p:cBhvr>
                                        <p:cTn id="32"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7" dur="26">
                                          <p:stCondLst>
                                            <p:cond delay="650"/>
                                          </p:stCondLst>
                                        </p:cTn>
                                        <p:tgtEl>
                                          <p:spTgt spid="5"/>
                                        </p:tgtEl>
                                      </p:cBhvr>
                                      <p:to x="100000" y="60000"/>
                                    </p:animScale>
                                    <p:animScale>
                                      <p:cBhvr>
                                        <p:cTn id="38" dur="166" decel="50000">
                                          <p:stCondLst>
                                            <p:cond delay="676"/>
                                          </p:stCondLst>
                                        </p:cTn>
                                        <p:tgtEl>
                                          <p:spTgt spid="5"/>
                                        </p:tgtEl>
                                      </p:cBhvr>
                                      <p:to x="100000" y="100000"/>
                                    </p:animScale>
                                    <p:animScale>
                                      <p:cBhvr>
                                        <p:cTn id="39" dur="26">
                                          <p:stCondLst>
                                            <p:cond delay="1312"/>
                                          </p:stCondLst>
                                        </p:cTn>
                                        <p:tgtEl>
                                          <p:spTgt spid="5"/>
                                        </p:tgtEl>
                                      </p:cBhvr>
                                      <p:to x="100000" y="80000"/>
                                    </p:animScale>
                                    <p:animScale>
                                      <p:cBhvr>
                                        <p:cTn id="40" dur="166" decel="50000">
                                          <p:stCondLst>
                                            <p:cond delay="1338"/>
                                          </p:stCondLst>
                                        </p:cTn>
                                        <p:tgtEl>
                                          <p:spTgt spid="5"/>
                                        </p:tgtEl>
                                      </p:cBhvr>
                                      <p:to x="100000" y="100000"/>
                                    </p:animScale>
                                    <p:animScale>
                                      <p:cBhvr>
                                        <p:cTn id="41" dur="26">
                                          <p:stCondLst>
                                            <p:cond delay="1642"/>
                                          </p:stCondLst>
                                        </p:cTn>
                                        <p:tgtEl>
                                          <p:spTgt spid="5"/>
                                        </p:tgtEl>
                                      </p:cBhvr>
                                      <p:to x="100000" y="90000"/>
                                    </p:animScale>
                                    <p:animScale>
                                      <p:cBhvr>
                                        <p:cTn id="42" dur="166" decel="50000">
                                          <p:stCondLst>
                                            <p:cond delay="1668"/>
                                          </p:stCondLst>
                                        </p:cTn>
                                        <p:tgtEl>
                                          <p:spTgt spid="5"/>
                                        </p:tgtEl>
                                      </p:cBhvr>
                                      <p:to x="100000" y="100000"/>
                                    </p:animScale>
                                    <p:animScale>
                                      <p:cBhvr>
                                        <p:cTn id="43" dur="26">
                                          <p:stCondLst>
                                            <p:cond delay="1808"/>
                                          </p:stCondLst>
                                        </p:cTn>
                                        <p:tgtEl>
                                          <p:spTgt spid="5"/>
                                        </p:tgtEl>
                                      </p:cBhvr>
                                      <p:to x="100000" y="95000"/>
                                    </p:animScale>
                                    <p:animScale>
                                      <p:cBhvr>
                                        <p:cTn id="44" dur="166" decel="50000">
                                          <p:stCondLst>
                                            <p:cond delay="1834"/>
                                          </p:stCondLst>
                                        </p:cTn>
                                        <p:tgtEl>
                                          <p:spTgt spid="5"/>
                                        </p:tgtEl>
                                      </p:cBhvr>
                                      <p:to x="100000" y="100000"/>
                                    </p:animScale>
                                  </p:childTnLst>
                                </p:cTn>
                              </p:par>
                              <p:par>
                                <p:cTn id="45" presetID="26"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down)">
                                      <p:cBhvr>
                                        <p:cTn id="47" dur="580">
                                          <p:stCondLst>
                                            <p:cond delay="0"/>
                                          </p:stCondLst>
                                        </p:cTn>
                                        <p:tgtEl>
                                          <p:spTgt spid="6"/>
                                        </p:tgtEl>
                                      </p:cBhvr>
                                    </p:animEffect>
                                    <p:anim calcmode="lin" valueType="num">
                                      <p:cBhvr>
                                        <p:cTn id="4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53" dur="26">
                                          <p:stCondLst>
                                            <p:cond delay="650"/>
                                          </p:stCondLst>
                                        </p:cTn>
                                        <p:tgtEl>
                                          <p:spTgt spid="6"/>
                                        </p:tgtEl>
                                      </p:cBhvr>
                                      <p:to x="100000" y="60000"/>
                                    </p:animScale>
                                    <p:animScale>
                                      <p:cBhvr>
                                        <p:cTn id="54" dur="166" decel="50000">
                                          <p:stCondLst>
                                            <p:cond delay="676"/>
                                          </p:stCondLst>
                                        </p:cTn>
                                        <p:tgtEl>
                                          <p:spTgt spid="6"/>
                                        </p:tgtEl>
                                      </p:cBhvr>
                                      <p:to x="100000" y="100000"/>
                                    </p:animScale>
                                    <p:animScale>
                                      <p:cBhvr>
                                        <p:cTn id="55" dur="26">
                                          <p:stCondLst>
                                            <p:cond delay="1312"/>
                                          </p:stCondLst>
                                        </p:cTn>
                                        <p:tgtEl>
                                          <p:spTgt spid="6"/>
                                        </p:tgtEl>
                                      </p:cBhvr>
                                      <p:to x="100000" y="80000"/>
                                    </p:animScale>
                                    <p:animScale>
                                      <p:cBhvr>
                                        <p:cTn id="56" dur="166" decel="50000">
                                          <p:stCondLst>
                                            <p:cond delay="1338"/>
                                          </p:stCondLst>
                                        </p:cTn>
                                        <p:tgtEl>
                                          <p:spTgt spid="6"/>
                                        </p:tgtEl>
                                      </p:cBhvr>
                                      <p:to x="100000" y="100000"/>
                                    </p:animScale>
                                    <p:animScale>
                                      <p:cBhvr>
                                        <p:cTn id="57" dur="26">
                                          <p:stCondLst>
                                            <p:cond delay="1642"/>
                                          </p:stCondLst>
                                        </p:cTn>
                                        <p:tgtEl>
                                          <p:spTgt spid="6"/>
                                        </p:tgtEl>
                                      </p:cBhvr>
                                      <p:to x="100000" y="90000"/>
                                    </p:animScale>
                                    <p:animScale>
                                      <p:cBhvr>
                                        <p:cTn id="58" dur="166" decel="50000">
                                          <p:stCondLst>
                                            <p:cond delay="1668"/>
                                          </p:stCondLst>
                                        </p:cTn>
                                        <p:tgtEl>
                                          <p:spTgt spid="6"/>
                                        </p:tgtEl>
                                      </p:cBhvr>
                                      <p:to x="100000" y="100000"/>
                                    </p:animScale>
                                    <p:animScale>
                                      <p:cBhvr>
                                        <p:cTn id="59" dur="26">
                                          <p:stCondLst>
                                            <p:cond delay="1808"/>
                                          </p:stCondLst>
                                        </p:cTn>
                                        <p:tgtEl>
                                          <p:spTgt spid="6"/>
                                        </p:tgtEl>
                                      </p:cBhvr>
                                      <p:to x="100000" y="95000"/>
                                    </p:animScale>
                                    <p:animScale>
                                      <p:cBhvr>
                                        <p:cTn id="60" dur="166" decel="50000">
                                          <p:stCondLst>
                                            <p:cond delay="1834"/>
                                          </p:stCondLst>
                                        </p:cTn>
                                        <p:tgtEl>
                                          <p:spTgt spid="6"/>
                                        </p:tgtEl>
                                      </p:cBhvr>
                                      <p:to x="100000" y="100000"/>
                                    </p:animScale>
                                  </p:childTnLst>
                                </p:cTn>
                              </p:par>
                              <p:par>
                                <p:cTn id="61" presetID="26" presetClass="entr" presetSubtype="0"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down)">
                                      <p:cBhvr>
                                        <p:cTn id="63" dur="580">
                                          <p:stCondLst>
                                            <p:cond delay="0"/>
                                          </p:stCondLst>
                                        </p:cTn>
                                        <p:tgtEl>
                                          <p:spTgt spid="7"/>
                                        </p:tgtEl>
                                      </p:cBhvr>
                                    </p:animEffect>
                                    <p:anim calcmode="lin" valueType="num">
                                      <p:cBhvr>
                                        <p:cTn id="6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69" dur="26">
                                          <p:stCondLst>
                                            <p:cond delay="650"/>
                                          </p:stCondLst>
                                        </p:cTn>
                                        <p:tgtEl>
                                          <p:spTgt spid="7"/>
                                        </p:tgtEl>
                                      </p:cBhvr>
                                      <p:to x="100000" y="60000"/>
                                    </p:animScale>
                                    <p:animScale>
                                      <p:cBhvr>
                                        <p:cTn id="70" dur="166" decel="50000">
                                          <p:stCondLst>
                                            <p:cond delay="676"/>
                                          </p:stCondLst>
                                        </p:cTn>
                                        <p:tgtEl>
                                          <p:spTgt spid="7"/>
                                        </p:tgtEl>
                                      </p:cBhvr>
                                      <p:to x="100000" y="100000"/>
                                    </p:animScale>
                                    <p:animScale>
                                      <p:cBhvr>
                                        <p:cTn id="71" dur="26">
                                          <p:stCondLst>
                                            <p:cond delay="1312"/>
                                          </p:stCondLst>
                                        </p:cTn>
                                        <p:tgtEl>
                                          <p:spTgt spid="7"/>
                                        </p:tgtEl>
                                      </p:cBhvr>
                                      <p:to x="100000" y="80000"/>
                                    </p:animScale>
                                    <p:animScale>
                                      <p:cBhvr>
                                        <p:cTn id="72" dur="166" decel="50000">
                                          <p:stCondLst>
                                            <p:cond delay="1338"/>
                                          </p:stCondLst>
                                        </p:cTn>
                                        <p:tgtEl>
                                          <p:spTgt spid="7"/>
                                        </p:tgtEl>
                                      </p:cBhvr>
                                      <p:to x="100000" y="100000"/>
                                    </p:animScale>
                                    <p:animScale>
                                      <p:cBhvr>
                                        <p:cTn id="73" dur="26">
                                          <p:stCondLst>
                                            <p:cond delay="1642"/>
                                          </p:stCondLst>
                                        </p:cTn>
                                        <p:tgtEl>
                                          <p:spTgt spid="7"/>
                                        </p:tgtEl>
                                      </p:cBhvr>
                                      <p:to x="100000" y="90000"/>
                                    </p:animScale>
                                    <p:animScale>
                                      <p:cBhvr>
                                        <p:cTn id="74" dur="166" decel="50000">
                                          <p:stCondLst>
                                            <p:cond delay="1668"/>
                                          </p:stCondLst>
                                        </p:cTn>
                                        <p:tgtEl>
                                          <p:spTgt spid="7"/>
                                        </p:tgtEl>
                                      </p:cBhvr>
                                      <p:to x="100000" y="100000"/>
                                    </p:animScale>
                                    <p:animScale>
                                      <p:cBhvr>
                                        <p:cTn id="75" dur="26">
                                          <p:stCondLst>
                                            <p:cond delay="1808"/>
                                          </p:stCondLst>
                                        </p:cTn>
                                        <p:tgtEl>
                                          <p:spTgt spid="7"/>
                                        </p:tgtEl>
                                      </p:cBhvr>
                                      <p:to x="100000" y="95000"/>
                                    </p:animScale>
                                    <p:animScale>
                                      <p:cBhvr>
                                        <p:cTn id="76" dur="166" decel="50000">
                                          <p:stCondLst>
                                            <p:cond delay="1834"/>
                                          </p:stCondLst>
                                        </p:cTn>
                                        <p:tgtEl>
                                          <p:spTgt spid="7"/>
                                        </p:tgtEl>
                                      </p:cBhvr>
                                      <p:to x="100000" y="100000"/>
                                    </p:animScale>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nodeType="clickEffect">
                                  <p:stCondLst>
                                    <p:cond delay="0"/>
                                  </p:stCondLst>
                                  <p:childTnLst>
                                    <p:set>
                                      <p:cBhvr>
                                        <p:cTn id="80" dur="1" fill="hold">
                                          <p:stCondLst>
                                            <p:cond delay="0"/>
                                          </p:stCondLst>
                                        </p:cTn>
                                        <p:tgtEl>
                                          <p:spTgt spid="3">
                                            <p:txEl>
                                              <p:pRg st="3" end="3"/>
                                            </p:txEl>
                                          </p:spTgt>
                                        </p:tgtEl>
                                        <p:attrNameLst>
                                          <p:attrName>style.visibility</p:attrName>
                                        </p:attrNameLst>
                                      </p:cBhvr>
                                      <p:to>
                                        <p:strVal val="visible"/>
                                      </p:to>
                                    </p:set>
                                    <p:anim calcmode="lin" valueType="num">
                                      <p:cBhvr additive="base">
                                        <p:cTn id="8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Gaining information from electromagnetic waves</a:t>
            </a:r>
            <a:endParaRPr lang="en-US" dirty="0"/>
          </a:p>
        </p:txBody>
      </p:sp>
      <p:sp>
        <p:nvSpPr>
          <p:cNvPr id="7" name="Text Placeholder 6"/>
          <p:cNvSpPr>
            <a:spLocks noGrp="1"/>
          </p:cNvSpPr>
          <p:nvPr>
            <p:ph type="body" idx="1"/>
          </p:nvPr>
        </p:nvSpPr>
        <p:spPr/>
        <p:txBody>
          <a:bodyPr/>
          <a:lstStyle/>
          <a:p>
            <a:endParaRPr lang="en-US"/>
          </a:p>
        </p:txBody>
      </p:sp>
    </p:spTree>
    <p:extLst>
      <p:ext uri="{BB962C8B-B14F-4D97-AF65-F5344CB8AC3E}">
        <p14:creationId xmlns:p14="http://schemas.microsoft.com/office/powerpoint/2010/main" val="17701041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telescopes</a:t>
            </a:r>
            <a:endParaRPr lang="en-US" dirty="0"/>
          </a:p>
        </p:txBody>
      </p:sp>
      <p:sp>
        <p:nvSpPr>
          <p:cNvPr id="3" name="Content Placeholder 2"/>
          <p:cNvSpPr>
            <a:spLocks noGrp="1"/>
          </p:cNvSpPr>
          <p:nvPr>
            <p:ph sz="quarter" idx="13"/>
          </p:nvPr>
        </p:nvSpPr>
        <p:spPr>
          <a:xfrm>
            <a:off x="574741" y="1498872"/>
            <a:ext cx="7924800" cy="914400"/>
          </a:xfrm>
        </p:spPr>
        <p:txBody>
          <a:bodyPr/>
          <a:lstStyle/>
          <a:p>
            <a:r>
              <a:rPr lang="en-US" dirty="0" smtClean="0"/>
              <a:t>These instruments used by scientists are able to collect electromagnetic waves and bring them into focus so we can study them.</a:t>
            </a:r>
            <a:endParaRPr lang="en-US" dirty="0"/>
          </a:p>
        </p:txBody>
      </p:sp>
      <p:grpSp>
        <p:nvGrpSpPr>
          <p:cNvPr id="6" name="Group 5"/>
          <p:cNvGrpSpPr/>
          <p:nvPr/>
        </p:nvGrpSpPr>
        <p:grpSpPr>
          <a:xfrm>
            <a:off x="6172200" y="2413272"/>
            <a:ext cx="2417417" cy="1951837"/>
            <a:chOff x="1219200" y="2438400"/>
            <a:chExt cx="2787651" cy="2090738"/>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2438400"/>
              <a:ext cx="2787651" cy="20907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431926" y="2590800"/>
              <a:ext cx="2362200" cy="989038"/>
            </a:xfrm>
            <a:prstGeom prst="rect">
              <a:avLst/>
            </a:prstGeom>
            <a:noFill/>
          </p:spPr>
          <p:txBody>
            <a:bodyPr wrap="square" rtlCol="0">
              <a:spAutoFit/>
            </a:bodyPr>
            <a:lstStyle/>
            <a:p>
              <a:pPr algn="ctr"/>
              <a:r>
                <a:rPr lang="en-US" dirty="0" smtClean="0"/>
                <a:t>Visible light is collected by optical telescopes.</a:t>
              </a:r>
              <a:endParaRPr lang="en-US" dirty="0"/>
            </a:p>
          </p:txBody>
        </p:sp>
      </p:grpSp>
      <p:grpSp>
        <p:nvGrpSpPr>
          <p:cNvPr id="7" name="Group 6"/>
          <p:cNvGrpSpPr/>
          <p:nvPr/>
        </p:nvGrpSpPr>
        <p:grpSpPr>
          <a:xfrm>
            <a:off x="2209800" y="2351988"/>
            <a:ext cx="2398847" cy="2074405"/>
            <a:chOff x="4853763" y="2438400"/>
            <a:chExt cx="2766237" cy="2222028"/>
          </a:xfrm>
        </p:grpSpPr>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66"/>
            <a:stretch/>
          </p:blipFill>
          <p:spPr bwMode="auto">
            <a:xfrm>
              <a:off x="4853763" y="2438400"/>
              <a:ext cx="2766237" cy="22220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055782" y="2452300"/>
              <a:ext cx="2362200" cy="1285749"/>
            </a:xfrm>
            <a:prstGeom prst="rect">
              <a:avLst/>
            </a:prstGeom>
            <a:noFill/>
          </p:spPr>
          <p:txBody>
            <a:bodyPr wrap="square" rtlCol="0">
              <a:spAutoFit/>
            </a:bodyPr>
            <a:lstStyle/>
            <a:p>
              <a:pPr algn="ctr"/>
              <a:r>
                <a:rPr lang="en-US" dirty="0" smtClean="0"/>
                <a:t>Radio waves are detected by radio telescopes.</a:t>
              </a:r>
            </a:p>
            <a:p>
              <a:endParaRPr lang="en-US" dirty="0"/>
            </a:p>
          </p:txBody>
        </p:sp>
      </p:grpSp>
      <p:grpSp>
        <p:nvGrpSpPr>
          <p:cNvPr id="9" name="Group 8"/>
          <p:cNvGrpSpPr/>
          <p:nvPr/>
        </p:nvGrpSpPr>
        <p:grpSpPr>
          <a:xfrm>
            <a:off x="381000" y="3957276"/>
            <a:ext cx="2398847" cy="2498732"/>
            <a:chOff x="1211317" y="4191000"/>
            <a:chExt cx="2766237" cy="2676552"/>
          </a:xfrm>
        </p:grpSpPr>
        <p:pic>
          <p:nvPicPr>
            <p:cNvPr id="102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r="9"/>
            <a:stretch/>
          </p:blipFill>
          <p:spPr bwMode="auto">
            <a:xfrm>
              <a:off x="1211317" y="4191000"/>
              <a:ext cx="2766237" cy="22019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211317" y="5977418"/>
              <a:ext cx="2766237" cy="890134"/>
            </a:xfrm>
            <a:prstGeom prst="rect">
              <a:avLst/>
            </a:prstGeom>
            <a:noFill/>
          </p:spPr>
          <p:txBody>
            <a:bodyPr wrap="square" rtlCol="0">
              <a:spAutoFit/>
            </a:bodyPr>
            <a:lstStyle/>
            <a:p>
              <a:pPr algn="ctr"/>
              <a:r>
                <a:rPr lang="en-US" sz="1600" dirty="0" smtClean="0"/>
                <a:t>Infrared waves are captured by telescopes such as the Spitzer Space Telescope.</a:t>
              </a:r>
              <a:endParaRPr lang="en-US" sz="1600" dirty="0"/>
            </a:p>
          </p:txBody>
        </p:sp>
      </p:grpSp>
      <p:grpSp>
        <p:nvGrpSpPr>
          <p:cNvPr id="11" name="Group 10"/>
          <p:cNvGrpSpPr/>
          <p:nvPr/>
        </p:nvGrpSpPr>
        <p:grpSpPr>
          <a:xfrm>
            <a:off x="4142230" y="4078080"/>
            <a:ext cx="2487712" cy="2182689"/>
            <a:chOff x="4751288" y="4462925"/>
            <a:chExt cx="2868712" cy="2049286"/>
          </a:xfrm>
        </p:grpSpPr>
        <p:pic>
          <p:nvPicPr>
            <p:cNvPr id="1029"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19"/>
            <a:stretch/>
          </p:blipFill>
          <p:spPr bwMode="auto">
            <a:xfrm>
              <a:off x="4751288" y="4462925"/>
              <a:ext cx="2868712" cy="204928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4751288" y="5699266"/>
              <a:ext cx="2868712" cy="780208"/>
            </a:xfrm>
            <a:prstGeom prst="rect">
              <a:avLst/>
            </a:prstGeom>
            <a:noFill/>
          </p:spPr>
          <p:txBody>
            <a:bodyPr wrap="square" rtlCol="0">
              <a:spAutoFit/>
            </a:bodyPr>
            <a:lstStyle/>
            <a:p>
              <a:pPr algn="ctr"/>
              <a:r>
                <a:rPr lang="en-US" sz="1600" dirty="0" smtClean="0"/>
                <a:t>X-Rays are collected by telescopes  like the ones on the Chandra Observatory.</a:t>
              </a:r>
              <a:endParaRPr lang="en-US" sz="1600" dirty="0"/>
            </a:p>
          </p:txBody>
        </p:sp>
      </p:grpSp>
    </p:spTree>
    <p:extLst>
      <p:ext uri="{BB962C8B-B14F-4D97-AF65-F5344CB8AC3E}">
        <p14:creationId xmlns:p14="http://schemas.microsoft.com/office/powerpoint/2010/main" val="2419528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80">
                                          <p:stCondLst>
                                            <p:cond delay="0"/>
                                          </p:stCondLst>
                                        </p:cTn>
                                        <p:tgtEl>
                                          <p:spTgt spid="9"/>
                                        </p:tgtEl>
                                      </p:cBhvr>
                                    </p:animEffect>
                                    <p:anim calcmode="lin" valueType="num">
                                      <p:cBhvr>
                                        <p:cTn id="1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9" dur="26">
                                          <p:stCondLst>
                                            <p:cond delay="650"/>
                                          </p:stCondLst>
                                        </p:cTn>
                                        <p:tgtEl>
                                          <p:spTgt spid="9"/>
                                        </p:tgtEl>
                                      </p:cBhvr>
                                      <p:to x="100000" y="60000"/>
                                    </p:animScale>
                                    <p:animScale>
                                      <p:cBhvr>
                                        <p:cTn id="20" dur="166" decel="50000">
                                          <p:stCondLst>
                                            <p:cond delay="676"/>
                                          </p:stCondLst>
                                        </p:cTn>
                                        <p:tgtEl>
                                          <p:spTgt spid="9"/>
                                        </p:tgtEl>
                                      </p:cBhvr>
                                      <p:to x="100000" y="100000"/>
                                    </p:animScale>
                                    <p:animScale>
                                      <p:cBhvr>
                                        <p:cTn id="21" dur="26">
                                          <p:stCondLst>
                                            <p:cond delay="1312"/>
                                          </p:stCondLst>
                                        </p:cTn>
                                        <p:tgtEl>
                                          <p:spTgt spid="9"/>
                                        </p:tgtEl>
                                      </p:cBhvr>
                                      <p:to x="100000" y="80000"/>
                                    </p:animScale>
                                    <p:animScale>
                                      <p:cBhvr>
                                        <p:cTn id="22" dur="166" decel="50000">
                                          <p:stCondLst>
                                            <p:cond delay="1338"/>
                                          </p:stCondLst>
                                        </p:cTn>
                                        <p:tgtEl>
                                          <p:spTgt spid="9"/>
                                        </p:tgtEl>
                                      </p:cBhvr>
                                      <p:to x="100000" y="100000"/>
                                    </p:animScale>
                                    <p:animScale>
                                      <p:cBhvr>
                                        <p:cTn id="23" dur="26">
                                          <p:stCondLst>
                                            <p:cond delay="1642"/>
                                          </p:stCondLst>
                                        </p:cTn>
                                        <p:tgtEl>
                                          <p:spTgt spid="9"/>
                                        </p:tgtEl>
                                      </p:cBhvr>
                                      <p:to x="100000" y="90000"/>
                                    </p:animScale>
                                    <p:animScale>
                                      <p:cBhvr>
                                        <p:cTn id="24" dur="166" decel="50000">
                                          <p:stCondLst>
                                            <p:cond delay="1668"/>
                                          </p:stCondLst>
                                        </p:cTn>
                                        <p:tgtEl>
                                          <p:spTgt spid="9"/>
                                        </p:tgtEl>
                                      </p:cBhvr>
                                      <p:to x="100000" y="100000"/>
                                    </p:animScale>
                                    <p:animScale>
                                      <p:cBhvr>
                                        <p:cTn id="25" dur="26">
                                          <p:stCondLst>
                                            <p:cond delay="1808"/>
                                          </p:stCondLst>
                                        </p:cTn>
                                        <p:tgtEl>
                                          <p:spTgt spid="9"/>
                                        </p:tgtEl>
                                      </p:cBhvr>
                                      <p:to x="100000" y="95000"/>
                                    </p:animScale>
                                    <p:animScale>
                                      <p:cBhvr>
                                        <p:cTn id="26" dur="166" decel="50000">
                                          <p:stCondLst>
                                            <p:cond delay="1834"/>
                                          </p:stCondLst>
                                        </p:cTn>
                                        <p:tgtEl>
                                          <p:spTgt spid="9"/>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80">
                                          <p:stCondLst>
                                            <p:cond delay="0"/>
                                          </p:stCondLst>
                                        </p:cTn>
                                        <p:tgtEl>
                                          <p:spTgt spid="7"/>
                                        </p:tgtEl>
                                      </p:cBhvr>
                                    </p:animEffect>
                                    <p:anim calcmode="lin" valueType="num">
                                      <p:cBhvr>
                                        <p:cTn id="32"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7" dur="26">
                                          <p:stCondLst>
                                            <p:cond delay="650"/>
                                          </p:stCondLst>
                                        </p:cTn>
                                        <p:tgtEl>
                                          <p:spTgt spid="7"/>
                                        </p:tgtEl>
                                      </p:cBhvr>
                                      <p:to x="100000" y="60000"/>
                                    </p:animScale>
                                    <p:animScale>
                                      <p:cBhvr>
                                        <p:cTn id="38" dur="166" decel="50000">
                                          <p:stCondLst>
                                            <p:cond delay="676"/>
                                          </p:stCondLst>
                                        </p:cTn>
                                        <p:tgtEl>
                                          <p:spTgt spid="7"/>
                                        </p:tgtEl>
                                      </p:cBhvr>
                                      <p:to x="100000" y="100000"/>
                                    </p:animScale>
                                    <p:animScale>
                                      <p:cBhvr>
                                        <p:cTn id="39" dur="26">
                                          <p:stCondLst>
                                            <p:cond delay="1312"/>
                                          </p:stCondLst>
                                        </p:cTn>
                                        <p:tgtEl>
                                          <p:spTgt spid="7"/>
                                        </p:tgtEl>
                                      </p:cBhvr>
                                      <p:to x="100000" y="80000"/>
                                    </p:animScale>
                                    <p:animScale>
                                      <p:cBhvr>
                                        <p:cTn id="40" dur="166" decel="50000">
                                          <p:stCondLst>
                                            <p:cond delay="1338"/>
                                          </p:stCondLst>
                                        </p:cTn>
                                        <p:tgtEl>
                                          <p:spTgt spid="7"/>
                                        </p:tgtEl>
                                      </p:cBhvr>
                                      <p:to x="100000" y="100000"/>
                                    </p:animScale>
                                    <p:animScale>
                                      <p:cBhvr>
                                        <p:cTn id="41" dur="26">
                                          <p:stCondLst>
                                            <p:cond delay="1642"/>
                                          </p:stCondLst>
                                        </p:cTn>
                                        <p:tgtEl>
                                          <p:spTgt spid="7"/>
                                        </p:tgtEl>
                                      </p:cBhvr>
                                      <p:to x="100000" y="90000"/>
                                    </p:animScale>
                                    <p:animScale>
                                      <p:cBhvr>
                                        <p:cTn id="42" dur="166" decel="50000">
                                          <p:stCondLst>
                                            <p:cond delay="1668"/>
                                          </p:stCondLst>
                                        </p:cTn>
                                        <p:tgtEl>
                                          <p:spTgt spid="7"/>
                                        </p:tgtEl>
                                      </p:cBhvr>
                                      <p:to x="100000" y="100000"/>
                                    </p:animScale>
                                    <p:animScale>
                                      <p:cBhvr>
                                        <p:cTn id="43" dur="26">
                                          <p:stCondLst>
                                            <p:cond delay="1808"/>
                                          </p:stCondLst>
                                        </p:cTn>
                                        <p:tgtEl>
                                          <p:spTgt spid="7"/>
                                        </p:tgtEl>
                                      </p:cBhvr>
                                      <p:to x="100000" y="95000"/>
                                    </p:animScale>
                                    <p:animScale>
                                      <p:cBhvr>
                                        <p:cTn id="44" dur="166" decel="50000">
                                          <p:stCondLst>
                                            <p:cond delay="1834"/>
                                          </p:stCondLst>
                                        </p:cTn>
                                        <p:tgtEl>
                                          <p:spTgt spid="7"/>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down)">
                                      <p:cBhvr>
                                        <p:cTn id="49" dur="580">
                                          <p:stCondLst>
                                            <p:cond delay="0"/>
                                          </p:stCondLst>
                                        </p:cTn>
                                        <p:tgtEl>
                                          <p:spTgt spid="11"/>
                                        </p:tgtEl>
                                      </p:cBhvr>
                                    </p:animEffect>
                                    <p:anim calcmode="lin" valueType="num">
                                      <p:cBhvr>
                                        <p:cTn id="50"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55" dur="26">
                                          <p:stCondLst>
                                            <p:cond delay="650"/>
                                          </p:stCondLst>
                                        </p:cTn>
                                        <p:tgtEl>
                                          <p:spTgt spid="11"/>
                                        </p:tgtEl>
                                      </p:cBhvr>
                                      <p:to x="100000" y="60000"/>
                                    </p:animScale>
                                    <p:animScale>
                                      <p:cBhvr>
                                        <p:cTn id="56" dur="166" decel="50000">
                                          <p:stCondLst>
                                            <p:cond delay="676"/>
                                          </p:stCondLst>
                                        </p:cTn>
                                        <p:tgtEl>
                                          <p:spTgt spid="11"/>
                                        </p:tgtEl>
                                      </p:cBhvr>
                                      <p:to x="100000" y="100000"/>
                                    </p:animScale>
                                    <p:animScale>
                                      <p:cBhvr>
                                        <p:cTn id="57" dur="26">
                                          <p:stCondLst>
                                            <p:cond delay="1312"/>
                                          </p:stCondLst>
                                        </p:cTn>
                                        <p:tgtEl>
                                          <p:spTgt spid="11"/>
                                        </p:tgtEl>
                                      </p:cBhvr>
                                      <p:to x="100000" y="80000"/>
                                    </p:animScale>
                                    <p:animScale>
                                      <p:cBhvr>
                                        <p:cTn id="58" dur="166" decel="50000">
                                          <p:stCondLst>
                                            <p:cond delay="1338"/>
                                          </p:stCondLst>
                                        </p:cTn>
                                        <p:tgtEl>
                                          <p:spTgt spid="11"/>
                                        </p:tgtEl>
                                      </p:cBhvr>
                                      <p:to x="100000" y="100000"/>
                                    </p:animScale>
                                    <p:animScale>
                                      <p:cBhvr>
                                        <p:cTn id="59" dur="26">
                                          <p:stCondLst>
                                            <p:cond delay="1642"/>
                                          </p:stCondLst>
                                        </p:cTn>
                                        <p:tgtEl>
                                          <p:spTgt spid="11"/>
                                        </p:tgtEl>
                                      </p:cBhvr>
                                      <p:to x="100000" y="90000"/>
                                    </p:animScale>
                                    <p:animScale>
                                      <p:cBhvr>
                                        <p:cTn id="60" dur="166" decel="50000">
                                          <p:stCondLst>
                                            <p:cond delay="1668"/>
                                          </p:stCondLst>
                                        </p:cTn>
                                        <p:tgtEl>
                                          <p:spTgt spid="11"/>
                                        </p:tgtEl>
                                      </p:cBhvr>
                                      <p:to x="100000" y="100000"/>
                                    </p:animScale>
                                    <p:animScale>
                                      <p:cBhvr>
                                        <p:cTn id="61" dur="26">
                                          <p:stCondLst>
                                            <p:cond delay="1808"/>
                                          </p:stCondLst>
                                        </p:cTn>
                                        <p:tgtEl>
                                          <p:spTgt spid="11"/>
                                        </p:tgtEl>
                                      </p:cBhvr>
                                      <p:to x="100000" y="95000"/>
                                    </p:animScale>
                                    <p:animScale>
                                      <p:cBhvr>
                                        <p:cTn id="62" dur="166" decel="50000">
                                          <p:stCondLst>
                                            <p:cond delay="1834"/>
                                          </p:stCondLst>
                                        </p:cTn>
                                        <p:tgtEl>
                                          <p:spTgt spid="11"/>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26" presetClass="entr" presetSubtype="0" fill="hold" nodeType="click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wipe(down)">
                                      <p:cBhvr>
                                        <p:cTn id="67" dur="580">
                                          <p:stCondLst>
                                            <p:cond delay="0"/>
                                          </p:stCondLst>
                                        </p:cTn>
                                        <p:tgtEl>
                                          <p:spTgt spid="6"/>
                                        </p:tgtEl>
                                      </p:cBhvr>
                                    </p:animEffect>
                                    <p:anim calcmode="lin" valueType="num">
                                      <p:cBhvr>
                                        <p:cTn id="6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73" dur="26">
                                          <p:stCondLst>
                                            <p:cond delay="650"/>
                                          </p:stCondLst>
                                        </p:cTn>
                                        <p:tgtEl>
                                          <p:spTgt spid="6"/>
                                        </p:tgtEl>
                                      </p:cBhvr>
                                      <p:to x="100000" y="60000"/>
                                    </p:animScale>
                                    <p:animScale>
                                      <p:cBhvr>
                                        <p:cTn id="74" dur="166" decel="50000">
                                          <p:stCondLst>
                                            <p:cond delay="676"/>
                                          </p:stCondLst>
                                        </p:cTn>
                                        <p:tgtEl>
                                          <p:spTgt spid="6"/>
                                        </p:tgtEl>
                                      </p:cBhvr>
                                      <p:to x="100000" y="100000"/>
                                    </p:animScale>
                                    <p:animScale>
                                      <p:cBhvr>
                                        <p:cTn id="75" dur="26">
                                          <p:stCondLst>
                                            <p:cond delay="1312"/>
                                          </p:stCondLst>
                                        </p:cTn>
                                        <p:tgtEl>
                                          <p:spTgt spid="6"/>
                                        </p:tgtEl>
                                      </p:cBhvr>
                                      <p:to x="100000" y="80000"/>
                                    </p:animScale>
                                    <p:animScale>
                                      <p:cBhvr>
                                        <p:cTn id="76" dur="166" decel="50000">
                                          <p:stCondLst>
                                            <p:cond delay="1338"/>
                                          </p:stCondLst>
                                        </p:cTn>
                                        <p:tgtEl>
                                          <p:spTgt spid="6"/>
                                        </p:tgtEl>
                                      </p:cBhvr>
                                      <p:to x="100000" y="100000"/>
                                    </p:animScale>
                                    <p:animScale>
                                      <p:cBhvr>
                                        <p:cTn id="77" dur="26">
                                          <p:stCondLst>
                                            <p:cond delay="1642"/>
                                          </p:stCondLst>
                                        </p:cTn>
                                        <p:tgtEl>
                                          <p:spTgt spid="6"/>
                                        </p:tgtEl>
                                      </p:cBhvr>
                                      <p:to x="100000" y="90000"/>
                                    </p:animScale>
                                    <p:animScale>
                                      <p:cBhvr>
                                        <p:cTn id="78" dur="166" decel="50000">
                                          <p:stCondLst>
                                            <p:cond delay="1668"/>
                                          </p:stCondLst>
                                        </p:cTn>
                                        <p:tgtEl>
                                          <p:spTgt spid="6"/>
                                        </p:tgtEl>
                                      </p:cBhvr>
                                      <p:to x="100000" y="100000"/>
                                    </p:animScale>
                                    <p:animScale>
                                      <p:cBhvr>
                                        <p:cTn id="79" dur="26">
                                          <p:stCondLst>
                                            <p:cond delay="1808"/>
                                          </p:stCondLst>
                                        </p:cTn>
                                        <p:tgtEl>
                                          <p:spTgt spid="6"/>
                                        </p:tgtEl>
                                      </p:cBhvr>
                                      <p:to x="100000" y="95000"/>
                                    </p:animScale>
                                    <p:animScale>
                                      <p:cBhvr>
                                        <p:cTn id="80"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3962400"/>
            <a:ext cx="2464542" cy="25981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8"/>
          <p:cNvSpPr>
            <a:spLocks noGrp="1"/>
          </p:cNvSpPr>
          <p:nvPr>
            <p:ph sz="quarter" idx="14"/>
          </p:nvPr>
        </p:nvSpPr>
        <p:spPr>
          <a:xfrm>
            <a:off x="765696" y="1600200"/>
            <a:ext cx="3733800" cy="4114800"/>
          </a:xfrm>
        </p:spPr>
        <p:txBody>
          <a:bodyPr/>
          <a:lstStyle/>
          <a:p>
            <a:r>
              <a:rPr lang="en-US" dirty="0" smtClean="0"/>
              <a:t>Astronomers discovered spinning neutron stars called “pulsars” by detecting regular pulses of radio waves emitted from these stars.</a:t>
            </a:r>
          </a:p>
          <a:p>
            <a:r>
              <a:rPr lang="en-US" dirty="0" smtClean="0"/>
              <a:t>Radio telescopes detect faint radiation coming in from all directions, leading scientists to hypothesize that these radiation waves are left over from the big bang.</a:t>
            </a:r>
          </a:p>
          <a:p>
            <a:endParaRPr lang="en-US" dirty="0"/>
          </a:p>
        </p:txBody>
      </p:sp>
      <p:sp>
        <p:nvSpPr>
          <p:cNvPr id="2" name="Title 1"/>
          <p:cNvSpPr>
            <a:spLocks noGrp="1"/>
          </p:cNvSpPr>
          <p:nvPr>
            <p:ph type="title"/>
          </p:nvPr>
        </p:nvSpPr>
        <p:spPr/>
        <p:txBody>
          <a:bodyPr/>
          <a:lstStyle/>
          <a:p>
            <a:r>
              <a:rPr lang="en-US" dirty="0" smtClean="0"/>
              <a:t>Information from radio waves</a:t>
            </a:r>
            <a:endParaRPr lang="en-US"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371600"/>
            <a:ext cx="3257550" cy="2438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59807" y="3962400"/>
            <a:ext cx="2326943" cy="232694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1877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051"/>
                                        </p:tgtEl>
                                        <p:attrNameLst>
                                          <p:attrName>style.visibility</p:attrName>
                                        </p:attrNameLst>
                                      </p:cBhvr>
                                      <p:to>
                                        <p:strVal val="visible"/>
                                      </p:to>
                                    </p:set>
                                    <p:anim calcmode="lin" valueType="num">
                                      <p:cBhvr>
                                        <p:cTn id="13" dur="500" fill="hold"/>
                                        <p:tgtEl>
                                          <p:spTgt spid="2051"/>
                                        </p:tgtEl>
                                        <p:attrNameLst>
                                          <p:attrName>ppt_w</p:attrName>
                                        </p:attrNameLst>
                                      </p:cBhvr>
                                      <p:tavLst>
                                        <p:tav tm="0">
                                          <p:val>
                                            <p:fltVal val="0"/>
                                          </p:val>
                                        </p:tav>
                                        <p:tav tm="100000">
                                          <p:val>
                                            <p:strVal val="#ppt_w"/>
                                          </p:val>
                                        </p:tav>
                                      </p:tavLst>
                                    </p:anim>
                                    <p:anim calcmode="lin" valueType="num">
                                      <p:cBhvr>
                                        <p:cTn id="14" dur="500" fill="hold"/>
                                        <p:tgtEl>
                                          <p:spTgt spid="2051"/>
                                        </p:tgtEl>
                                        <p:attrNameLst>
                                          <p:attrName>ppt_h</p:attrName>
                                        </p:attrNameLst>
                                      </p:cBhvr>
                                      <p:tavLst>
                                        <p:tav tm="0">
                                          <p:val>
                                            <p:fltVal val="0"/>
                                          </p:val>
                                        </p:tav>
                                        <p:tav tm="100000">
                                          <p:val>
                                            <p:strVal val="#ppt_h"/>
                                          </p:val>
                                        </p:tav>
                                      </p:tavLst>
                                    </p:anim>
                                    <p:animEffect transition="in" filter="fade">
                                      <p:cBhvr>
                                        <p:cTn id="15" dur="500"/>
                                        <p:tgtEl>
                                          <p:spTgt spid="2051"/>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9">
                                            <p:txEl>
                                              <p:pRg st="1" end="1"/>
                                            </p:txEl>
                                          </p:spTgt>
                                        </p:tgtEl>
                                        <p:attrNameLst>
                                          <p:attrName>style.visibility</p:attrName>
                                        </p:attrNameLst>
                                      </p:cBhvr>
                                      <p:to>
                                        <p:strVal val="visible"/>
                                      </p:to>
                                    </p:set>
                                    <p:anim calcmode="lin" valueType="num">
                                      <p:cBhvr additive="base">
                                        <p:cTn id="20"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9">
                                            <p:txEl>
                                              <p:pRg st="1" end="1"/>
                                            </p:txEl>
                                          </p:spTgt>
                                        </p:tgtEl>
                                        <p:attrNameLst>
                                          <p:attrName>ppt_y</p:attrName>
                                        </p:attrNameLst>
                                      </p:cBhvr>
                                      <p:tavLst>
                                        <p:tav tm="0">
                                          <p:val>
                                            <p:strVal val="1+#ppt_h/2"/>
                                          </p:val>
                                        </p:tav>
                                        <p:tav tm="100000">
                                          <p:val>
                                            <p:strVal val="#ppt_y"/>
                                          </p:val>
                                        </p:tav>
                                      </p:tavLst>
                                    </p:anim>
                                  </p:childTnLst>
                                </p:cTn>
                              </p:par>
                              <p:par>
                                <p:cTn id="22" presetID="53" presetClass="entr" presetSubtype="16" fill="hold" nodeType="withEffect">
                                  <p:stCondLst>
                                    <p:cond delay="0"/>
                                  </p:stCondLst>
                                  <p:childTnLst>
                                    <p:set>
                                      <p:cBhvr>
                                        <p:cTn id="23" dur="1" fill="hold">
                                          <p:stCondLst>
                                            <p:cond delay="0"/>
                                          </p:stCondLst>
                                        </p:cTn>
                                        <p:tgtEl>
                                          <p:spTgt spid="2052"/>
                                        </p:tgtEl>
                                        <p:attrNameLst>
                                          <p:attrName>style.visibility</p:attrName>
                                        </p:attrNameLst>
                                      </p:cBhvr>
                                      <p:to>
                                        <p:strVal val="visible"/>
                                      </p:to>
                                    </p:set>
                                    <p:anim calcmode="lin" valueType="num">
                                      <p:cBhvr>
                                        <p:cTn id="24" dur="500" fill="hold"/>
                                        <p:tgtEl>
                                          <p:spTgt spid="2052"/>
                                        </p:tgtEl>
                                        <p:attrNameLst>
                                          <p:attrName>ppt_w</p:attrName>
                                        </p:attrNameLst>
                                      </p:cBhvr>
                                      <p:tavLst>
                                        <p:tav tm="0">
                                          <p:val>
                                            <p:fltVal val="0"/>
                                          </p:val>
                                        </p:tav>
                                        <p:tav tm="100000">
                                          <p:val>
                                            <p:strVal val="#ppt_w"/>
                                          </p:val>
                                        </p:tav>
                                      </p:tavLst>
                                    </p:anim>
                                    <p:anim calcmode="lin" valueType="num">
                                      <p:cBhvr>
                                        <p:cTn id="25" dur="500" fill="hold"/>
                                        <p:tgtEl>
                                          <p:spTgt spid="2052"/>
                                        </p:tgtEl>
                                        <p:attrNameLst>
                                          <p:attrName>ppt_h</p:attrName>
                                        </p:attrNameLst>
                                      </p:cBhvr>
                                      <p:tavLst>
                                        <p:tav tm="0">
                                          <p:val>
                                            <p:fltVal val="0"/>
                                          </p:val>
                                        </p:tav>
                                        <p:tav tm="100000">
                                          <p:val>
                                            <p:strVal val="#ppt_h"/>
                                          </p:val>
                                        </p:tav>
                                      </p:tavLst>
                                    </p:anim>
                                    <p:animEffect transition="in" filter="fade">
                                      <p:cBhvr>
                                        <p:cTn id="26" dur="500"/>
                                        <p:tgtEl>
                                          <p:spTgt spid="2052"/>
                                        </p:tgtEl>
                                      </p:cBhvr>
                                    </p:animEffect>
                                  </p:childTnLst>
                                </p:cTn>
                              </p:par>
                              <p:par>
                                <p:cTn id="27" presetID="53" presetClass="entr" presetSubtype="16" fill="hold" nodeType="withEffect">
                                  <p:stCondLst>
                                    <p:cond delay="0"/>
                                  </p:stCondLst>
                                  <p:childTnLst>
                                    <p:set>
                                      <p:cBhvr>
                                        <p:cTn id="28" dur="1" fill="hold">
                                          <p:stCondLst>
                                            <p:cond delay="0"/>
                                          </p:stCondLst>
                                        </p:cTn>
                                        <p:tgtEl>
                                          <p:spTgt spid="2050"/>
                                        </p:tgtEl>
                                        <p:attrNameLst>
                                          <p:attrName>style.visibility</p:attrName>
                                        </p:attrNameLst>
                                      </p:cBhvr>
                                      <p:to>
                                        <p:strVal val="visible"/>
                                      </p:to>
                                    </p:set>
                                    <p:anim calcmode="lin" valueType="num">
                                      <p:cBhvr>
                                        <p:cTn id="29" dur="500" fill="hold"/>
                                        <p:tgtEl>
                                          <p:spTgt spid="2050"/>
                                        </p:tgtEl>
                                        <p:attrNameLst>
                                          <p:attrName>ppt_w</p:attrName>
                                        </p:attrNameLst>
                                      </p:cBhvr>
                                      <p:tavLst>
                                        <p:tav tm="0">
                                          <p:val>
                                            <p:fltVal val="0"/>
                                          </p:val>
                                        </p:tav>
                                        <p:tav tm="100000">
                                          <p:val>
                                            <p:strVal val="#ppt_w"/>
                                          </p:val>
                                        </p:tav>
                                      </p:tavLst>
                                    </p:anim>
                                    <p:anim calcmode="lin" valueType="num">
                                      <p:cBhvr>
                                        <p:cTn id="30" dur="500" fill="hold"/>
                                        <p:tgtEl>
                                          <p:spTgt spid="2050"/>
                                        </p:tgtEl>
                                        <p:attrNameLst>
                                          <p:attrName>ppt_h</p:attrName>
                                        </p:attrNameLst>
                                      </p:cBhvr>
                                      <p:tavLst>
                                        <p:tav tm="0">
                                          <p:val>
                                            <p:fltVal val="0"/>
                                          </p:val>
                                        </p:tav>
                                        <p:tav tm="100000">
                                          <p:val>
                                            <p:strVal val="#ppt_h"/>
                                          </p:val>
                                        </p:tav>
                                      </p:tavLst>
                                    </p:anim>
                                    <p:animEffect transition="in" filter="fade">
                                      <p:cBhvr>
                                        <p:cTn id="31"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Information from Visible light</a:t>
            </a:r>
            <a:endParaRPr lang="en-US" dirty="0"/>
          </a:p>
        </p:txBody>
      </p:sp>
      <p:sp>
        <p:nvSpPr>
          <p:cNvPr id="6" name="Content Placeholder 5"/>
          <p:cNvSpPr>
            <a:spLocks noGrp="1"/>
          </p:cNvSpPr>
          <p:nvPr>
            <p:ph sz="quarter" idx="13"/>
          </p:nvPr>
        </p:nvSpPr>
        <p:spPr>
          <a:xfrm>
            <a:off x="609600" y="1600200"/>
            <a:ext cx="4876800" cy="4114800"/>
          </a:xfrm>
        </p:spPr>
        <p:txBody>
          <a:bodyPr/>
          <a:lstStyle/>
          <a:p>
            <a:r>
              <a:rPr lang="en-US" dirty="0" smtClean="0"/>
              <a:t>Light years are used to measure distances in space.</a:t>
            </a:r>
          </a:p>
          <a:p>
            <a:pPr lvl="1"/>
            <a:r>
              <a:rPr lang="en-US" dirty="0" smtClean="0"/>
              <a:t>Light year = the distance light travels in a year (about 6 trillion miles)</a:t>
            </a:r>
          </a:p>
          <a:p>
            <a:r>
              <a:rPr lang="en-US" dirty="0" smtClean="0"/>
              <a:t>Astronomers </a:t>
            </a:r>
            <a:r>
              <a:rPr lang="en-US" dirty="0"/>
              <a:t>have learned that all known stars, including the sun, have a nearly identical chemical composition. An astronomer analyzing a star or another component of the universe often starts by studying the object’s spectrum. </a:t>
            </a:r>
          </a:p>
          <a:p>
            <a:endParaRPr lang="en-US" dirty="0" smtClean="0"/>
          </a:p>
          <a:p>
            <a:pPr lvl="1"/>
            <a:endParaRPr lang="en-US" dirty="0"/>
          </a:p>
        </p:txBody>
      </p:sp>
      <p:pic>
        <p:nvPicPr>
          <p:cNvPr id="3075" name="Picture 3"/>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9772" b="93548" l="5896" r="93878"/>
                    </a14:imgEffect>
                  </a14:imgLayer>
                </a14:imgProps>
              </a:ext>
              <a:ext uri="{28A0092B-C50C-407E-A947-70E740481C1C}">
                <a14:useLocalDpi xmlns:a14="http://schemas.microsoft.com/office/drawing/2010/main" val="0"/>
              </a:ext>
            </a:extLst>
          </a:blip>
          <a:srcRect/>
          <a:stretch>
            <a:fillRect/>
          </a:stretch>
        </p:blipFill>
        <p:spPr bwMode="auto">
          <a:xfrm>
            <a:off x="4800600" y="1579962"/>
            <a:ext cx="4495800" cy="5372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0279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5" presetID="31" presetClass="entr" presetSubtype="0" fill="hold" nodeType="withEffect">
                                  <p:stCondLst>
                                    <p:cond delay="0"/>
                                  </p:stCondLst>
                                  <p:childTnLst>
                                    <p:set>
                                      <p:cBhvr>
                                        <p:cTn id="16" dur="1" fill="hold">
                                          <p:stCondLst>
                                            <p:cond delay="0"/>
                                          </p:stCondLst>
                                        </p:cTn>
                                        <p:tgtEl>
                                          <p:spTgt spid="3075"/>
                                        </p:tgtEl>
                                        <p:attrNameLst>
                                          <p:attrName>style.visibility</p:attrName>
                                        </p:attrNameLst>
                                      </p:cBhvr>
                                      <p:to>
                                        <p:strVal val="visible"/>
                                      </p:to>
                                    </p:set>
                                    <p:anim calcmode="lin" valueType="num">
                                      <p:cBhvr>
                                        <p:cTn id="17" dur="1000" fill="hold"/>
                                        <p:tgtEl>
                                          <p:spTgt spid="3075"/>
                                        </p:tgtEl>
                                        <p:attrNameLst>
                                          <p:attrName>ppt_w</p:attrName>
                                        </p:attrNameLst>
                                      </p:cBhvr>
                                      <p:tavLst>
                                        <p:tav tm="0">
                                          <p:val>
                                            <p:fltVal val="0"/>
                                          </p:val>
                                        </p:tav>
                                        <p:tav tm="100000">
                                          <p:val>
                                            <p:strVal val="#ppt_w"/>
                                          </p:val>
                                        </p:tav>
                                      </p:tavLst>
                                    </p:anim>
                                    <p:anim calcmode="lin" valueType="num">
                                      <p:cBhvr>
                                        <p:cTn id="18" dur="1000" fill="hold"/>
                                        <p:tgtEl>
                                          <p:spTgt spid="3075"/>
                                        </p:tgtEl>
                                        <p:attrNameLst>
                                          <p:attrName>ppt_h</p:attrName>
                                        </p:attrNameLst>
                                      </p:cBhvr>
                                      <p:tavLst>
                                        <p:tav tm="0">
                                          <p:val>
                                            <p:fltVal val="0"/>
                                          </p:val>
                                        </p:tav>
                                        <p:tav tm="100000">
                                          <p:val>
                                            <p:strVal val="#ppt_h"/>
                                          </p:val>
                                        </p:tav>
                                      </p:tavLst>
                                    </p:anim>
                                    <p:anim calcmode="lin" valueType="num">
                                      <p:cBhvr>
                                        <p:cTn id="19" dur="1000" fill="hold"/>
                                        <p:tgtEl>
                                          <p:spTgt spid="3075"/>
                                        </p:tgtEl>
                                        <p:attrNameLst>
                                          <p:attrName>style.rotation</p:attrName>
                                        </p:attrNameLst>
                                      </p:cBhvr>
                                      <p:tavLst>
                                        <p:tav tm="0">
                                          <p:val>
                                            <p:fltVal val="90"/>
                                          </p:val>
                                        </p:tav>
                                        <p:tav tm="100000">
                                          <p:val>
                                            <p:fltVal val="0"/>
                                          </p:val>
                                        </p:tav>
                                      </p:tavLst>
                                    </p:anim>
                                    <p:animEffect transition="in" filter="fade">
                                      <p:cBhvr>
                                        <p:cTn id="20" dur="1000"/>
                                        <p:tgtEl>
                                          <p:spTgt spid="3075"/>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 calcmode="lin" valueType="num">
                                      <p:cBhvr additive="base">
                                        <p:cTn id="2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from x-rays</a:t>
            </a:r>
            <a:endParaRPr lang="en-US" dirty="0"/>
          </a:p>
        </p:txBody>
      </p:sp>
      <p:sp>
        <p:nvSpPr>
          <p:cNvPr id="3" name="Content Placeholder 2"/>
          <p:cNvSpPr>
            <a:spLocks noGrp="1"/>
          </p:cNvSpPr>
          <p:nvPr>
            <p:ph sz="quarter" idx="13"/>
          </p:nvPr>
        </p:nvSpPr>
        <p:spPr>
          <a:xfrm>
            <a:off x="609600" y="1600200"/>
            <a:ext cx="7924800" cy="2057400"/>
          </a:xfrm>
        </p:spPr>
        <p:txBody>
          <a:bodyPr/>
          <a:lstStyle/>
          <a:p>
            <a:r>
              <a:rPr lang="en-US" dirty="0" smtClean="0"/>
              <a:t>We gain valuable medical information by using X-rays to see what may lie inside our bodies, how our bones have broken, and to detect cancerous cells.</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15" y="2531160"/>
            <a:ext cx="1905000" cy="33242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3049498"/>
            <a:ext cx="2895630" cy="22875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3600" y="2938408"/>
            <a:ext cx="2968996" cy="25097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0504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1028"/>
                                        </p:tgtEl>
                                        <p:attrNameLst>
                                          <p:attrName>style.visibility</p:attrName>
                                        </p:attrNameLst>
                                      </p:cBhvr>
                                      <p:to>
                                        <p:strVal val="visible"/>
                                      </p:to>
                                    </p:set>
                                    <p:animEffect transition="in" filter="wipe(down)">
                                      <p:cBhvr>
                                        <p:cTn id="13" dur="580">
                                          <p:stCondLst>
                                            <p:cond delay="0"/>
                                          </p:stCondLst>
                                        </p:cTn>
                                        <p:tgtEl>
                                          <p:spTgt spid="1028"/>
                                        </p:tgtEl>
                                      </p:cBhvr>
                                    </p:animEffect>
                                    <p:anim calcmode="lin" valueType="num">
                                      <p:cBhvr>
                                        <p:cTn id="14" dur="1822" tmFilter="0,0; 0.14,0.36; 0.43,0.73; 0.71,0.91; 1.0,1.0">
                                          <p:stCondLst>
                                            <p:cond delay="0"/>
                                          </p:stCondLst>
                                        </p:cTn>
                                        <p:tgtEl>
                                          <p:spTgt spid="1028"/>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1028"/>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1028"/>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1028"/>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1028"/>
                                        </p:tgtEl>
                                        <p:attrNameLst>
                                          <p:attrName>ppt_y</p:attrName>
                                        </p:attrNameLst>
                                      </p:cBhvr>
                                      <p:tavLst>
                                        <p:tav tm="0" fmla="#ppt_y-sin(pi*$)/81">
                                          <p:val>
                                            <p:fltVal val="0"/>
                                          </p:val>
                                        </p:tav>
                                        <p:tav tm="100000">
                                          <p:val>
                                            <p:fltVal val="1"/>
                                          </p:val>
                                        </p:tav>
                                      </p:tavLst>
                                    </p:anim>
                                    <p:animScale>
                                      <p:cBhvr>
                                        <p:cTn id="19" dur="26">
                                          <p:stCondLst>
                                            <p:cond delay="650"/>
                                          </p:stCondLst>
                                        </p:cTn>
                                        <p:tgtEl>
                                          <p:spTgt spid="1028"/>
                                        </p:tgtEl>
                                      </p:cBhvr>
                                      <p:to x="100000" y="60000"/>
                                    </p:animScale>
                                    <p:animScale>
                                      <p:cBhvr>
                                        <p:cTn id="20" dur="166" decel="50000">
                                          <p:stCondLst>
                                            <p:cond delay="676"/>
                                          </p:stCondLst>
                                        </p:cTn>
                                        <p:tgtEl>
                                          <p:spTgt spid="1028"/>
                                        </p:tgtEl>
                                      </p:cBhvr>
                                      <p:to x="100000" y="100000"/>
                                    </p:animScale>
                                    <p:animScale>
                                      <p:cBhvr>
                                        <p:cTn id="21" dur="26">
                                          <p:stCondLst>
                                            <p:cond delay="1312"/>
                                          </p:stCondLst>
                                        </p:cTn>
                                        <p:tgtEl>
                                          <p:spTgt spid="1028"/>
                                        </p:tgtEl>
                                      </p:cBhvr>
                                      <p:to x="100000" y="80000"/>
                                    </p:animScale>
                                    <p:animScale>
                                      <p:cBhvr>
                                        <p:cTn id="22" dur="166" decel="50000">
                                          <p:stCondLst>
                                            <p:cond delay="1338"/>
                                          </p:stCondLst>
                                        </p:cTn>
                                        <p:tgtEl>
                                          <p:spTgt spid="1028"/>
                                        </p:tgtEl>
                                      </p:cBhvr>
                                      <p:to x="100000" y="100000"/>
                                    </p:animScale>
                                    <p:animScale>
                                      <p:cBhvr>
                                        <p:cTn id="23" dur="26">
                                          <p:stCondLst>
                                            <p:cond delay="1642"/>
                                          </p:stCondLst>
                                        </p:cTn>
                                        <p:tgtEl>
                                          <p:spTgt spid="1028"/>
                                        </p:tgtEl>
                                      </p:cBhvr>
                                      <p:to x="100000" y="90000"/>
                                    </p:animScale>
                                    <p:animScale>
                                      <p:cBhvr>
                                        <p:cTn id="24" dur="166" decel="50000">
                                          <p:stCondLst>
                                            <p:cond delay="1668"/>
                                          </p:stCondLst>
                                        </p:cTn>
                                        <p:tgtEl>
                                          <p:spTgt spid="1028"/>
                                        </p:tgtEl>
                                      </p:cBhvr>
                                      <p:to x="100000" y="100000"/>
                                    </p:animScale>
                                    <p:animScale>
                                      <p:cBhvr>
                                        <p:cTn id="25" dur="26">
                                          <p:stCondLst>
                                            <p:cond delay="1808"/>
                                          </p:stCondLst>
                                        </p:cTn>
                                        <p:tgtEl>
                                          <p:spTgt spid="1028"/>
                                        </p:tgtEl>
                                      </p:cBhvr>
                                      <p:to x="100000" y="95000"/>
                                    </p:animScale>
                                    <p:animScale>
                                      <p:cBhvr>
                                        <p:cTn id="26" dur="166" decel="50000">
                                          <p:stCondLst>
                                            <p:cond delay="1834"/>
                                          </p:stCondLst>
                                        </p:cTn>
                                        <p:tgtEl>
                                          <p:spTgt spid="1028"/>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1027"/>
                                        </p:tgtEl>
                                        <p:attrNameLst>
                                          <p:attrName>style.visibility</p:attrName>
                                        </p:attrNameLst>
                                      </p:cBhvr>
                                      <p:to>
                                        <p:strVal val="visible"/>
                                      </p:to>
                                    </p:set>
                                    <p:animEffect transition="in" filter="wipe(down)">
                                      <p:cBhvr>
                                        <p:cTn id="31" dur="580">
                                          <p:stCondLst>
                                            <p:cond delay="0"/>
                                          </p:stCondLst>
                                        </p:cTn>
                                        <p:tgtEl>
                                          <p:spTgt spid="1027"/>
                                        </p:tgtEl>
                                      </p:cBhvr>
                                    </p:animEffect>
                                    <p:anim calcmode="lin" valueType="num">
                                      <p:cBhvr>
                                        <p:cTn id="32"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37" dur="26">
                                          <p:stCondLst>
                                            <p:cond delay="650"/>
                                          </p:stCondLst>
                                        </p:cTn>
                                        <p:tgtEl>
                                          <p:spTgt spid="1027"/>
                                        </p:tgtEl>
                                      </p:cBhvr>
                                      <p:to x="100000" y="60000"/>
                                    </p:animScale>
                                    <p:animScale>
                                      <p:cBhvr>
                                        <p:cTn id="38" dur="166" decel="50000">
                                          <p:stCondLst>
                                            <p:cond delay="676"/>
                                          </p:stCondLst>
                                        </p:cTn>
                                        <p:tgtEl>
                                          <p:spTgt spid="1027"/>
                                        </p:tgtEl>
                                      </p:cBhvr>
                                      <p:to x="100000" y="100000"/>
                                    </p:animScale>
                                    <p:animScale>
                                      <p:cBhvr>
                                        <p:cTn id="39" dur="26">
                                          <p:stCondLst>
                                            <p:cond delay="1312"/>
                                          </p:stCondLst>
                                        </p:cTn>
                                        <p:tgtEl>
                                          <p:spTgt spid="1027"/>
                                        </p:tgtEl>
                                      </p:cBhvr>
                                      <p:to x="100000" y="80000"/>
                                    </p:animScale>
                                    <p:animScale>
                                      <p:cBhvr>
                                        <p:cTn id="40" dur="166" decel="50000">
                                          <p:stCondLst>
                                            <p:cond delay="1338"/>
                                          </p:stCondLst>
                                        </p:cTn>
                                        <p:tgtEl>
                                          <p:spTgt spid="1027"/>
                                        </p:tgtEl>
                                      </p:cBhvr>
                                      <p:to x="100000" y="100000"/>
                                    </p:animScale>
                                    <p:animScale>
                                      <p:cBhvr>
                                        <p:cTn id="41" dur="26">
                                          <p:stCondLst>
                                            <p:cond delay="1642"/>
                                          </p:stCondLst>
                                        </p:cTn>
                                        <p:tgtEl>
                                          <p:spTgt spid="1027"/>
                                        </p:tgtEl>
                                      </p:cBhvr>
                                      <p:to x="100000" y="90000"/>
                                    </p:animScale>
                                    <p:animScale>
                                      <p:cBhvr>
                                        <p:cTn id="42" dur="166" decel="50000">
                                          <p:stCondLst>
                                            <p:cond delay="1668"/>
                                          </p:stCondLst>
                                        </p:cTn>
                                        <p:tgtEl>
                                          <p:spTgt spid="1027"/>
                                        </p:tgtEl>
                                      </p:cBhvr>
                                      <p:to x="100000" y="100000"/>
                                    </p:animScale>
                                    <p:animScale>
                                      <p:cBhvr>
                                        <p:cTn id="43" dur="26">
                                          <p:stCondLst>
                                            <p:cond delay="1808"/>
                                          </p:stCondLst>
                                        </p:cTn>
                                        <p:tgtEl>
                                          <p:spTgt spid="1027"/>
                                        </p:tgtEl>
                                      </p:cBhvr>
                                      <p:to x="100000" y="95000"/>
                                    </p:animScale>
                                    <p:animScale>
                                      <p:cBhvr>
                                        <p:cTn id="44" dur="166" decel="50000">
                                          <p:stCondLst>
                                            <p:cond delay="1834"/>
                                          </p:stCondLst>
                                        </p:cTn>
                                        <p:tgtEl>
                                          <p:spTgt spid="1027"/>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nodeType="clickEffect">
                                  <p:stCondLst>
                                    <p:cond delay="0"/>
                                  </p:stCondLst>
                                  <p:childTnLst>
                                    <p:set>
                                      <p:cBhvr>
                                        <p:cTn id="48" dur="1" fill="hold">
                                          <p:stCondLst>
                                            <p:cond delay="0"/>
                                          </p:stCondLst>
                                        </p:cTn>
                                        <p:tgtEl>
                                          <p:spTgt spid="1029"/>
                                        </p:tgtEl>
                                        <p:attrNameLst>
                                          <p:attrName>style.visibility</p:attrName>
                                        </p:attrNameLst>
                                      </p:cBhvr>
                                      <p:to>
                                        <p:strVal val="visible"/>
                                      </p:to>
                                    </p:set>
                                    <p:animEffect transition="in" filter="wipe(down)">
                                      <p:cBhvr>
                                        <p:cTn id="49" dur="580">
                                          <p:stCondLst>
                                            <p:cond delay="0"/>
                                          </p:stCondLst>
                                        </p:cTn>
                                        <p:tgtEl>
                                          <p:spTgt spid="1029"/>
                                        </p:tgtEl>
                                      </p:cBhvr>
                                    </p:animEffect>
                                    <p:anim calcmode="lin" valueType="num">
                                      <p:cBhvr>
                                        <p:cTn id="50" dur="1822" tmFilter="0,0; 0.14,0.36; 0.43,0.73; 0.71,0.91; 1.0,1.0">
                                          <p:stCondLst>
                                            <p:cond delay="0"/>
                                          </p:stCondLst>
                                        </p:cTn>
                                        <p:tgtEl>
                                          <p:spTgt spid="1029"/>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1029"/>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1029"/>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1029"/>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1029"/>
                                        </p:tgtEl>
                                        <p:attrNameLst>
                                          <p:attrName>ppt_y</p:attrName>
                                        </p:attrNameLst>
                                      </p:cBhvr>
                                      <p:tavLst>
                                        <p:tav tm="0" fmla="#ppt_y-sin(pi*$)/81">
                                          <p:val>
                                            <p:fltVal val="0"/>
                                          </p:val>
                                        </p:tav>
                                        <p:tav tm="100000">
                                          <p:val>
                                            <p:fltVal val="1"/>
                                          </p:val>
                                        </p:tav>
                                      </p:tavLst>
                                    </p:anim>
                                    <p:animScale>
                                      <p:cBhvr>
                                        <p:cTn id="55" dur="26">
                                          <p:stCondLst>
                                            <p:cond delay="650"/>
                                          </p:stCondLst>
                                        </p:cTn>
                                        <p:tgtEl>
                                          <p:spTgt spid="1029"/>
                                        </p:tgtEl>
                                      </p:cBhvr>
                                      <p:to x="100000" y="60000"/>
                                    </p:animScale>
                                    <p:animScale>
                                      <p:cBhvr>
                                        <p:cTn id="56" dur="166" decel="50000">
                                          <p:stCondLst>
                                            <p:cond delay="676"/>
                                          </p:stCondLst>
                                        </p:cTn>
                                        <p:tgtEl>
                                          <p:spTgt spid="1029"/>
                                        </p:tgtEl>
                                      </p:cBhvr>
                                      <p:to x="100000" y="100000"/>
                                    </p:animScale>
                                    <p:animScale>
                                      <p:cBhvr>
                                        <p:cTn id="57" dur="26">
                                          <p:stCondLst>
                                            <p:cond delay="1312"/>
                                          </p:stCondLst>
                                        </p:cTn>
                                        <p:tgtEl>
                                          <p:spTgt spid="1029"/>
                                        </p:tgtEl>
                                      </p:cBhvr>
                                      <p:to x="100000" y="80000"/>
                                    </p:animScale>
                                    <p:animScale>
                                      <p:cBhvr>
                                        <p:cTn id="58" dur="166" decel="50000">
                                          <p:stCondLst>
                                            <p:cond delay="1338"/>
                                          </p:stCondLst>
                                        </p:cTn>
                                        <p:tgtEl>
                                          <p:spTgt spid="1029"/>
                                        </p:tgtEl>
                                      </p:cBhvr>
                                      <p:to x="100000" y="100000"/>
                                    </p:animScale>
                                    <p:animScale>
                                      <p:cBhvr>
                                        <p:cTn id="59" dur="26">
                                          <p:stCondLst>
                                            <p:cond delay="1642"/>
                                          </p:stCondLst>
                                        </p:cTn>
                                        <p:tgtEl>
                                          <p:spTgt spid="1029"/>
                                        </p:tgtEl>
                                      </p:cBhvr>
                                      <p:to x="100000" y="90000"/>
                                    </p:animScale>
                                    <p:animScale>
                                      <p:cBhvr>
                                        <p:cTn id="60" dur="166" decel="50000">
                                          <p:stCondLst>
                                            <p:cond delay="1668"/>
                                          </p:stCondLst>
                                        </p:cTn>
                                        <p:tgtEl>
                                          <p:spTgt spid="1029"/>
                                        </p:tgtEl>
                                      </p:cBhvr>
                                      <p:to x="100000" y="100000"/>
                                    </p:animScale>
                                    <p:animScale>
                                      <p:cBhvr>
                                        <p:cTn id="61" dur="26">
                                          <p:stCondLst>
                                            <p:cond delay="1808"/>
                                          </p:stCondLst>
                                        </p:cTn>
                                        <p:tgtEl>
                                          <p:spTgt spid="1029"/>
                                        </p:tgtEl>
                                      </p:cBhvr>
                                      <p:to x="100000" y="95000"/>
                                    </p:animScale>
                                    <p:animScale>
                                      <p:cBhvr>
                                        <p:cTn id="62" dur="166" decel="50000">
                                          <p:stCondLst>
                                            <p:cond delay="1834"/>
                                          </p:stCondLst>
                                        </p:cTn>
                                        <p:tgtEl>
                                          <p:spTgt spid="102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from x-rays</a:t>
            </a:r>
            <a:endParaRPr lang="en-US" dirty="0"/>
          </a:p>
        </p:txBody>
      </p:sp>
      <p:sp>
        <p:nvSpPr>
          <p:cNvPr id="3" name="Content Placeholder 2"/>
          <p:cNvSpPr>
            <a:spLocks noGrp="1"/>
          </p:cNvSpPr>
          <p:nvPr>
            <p:ph sz="quarter" idx="13"/>
          </p:nvPr>
        </p:nvSpPr>
        <p:spPr>
          <a:xfrm>
            <a:off x="609600" y="1600200"/>
            <a:ext cx="7924800" cy="2057400"/>
          </a:xfrm>
        </p:spPr>
        <p:txBody>
          <a:bodyPr/>
          <a:lstStyle/>
          <a:p>
            <a:r>
              <a:rPr lang="en-US" dirty="0" smtClean="0"/>
              <a:t>We gain valuable medical information by using X-rays to see what may lie inside our bodies, how our bones have broken, and to detect cancerous cells.</a:t>
            </a:r>
          </a:p>
          <a:p>
            <a:r>
              <a:rPr lang="en-US" dirty="0" smtClean="0"/>
              <a:t>Astronomers use X-rays to find black holes by finding the hot gas near the black hole</a:t>
            </a:r>
          </a:p>
          <a:p>
            <a:pPr lvl="1"/>
            <a:r>
              <a:rPr lang="en-US" dirty="0" smtClean="0"/>
              <a:t>It is not possible to detect black holes directly because these astronomical objects have gravity so strong that nothing can escape them, so astronomers must infer that the black hole exists where they cannot get their x-ray emissions back.</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3515436"/>
            <a:ext cx="6096000" cy="3266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6664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wipe(down)">
                                      <p:cBhvr>
                                        <p:cTn id="25" dur="580">
                                          <p:stCondLst>
                                            <p:cond delay="0"/>
                                          </p:stCondLst>
                                        </p:cTn>
                                        <p:tgtEl>
                                          <p:spTgt spid="1026"/>
                                        </p:tgtEl>
                                      </p:cBhvr>
                                    </p:animEffect>
                                    <p:anim calcmode="lin" valueType="num">
                                      <p:cBhvr>
                                        <p:cTn id="26"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31" dur="26">
                                          <p:stCondLst>
                                            <p:cond delay="650"/>
                                          </p:stCondLst>
                                        </p:cTn>
                                        <p:tgtEl>
                                          <p:spTgt spid="1026"/>
                                        </p:tgtEl>
                                      </p:cBhvr>
                                      <p:to x="100000" y="60000"/>
                                    </p:animScale>
                                    <p:animScale>
                                      <p:cBhvr>
                                        <p:cTn id="32" dur="166" decel="50000">
                                          <p:stCondLst>
                                            <p:cond delay="676"/>
                                          </p:stCondLst>
                                        </p:cTn>
                                        <p:tgtEl>
                                          <p:spTgt spid="1026"/>
                                        </p:tgtEl>
                                      </p:cBhvr>
                                      <p:to x="100000" y="100000"/>
                                    </p:animScale>
                                    <p:animScale>
                                      <p:cBhvr>
                                        <p:cTn id="33" dur="26">
                                          <p:stCondLst>
                                            <p:cond delay="1312"/>
                                          </p:stCondLst>
                                        </p:cTn>
                                        <p:tgtEl>
                                          <p:spTgt spid="1026"/>
                                        </p:tgtEl>
                                      </p:cBhvr>
                                      <p:to x="100000" y="80000"/>
                                    </p:animScale>
                                    <p:animScale>
                                      <p:cBhvr>
                                        <p:cTn id="34" dur="166" decel="50000">
                                          <p:stCondLst>
                                            <p:cond delay="1338"/>
                                          </p:stCondLst>
                                        </p:cTn>
                                        <p:tgtEl>
                                          <p:spTgt spid="1026"/>
                                        </p:tgtEl>
                                      </p:cBhvr>
                                      <p:to x="100000" y="100000"/>
                                    </p:animScale>
                                    <p:animScale>
                                      <p:cBhvr>
                                        <p:cTn id="35" dur="26">
                                          <p:stCondLst>
                                            <p:cond delay="1642"/>
                                          </p:stCondLst>
                                        </p:cTn>
                                        <p:tgtEl>
                                          <p:spTgt spid="1026"/>
                                        </p:tgtEl>
                                      </p:cBhvr>
                                      <p:to x="100000" y="90000"/>
                                    </p:animScale>
                                    <p:animScale>
                                      <p:cBhvr>
                                        <p:cTn id="36" dur="166" decel="50000">
                                          <p:stCondLst>
                                            <p:cond delay="1668"/>
                                          </p:stCondLst>
                                        </p:cTn>
                                        <p:tgtEl>
                                          <p:spTgt spid="1026"/>
                                        </p:tgtEl>
                                      </p:cBhvr>
                                      <p:to x="100000" y="100000"/>
                                    </p:animScale>
                                    <p:animScale>
                                      <p:cBhvr>
                                        <p:cTn id="37" dur="26">
                                          <p:stCondLst>
                                            <p:cond delay="1808"/>
                                          </p:stCondLst>
                                        </p:cTn>
                                        <p:tgtEl>
                                          <p:spTgt spid="1026"/>
                                        </p:tgtEl>
                                      </p:cBhvr>
                                      <p:to x="100000" y="95000"/>
                                    </p:animScale>
                                    <p:animScale>
                                      <p:cBhvr>
                                        <p:cTn id="38" dur="166" decel="50000">
                                          <p:stCondLst>
                                            <p:cond delay="1834"/>
                                          </p:stCondLst>
                                        </p:cTn>
                                        <p:tgtEl>
                                          <p:spTgt spid="10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is a wave?</a:t>
            </a:r>
            <a:endParaRPr lang="en-US" dirty="0"/>
          </a:p>
        </p:txBody>
      </p:sp>
      <p:sp>
        <p:nvSpPr>
          <p:cNvPr id="5" name="Content Placeholder 4"/>
          <p:cNvSpPr>
            <a:spLocks noGrp="1"/>
          </p:cNvSpPr>
          <p:nvPr>
            <p:ph sz="quarter" idx="13"/>
          </p:nvPr>
        </p:nvSpPr>
        <p:spPr/>
        <p:txBody>
          <a:bodyPr>
            <a:normAutofit/>
          </a:bodyPr>
          <a:lstStyle/>
          <a:p>
            <a:r>
              <a:rPr lang="en-US" sz="2000" dirty="0" smtClean="0"/>
              <a:t>A wave is a disturbance that travels from one location to another location</a:t>
            </a:r>
          </a:p>
          <a:p>
            <a:r>
              <a:rPr lang="en-US" sz="2000" dirty="0" smtClean="0"/>
              <a:t>The traveling disturbance in a wave is carrying energy  (NOT matter)</a:t>
            </a:r>
          </a:p>
          <a:p>
            <a:endParaRPr lang="en-US" sz="2000" dirty="0"/>
          </a:p>
          <a:p>
            <a:r>
              <a:rPr lang="en-US" sz="2000" dirty="0" smtClean="0"/>
              <a:t>Waves that require a medium to travel through are </a:t>
            </a:r>
            <a:r>
              <a:rPr lang="en-US" sz="2000" b="1" dirty="0" smtClean="0"/>
              <a:t>mechanical waves</a:t>
            </a:r>
          </a:p>
          <a:p>
            <a:r>
              <a:rPr lang="en-US" sz="2000" dirty="0" smtClean="0"/>
              <a:t>Waves that do not require a medium to travel are </a:t>
            </a:r>
            <a:r>
              <a:rPr lang="en-US" sz="2000" b="1" dirty="0" smtClean="0"/>
              <a:t>electromagnetic waves</a:t>
            </a:r>
            <a:endParaRPr lang="en-US" sz="2000" b="1"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875" y="4038600"/>
            <a:ext cx="3438525" cy="1600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8" name="Group 7"/>
          <p:cNvGrpSpPr/>
          <p:nvPr/>
        </p:nvGrpSpPr>
        <p:grpSpPr>
          <a:xfrm>
            <a:off x="4953000" y="3810000"/>
            <a:ext cx="2552700" cy="1835362"/>
            <a:chOff x="4953000" y="3810000"/>
            <a:chExt cx="2552700" cy="1835362"/>
          </a:xfrm>
        </p:grpSpPr>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b="140"/>
            <a:stretch/>
          </p:blipFill>
          <p:spPr>
            <a:xfrm>
              <a:off x="4953000" y="3810000"/>
              <a:ext cx="2552700" cy="18353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p:cNvSpPr txBox="1"/>
            <p:nvPr/>
          </p:nvSpPr>
          <p:spPr>
            <a:xfrm>
              <a:off x="5314950" y="5181600"/>
              <a:ext cx="1828800" cy="307777"/>
            </a:xfrm>
            <a:prstGeom prst="rect">
              <a:avLst/>
            </a:prstGeom>
            <a:noFill/>
          </p:spPr>
          <p:txBody>
            <a:bodyPr wrap="square" rtlCol="0">
              <a:spAutoFit/>
            </a:bodyPr>
            <a:lstStyle/>
            <a:p>
              <a:r>
                <a:rPr lang="en-US" sz="1400" b="1" dirty="0"/>
                <a:t>E</a:t>
              </a:r>
              <a:r>
                <a:rPr lang="en-US" sz="1400" b="1" dirty="0" smtClean="0"/>
                <a:t>lectromagnetic wave</a:t>
              </a:r>
              <a:endParaRPr lang="en-US" sz="1400" b="1" dirty="0"/>
            </a:p>
          </p:txBody>
        </p:sp>
      </p:grpSp>
    </p:spTree>
    <p:extLst>
      <p:ext uri="{BB962C8B-B14F-4D97-AF65-F5344CB8AC3E}">
        <p14:creationId xmlns:p14="http://schemas.microsoft.com/office/powerpoint/2010/main" val="3526359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par>
                                <p:cTn id="27" presetID="6" presetClass="entr" presetSubtype="32"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circle(out)">
                                      <p:cBhvr>
                                        <p:cTn id="29" dur="20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5">
                                            <p:txEl>
                                              <p:pRg st="4" end="4"/>
                                            </p:txEl>
                                          </p:spTgt>
                                        </p:tgtEl>
                                        <p:attrNameLst>
                                          <p:attrName>style.visibility</p:attrName>
                                        </p:attrNameLst>
                                      </p:cBhvr>
                                      <p:to>
                                        <p:strVal val="visible"/>
                                      </p:to>
                                    </p:set>
                                    <p:anim calcmode="lin" valueType="num">
                                      <p:cBhvr additive="base">
                                        <p:cTn id="34"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5">
                                            <p:txEl>
                                              <p:pRg st="4" end="4"/>
                                            </p:txEl>
                                          </p:spTgt>
                                        </p:tgtEl>
                                        <p:attrNameLst>
                                          <p:attrName>ppt_y</p:attrName>
                                        </p:attrNameLst>
                                      </p:cBhvr>
                                      <p:tavLst>
                                        <p:tav tm="0">
                                          <p:val>
                                            <p:strVal val="1+#ppt_h/2"/>
                                          </p:val>
                                        </p:tav>
                                        <p:tav tm="100000">
                                          <p:val>
                                            <p:strVal val="#ppt_y"/>
                                          </p:val>
                                        </p:tav>
                                      </p:tavLst>
                                    </p:anim>
                                  </p:childTnLst>
                                </p:cTn>
                              </p:par>
                              <p:par>
                                <p:cTn id="36" presetID="6" presetClass="entr" presetSubtype="32"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circle(out)">
                                      <p:cBhvr>
                                        <p:cTn id="3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Mechanical Waves</a:t>
            </a:r>
          </a:p>
        </p:txBody>
      </p:sp>
      <p:sp>
        <p:nvSpPr>
          <p:cNvPr id="3" name="Content Placeholder 2"/>
          <p:cNvSpPr>
            <a:spLocks noGrp="1"/>
          </p:cNvSpPr>
          <p:nvPr>
            <p:ph sz="quarter" idx="13"/>
          </p:nvPr>
        </p:nvSpPr>
        <p:spPr/>
        <p:txBody>
          <a:bodyPr>
            <a:normAutofit/>
          </a:bodyPr>
          <a:lstStyle/>
          <a:p>
            <a:r>
              <a:rPr lang="en-US" sz="2000" dirty="0" smtClean="0"/>
              <a:t>Waves that have to travel through a medium</a:t>
            </a:r>
          </a:p>
          <a:p>
            <a:pPr lvl="1"/>
            <a:r>
              <a:rPr lang="en-US" sz="2000" dirty="0" smtClean="0"/>
              <a:t>Medium = tangible objects</a:t>
            </a:r>
          </a:p>
          <a:p>
            <a:pPr marL="457200" lvl="1" indent="0">
              <a:buNone/>
            </a:pPr>
            <a:endParaRPr lang="en-US" sz="2000" dirty="0" smtClean="0"/>
          </a:p>
          <a:p>
            <a:pPr marL="457200" lvl="1" indent="0">
              <a:buNone/>
            </a:pPr>
            <a:r>
              <a:rPr lang="en-US" sz="2000" dirty="0" smtClean="0"/>
              <a:t>TYPES OF MECHANICAL WAVES</a:t>
            </a:r>
            <a:endParaRPr lang="en-US" sz="2000" dirty="0"/>
          </a:p>
          <a:p>
            <a:pPr>
              <a:buFont typeface="+mj-lt"/>
              <a:buAutoNum type="arabicPeriod"/>
            </a:pPr>
            <a:r>
              <a:rPr lang="en-US" sz="2000" dirty="0" smtClean="0"/>
              <a:t>Transverse waves = matter in the wave moves up and down at a right angle to the direction of a wave</a:t>
            </a:r>
          </a:p>
          <a:p>
            <a:pPr lvl="1"/>
            <a:r>
              <a:rPr lang="en-US" sz="2000" dirty="0" smtClean="0"/>
              <a:t>Ex: ocean waves</a:t>
            </a:r>
            <a:endParaRPr lang="en-US" sz="2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2800" y="4257675"/>
            <a:ext cx="4610100" cy="1352550"/>
          </a:xfrm>
          <a:prstGeom prst="rect">
            <a:avLst/>
          </a:prstGeom>
        </p:spPr>
      </p:pic>
    </p:spTree>
    <p:extLst>
      <p:ext uri="{BB962C8B-B14F-4D97-AF65-F5344CB8AC3E}">
        <p14:creationId xmlns:p14="http://schemas.microsoft.com/office/powerpoint/2010/main" val="1893174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7" presetID="31" presetClass="entr" presetSubtype="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p:cTn id="39" dur="1000" fill="hold"/>
                                        <p:tgtEl>
                                          <p:spTgt spid="4"/>
                                        </p:tgtEl>
                                        <p:attrNameLst>
                                          <p:attrName>ppt_w</p:attrName>
                                        </p:attrNameLst>
                                      </p:cBhvr>
                                      <p:tavLst>
                                        <p:tav tm="0">
                                          <p:val>
                                            <p:fltVal val="0"/>
                                          </p:val>
                                        </p:tav>
                                        <p:tav tm="100000">
                                          <p:val>
                                            <p:strVal val="#ppt_w"/>
                                          </p:val>
                                        </p:tav>
                                      </p:tavLst>
                                    </p:anim>
                                    <p:anim calcmode="lin" valueType="num">
                                      <p:cBhvr>
                                        <p:cTn id="40" dur="1000" fill="hold"/>
                                        <p:tgtEl>
                                          <p:spTgt spid="4"/>
                                        </p:tgtEl>
                                        <p:attrNameLst>
                                          <p:attrName>ppt_h</p:attrName>
                                        </p:attrNameLst>
                                      </p:cBhvr>
                                      <p:tavLst>
                                        <p:tav tm="0">
                                          <p:val>
                                            <p:fltVal val="0"/>
                                          </p:val>
                                        </p:tav>
                                        <p:tav tm="100000">
                                          <p:val>
                                            <p:strVal val="#ppt_h"/>
                                          </p:val>
                                        </p:tav>
                                      </p:tavLst>
                                    </p:anim>
                                    <p:anim calcmode="lin" valueType="num">
                                      <p:cBhvr>
                                        <p:cTn id="41" dur="1000" fill="hold"/>
                                        <p:tgtEl>
                                          <p:spTgt spid="4"/>
                                        </p:tgtEl>
                                        <p:attrNameLst>
                                          <p:attrName>style.rotation</p:attrName>
                                        </p:attrNameLst>
                                      </p:cBhvr>
                                      <p:tavLst>
                                        <p:tav tm="0">
                                          <p:val>
                                            <p:fltVal val="90"/>
                                          </p:val>
                                        </p:tav>
                                        <p:tav tm="100000">
                                          <p:val>
                                            <p:fltVal val="0"/>
                                          </p:val>
                                        </p:tav>
                                      </p:tavLst>
                                    </p:anim>
                                    <p:animEffect transition="in" filter="fade">
                                      <p:cBhvr>
                                        <p:cTn id="4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924800" cy="1143000"/>
          </a:xfrm>
        </p:spPr>
        <p:txBody>
          <a:bodyPr/>
          <a:lstStyle/>
          <a:p>
            <a:r>
              <a:rPr lang="en-US" dirty="0" smtClean="0"/>
              <a:t>Mechanical waves</a:t>
            </a:r>
            <a:endParaRPr lang="en-US" dirty="0"/>
          </a:p>
        </p:txBody>
      </p:sp>
      <p:sp>
        <p:nvSpPr>
          <p:cNvPr id="3" name="Content Placeholder 2"/>
          <p:cNvSpPr>
            <a:spLocks noGrp="1"/>
          </p:cNvSpPr>
          <p:nvPr>
            <p:ph sz="quarter" idx="13"/>
          </p:nvPr>
        </p:nvSpPr>
        <p:spPr>
          <a:xfrm>
            <a:off x="609600" y="1173162"/>
            <a:ext cx="7924800" cy="4114800"/>
          </a:xfrm>
        </p:spPr>
        <p:txBody>
          <a:bodyPr>
            <a:normAutofit/>
          </a:bodyPr>
          <a:lstStyle/>
          <a:p>
            <a:r>
              <a:rPr lang="en-US" sz="2000" dirty="0" smtClean="0"/>
              <a:t>Waves that have to travel through a medium</a:t>
            </a:r>
          </a:p>
          <a:p>
            <a:pPr lvl="1"/>
            <a:r>
              <a:rPr lang="en-US" sz="2000" dirty="0" smtClean="0"/>
              <a:t>Medium = tangible objects</a:t>
            </a:r>
          </a:p>
          <a:p>
            <a:pPr lvl="1"/>
            <a:endParaRPr lang="en-US" sz="2000" dirty="0" smtClean="0"/>
          </a:p>
          <a:p>
            <a:pPr marL="457200" lvl="1" indent="0">
              <a:buNone/>
            </a:pPr>
            <a:r>
              <a:rPr lang="en-US" sz="2000" dirty="0" smtClean="0"/>
              <a:t>TYPES OF MECHANICAL WAVES</a:t>
            </a:r>
            <a:endParaRPr lang="en-US" sz="2000" dirty="0"/>
          </a:p>
          <a:p>
            <a:pPr>
              <a:buFont typeface="+mj-lt"/>
              <a:buAutoNum type="arabicPeriod" startAt="2"/>
            </a:pPr>
            <a:r>
              <a:rPr lang="en-US" sz="2000" dirty="0" smtClean="0"/>
              <a:t>Longitudinal waves = matter in the wave moves back and forth parallel to the direction of the wave</a:t>
            </a:r>
          </a:p>
          <a:p>
            <a:pPr lvl="1"/>
            <a:r>
              <a:rPr lang="en-US" sz="2000" dirty="0" smtClean="0"/>
              <a:t>Are also known as compression waves</a:t>
            </a:r>
          </a:p>
          <a:p>
            <a:pPr lvl="1"/>
            <a:r>
              <a:rPr lang="en-US" sz="2000" dirty="0" smtClean="0"/>
              <a:t>Ex: sound</a:t>
            </a:r>
          </a:p>
          <a:p>
            <a:pPr lvl="1"/>
            <a:endParaRPr lang="en-US" sz="20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4200" y="4114800"/>
            <a:ext cx="5029200" cy="1676400"/>
          </a:xfrm>
          <a:prstGeom prst="rect">
            <a:avLst/>
          </a:prstGeom>
        </p:spPr>
      </p:pic>
    </p:spTree>
    <p:extLst>
      <p:ext uri="{BB962C8B-B14F-4D97-AF65-F5344CB8AC3E}">
        <p14:creationId xmlns:p14="http://schemas.microsoft.com/office/powerpoint/2010/main" val="893983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additive="base">
                                        <p:cTn id="1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 calcmode="lin" valueType="num">
                                      <p:cBhvr additive="base">
                                        <p:cTn id="1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19" presetID="3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style.rotation</p:attrName>
                                        </p:attrNameLst>
                                      </p:cBhvr>
                                      <p:tavLst>
                                        <p:tav tm="0">
                                          <p:val>
                                            <p:fltVal val="90"/>
                                          </p:val>
                                        </p:tav>
                                        <p:tav tm="100000">
                                          <p:val>
                                            <p:fltVal val="0"/>
                                          </p:val>
                                        </p:tav>
                                      </p:tavLst>
                                    </p:anim>
                                    <p:animEffect transition="in" filter="fade">
                                      <p:cBhvr>
                                        <p:cTn id="2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Electromagnetic waves</a:t>
            </a:r>
            <a:endParaRPr lang="en-US" dirty="0"/>
          </a:p>
        </p:txBody>
      </p:sp>
      <p:sp>
        <p:nvSpPr>
          <p:cNvPr id="3" name="Content Placeholder 2"/>
          <p:cNvSpPr>
            <a:spLocks noGrp="1"/>
          </p:cNvSpPr>
          <p:nvPr>
            <p:ph sz="quarter" idx="13"/>
          </p:nvPr>
        </p:nvSpPr>
        <p:spPr>
          <a:xfrm>
            <a:off x="609600" y="1600200"/>
            <a:ext cx="7924800" cy="4191000"/>
          </a:xfrm>
        </p:spPr>
        <p:txBody>
          <a:bodyPr>
            <a:normAutofit fontScale="92500" lnSpcReduction="20000"/>
          </a:bodyPr>
          <a:lstStyle/>
          <a:p>
            <a:r>
              <a:rPr lang="en-US" sz="2200" dirty="0" smtClean="0"/>
              <a:t>Waves that do not need mediums (tangible things) to travel</a:t>
            </a:r>
          </a:p>
          <a:p>
            <a:pPr lvl="1"/>
            <a:r>
              <a:rPr lang="en-US" sz="2200" dirty="0" smtClean="0"/>
              <a:t>Are formed when an electric field couples with a magnetic field</a:t>
            </a:r>
          </a:p>
          <a:p>
            <a:pPr lvl="1"/>
            <a:r>
              <a:rPr lang="en-US" sz="2200" dirty="0" smtClean="0"/>
              <a:t>They pass on energy by shifting in these fields</a:t>
            </a:r>
          </a:p>
          <a:p>
            <a:pPr lvl="1"/>
            <a:endParaRPr lang="en-US" dirty="0"/>
          </a:p>
          <a:p>
            <a:pPr lvl="1"/>
            <a:endParaRPr lang="en-US" dirty="0" smtClean="0"/>
          </a:p>
          <a:p>
            <a:pPr lvl="1"/>
            <a:endParaRPr lang="en-US" dirty="0"/>
          </a:p>
          <a:p>
            <a:pPr lvl="1"/>
            <a:endParaRPr lang="en-US" dirty="0" smtClean="0"/>
          </a:p>
          <a:p>
            <a:pPr lvl="1"/>
            <a:endParaRPr lang="en-US" dirty="0" smtClean="0"/>
          </a:p>
          <a:p>
            <a:pPr lvl="1"/>
            <a:endParaRPr lang="en-US" dirty="0" smtClean="0"/>
          </a:p>
          <a:p>
            <a:pPr lvl="1"/>
            <a:endParaRPr lang="en-US" dirty="0" smtClean="0"/>
          </a:p>
          <a:p>
            <a:r>
              <a:rPr lang="en-US" sz="2200" dirty="0" smtClean="0"/>
              <a:t>All electromagnetic waves have the same speed</a:t>
            </a:r>
          </a:p>
          <a:p>
            <a:pPr lvl="1"/>
            <a:r>
              <a:rPr lang="en-US" sz="2200" dirty="0" smtClean="0"/>
              <a:t>300,000,000 meters per second</a:t>
            </a:r>
            <a:r>
              <a:rPr lang="en-US" sz="2200" dirty="0"/>
              <a:t> </a:t>
            </a:r>
            <a:r>
              <a:rPr lang="en-US" sz="2200" dirty="0" smtClean="0"/>
              <a:t>aka the speed of light!</a:t>
            </a:r>
            <a:endParaRPr lang="en-US" sz="22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3250" y="2969623"/>
            <a:ext cx="2857500" cy="18954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2697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animEffect transition="in" filter="wipe(down)">
                                      <p:cBhvr>
                                        <p:cTn id="31" dur="580">
                                          <p:stCondLst>
                                            <p:cond delay="0"/>
                                          </p:stCondLst>
                                        </p:cTn>
                                        <p:tgtEl>
                                          <p:spTgt spid="1026"/>
                                        </p:tgtEl>
                                      </p:cBhvr>
                                    </p:animEffect>
                                    <p:anim calcmode="lin" valueType="num">
                                      <p:cBhvr>
                                        <p:cTn id="32"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37" dur="26">
                                          <p:stCondLst>
                                            <p:cond delay="650"/>
                                          </p:stCondLst>
                                        </p:cTn>
                                        <p:tgtEl>
                                          <p:spTgt spid="1026"/>
                                        </p:tgtEl>
                                      </p:cBhvr>
                                      <p:to x="100000" y="60000"/>
                                    </p:animScale>
                                    <p:animScale>
                                      <p:cBhvr>
                                        <p:cTn id="38" dur="166" decel="50000">
                                          <p:stCondLst>
                                            <p:cond delay="676"/>
                                          </p:stCondLst>
                                        </p:cTn>
                                        <p:tgtEl>
                                          <p:spTgt spid="1026"/>
                                        </p:tgtEl>
                                      </p:cBhvr>
                                      <p:to x="100000" y="100000"/>
                                    </p:animScale>
                                    <p:animScale>
                                      <p:cBhvr>
                                        <p:cTn id="39" dur="26">
                                          <p:stCondLst>
                                            <p:cond delay="1312"/>
                                          </p:stCondLst>
                                        </p:cTn>
                                        <p:tgtEl>
                                          <p:spTgt spid="1026"/>
                                        </p:tgtEl>
                                      </p:cBhvr>
                                      <p:to x="100000" y="80000"/>
                                    </p:animScale>
                                    <p:animScale>
                                      <p:cBhvr>
                                        <p:cTn id="40" dur="166" decel="50000">
                                          <p:stCondLst>
                                            <p:cond delay="1338"/>
                                          </p:stCondLst>
                                        </p:cTn>
                                        <p:tgtEl>
                                          <p:spTgt spid="1026"/>
                                        </p:tgtEl>
                                      </p:cBhvr>
                                      <p:to x="100000" y="100000"/>
                                    </p:animScale>
                                    <p:animScale>
                                      <p:cBhvr>
                                        <p:cTn id="41" dur="26">
                                          <p:stCondLst>
                                            <p:cond delay="1642"/>
                                          </p:stCondLst>
                                        </p:cTn>
                                        <p:tgtEl>
                                          <p:spTgt spid="1026"/>
                                        </p:tgtEl>
                                      </p:cBhvr>
                                      <p:to x="100000" y="90000"/>
                                    </p:animScale>
                                    <p:animScale>
                                      <p:cBhvr>
                                        <p:cTn id="42" dur="166" decel="50000">
                                          <p:stCondLst>
                                            <p:cond delay="1668"/>
                                          </p:stCondLst>
                                        </p:cTn>
                                        <p:tgtEl>
                                          <p:spTgt spid="1026"/>
                                        </p:tgtEl>
                                      </p:cBhvr>
                                      <p:to x="100000" y="100000"/>
                                    </p:animScale>
                                    <p:animScale>
                                      <p:cBhvr>
                                        <p:cTn id="43" dur="26">
                                          <p:stCondLst>
                                            <p:cond delay="1808"/>
                                          </p:stCondLst>
                                        </p:cTn>
                                        <p:tgtEl>
                                          <p:spTgt spid="1026"/>
                                        </p:tgtEl>
                                      </p:cBhvr>
                                      <p:to x="100000" y="95000"/>
                                    </p:animScale>
                                    <p:animScale>
                                      <p:cBhvr>
                                        <p:cTn id="44" dur="166" decel="50000">
                                          <p:stCondLst>
                                            <p:cond delay="1834"/>
                                          </p:stCondLst>
                                        </p:cTn>
                                        <p:tgtEl>
                                          <p:spTgt spid="1026"/>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10" end="10"/>
                                            </p:txEl>
                                          </p:spTgt>
                                        </p:tgtEl>
                                        <p:attrNameLst>
                                          <p:attrName>style.visibility</p:attrName>
                                        </p:attrNameLst>
                                      </p:cBhvr>
                                      <p:to>
                                        <p:strVal val="visible"/>
                                      </p:to>
                                    </p:set>
                                    <p:anim calcmode="lin" valueType="num">
                                      <p:cBhvr additive="base">
                                        <p:cTn id="49"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11" end="11"/>
                                            </p:txEl>
                                          </p:spTgt>
                                        </p:tgtEl>
                                        <p:attrNameLst>
                                          <p:attrName>style.visibility</p:attrName>
                                        </p:attrNameLst>
                                      </p:cBhvr>
                                      <p:to>
                                        <p:strVal val="visible"/>
                                      </p:to>
                                    </p:set>
                                    <p:anim calcmode="lin" valueType="num">
                                      <p:cBhvr additive="base">
                                        <p:cTn id="55"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Electromagnetic Waves in action</a:t>
            </a:r>
            <a:endParaRPr lang="en-US" dirty="0"/>
          </a:p>
        </p:txBody>
      </p:sp>
      <p:pic>
        <p:nvPicPr>
          <p:cNvPr id="4" name="Electromagneticwave3D.gif">
            <a:hlinkClick r:id="" action="ppaction://media"/>
          </p:cNvPr>
          <p:cNvPicPr>
            <a:picLocks noGrp="1" noChangeAspect="1"/>
          </p:cNvPicPr>
          <p:nvPr>
            <p:ph sz="quarter" idx="13"/>
            <a:videoFile r:link="rId2"/>
            <p:extLst>
              <p:ext uri="{DAA4B4D4-6D71-4841-9C94-3DE7FCFB9230}">
                <p14:media xmlns:p14="http://schemas.microsoft.com/office/powerpoint/2010/main" r:embed="rId1"/>
              </p:ext>
            </p:extLst>
          </p:nvPr>
        </p:nvPicPr>
        <p:blipFill>
          <a:blip r:embed="rId5"/>
          <a:stretch>
            <a:fillRect/>
          </a:stretch>
        </p:blipFill>
        <p:spPr>
          <a:xfrm>
            <a:off x="2501900" y="1600200"/>
            <a:ext cx="4141788" cy="4114800"/>
          </a:xfrm>
          <a:prstGeom prst="roundRect">
            <a:avLst>
              <a:gd name="adj" fmla="val 5439"/>
            </a:avLst>
          </a:prstGeom>
          <a:ln>
            <a:noFill/>
          </a:ln>
          <a:effectLst>
            <a:innerShdw blurRad="114300" dist="50800">
              <a:srgbClr val="000000">
                <a:alpha val="0"/>
              </a:srgbClr>
            </a:innerShdw>
          </a:effectLst>
        </p:spPr>
      </p:pic>
    </p:spTree>
    <p:extLst>
      <p:ext uri="{BB962C8B-B14F-4D97-AF65-F5344CB8AC3E}">
        <p14:creationId xmlns:p14="http://schemas.microsoft.com/office/powerpoint/2010/main" val="1574727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762000"/>
            <a:ext cx="9067800" cy="3619500"/>
          </a:xfrm>
          <a:prstGeom prst="rect">
            <a:avLst/>
          </a:prstGeom>
        </p:spPr>
      </p:pic>
      <p:sp>
        <p:nvSpPr>
          <p:cNvPr id="10" name="Title 9"/>
          <p:cNvSpPr>
            <a:spLocks noGrp="1"/>
          </p:cNvSpPr>
          <p:nvPr>
            <p:ph type="title"/>
          </p:nvPr>
        </p:nvSpPr>
        <p:spPr/>
        <p:txBody>
          <a:bodyPr/>
          <a:lstStyle/>
          <a:p>
            <a:r>
              <a:rPr lang="en-US" dirty="0" smtClean="0"/>
              <a:t>Elements of a wave</a:t>
            </a:r>
            <a:endParaRPr lang="en-US" dirty="0"/>
          </a:p>
        </p:txBody>
      </p:sp>
    </p:spTree>
    <p:extLst>
      <p:ext uri="{BB962C8B-B14F-4D97-AF65-F5344CB8AC3E}">
        <p14:creationId xmlns:p14="http://schemas.microsoft.com/office/powerpoint/2010/main" val="1724778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iterate type="wd">
                                    <p:tmPct val="10000"/>
                                  </p:iterate>
                                  <p:childTnLst>
                                    <p:animMotion origin="layout" path="M -0.46059 -0.04144 L -0.4 0.15231 L -0.29201 -0.01042 L -0.21753 0.14907 L -0.08732 0.00185 L 0.00452 0.15532 L 0.07327 0.01435 L 0.16042 0.15856 L 0.24653 0.02199 L 0.33368 0.15393 L 0.41042 0.00023 L 0.49289 0.00972 L 0.43368 -0.15 L 0.3592 -0.05695 L 0.3092 -0.20278 L 0.24184 -0.03681 L 0.16615 -0.23218 L 0.13125 -0.05695 L 0.04289 -0.26644 L -0.0151 -0.07246 L -0.07326 -0.28195 L -0.13038 -0.07246 L -0.18489 -0.24607 L -0.25121 -0.0757 L -0.31163 -0.23218 L -0.35347 -0.04931 L -0.43038 -0.23218 L -0.46059 -0.04144 Z " pathEditMode="relative" ptsTypes="AAAAAAAAAAAAAAAAAAAAAAAAAAAA">
                                      <p:cBhvr>
                                        <p:cTn id="6" dur="4000" fill="hold"/>
                                        <p:tgtEl>
                                          <p:spTgt spid="1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924800" cy="1143000"/>
          </a:xfrm>
        </p:spPr>
        <p:txBody>
          <a:bodyPr/>
          <a:lstStyle/>
          <a:p>
            <a:r>
              <a:rPr lang="en-US" dirty="0" smtClean="0"/>
              <a:t>Crest and trough</a:t>
            </a:r>
            <a:endParaRPr lang="en-US" dirty="0"/>
          </a:p>
        </p:txBody>
      </p:sp>
      <p:sp>
        <p:nvSpPr>
          <p:cNvPr id="3" name="Content Placeholder 2"/>
          <p:cNvSpPr>
            <a:spLocks noGrp="1"/>
          </p:cNvSpPr>
          <p:nvPr>
            <p:ph sz="quarter" idx="13"/>
          </p:nvPr>
        </p:nvSpPr>
        <p:spPr>
          <a:xfrm>
            <a:off x="609600" y="1447800"/>
            <a:ext cx="7924800" cy="4114800"/>
          </a:xfrm>
        </p:spPr>
        <p:txBody>
          <a:bodyPr>
            <a:normAutofit/>
          </a:bodyPr>
          <a:lstStyle/>
          <a:p>
            <a:r>
              <a:rPr lang="en-US" sz="2000" dirty="0" smtClean="0"/>
              <a:t>Crest = the highest point (peak) of a wave</a:t>
            </a:r>
          </a:p>
          <a:p>
            <a:r>
              <a:rPr lang="en-US" sz="2000" dirty="0" smtClean="0"/>
              <a:t>Trough = the lowest point of the wave</a:t>
            </a:r>
            <a:endParaRPr lang="en-US" sz="2000" dirty="0"/>
          </a:p>
        </p:txBody>
      </p:sp>
      <p:grpSp>
        <p:nvGrpSpPr>
          <p:cNvPr id="6" name="Group 5"/>
          <p:cNvGrpSpPr/>
          <p:nvPr/>
        </p:nvGrpSpPr>
        <p:grpSpPr>
          <a:xfrm>
            <a:off x="1828800" y="2362200"/>
            <a:ext cx="5486400" cy="2929971"/>
            <a:chOff x="1828800" y="2404029"/>
            <a:chExt cx="5486400" cy="2929971"/>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0" y="2404029"/>
              <a:ext cx="5486400" cy="29299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ectangle 4"/>
            <p:cNvSpPr/>
            <p:nvPr/>
          </p:nvSpPr>
          <p:spPr>
            <a:xfrm>
              <a:off x="4114800" y="2590800"/>
              <a:ext cx="2362200" cy="38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232871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80">
                                          <p:stCondLst>
                                            <p:cond delay="0"/>
                                          </p:stCondLst>
                                        </p:cTn>
                                        <p:tgtEl>
                                          <p:spTgt spid="6"/>
                                        </p:tgtEl>
                                      </p:cBhvr>
                                    </p:animEffect>
                                    <p:anim calcmode="lin" valueType="num">
                                      <p:cBhvr>
                                        <p:cTn id="20"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5" dur="26">
                                          <p:stCondLst>
                                            <p:cond delay="650"/>
                                          </p:stCondLst>
                                        </p:cTn>
                                        <p:tgtEl>
                                          <p:spTgt spid="6"/>
                                        </p:tgtEl>
                                      </p:cBhvr>
                                      <p:to x="100000" y="60000"/>
                                    </p:animScale>
                                    <p:animScale>
                                      <p:cBhvr>
                                        <p:cTn id="26" dur="166" decel="50000">
                                          <p:stCondLst>
                                            <p:cond delay="676"/>
                                          </p:stCondLst>
                                        </p:cTn>
                                        <p:tgtEl>
                                          <p:spTgt spid="6"/>
                                        </p:tgtEl>
                                      </p:cBhvr>
                                      <p:to x="100000" y="100000"/>
                                    </p:animScale>
                                    <p:animScale>
                                      <p:cBhvr>
                                        <p:cTn id="27" dur="26">
                                          <p:stCondLst>
                                            <p:cond delay="1312"/>
                                          </p:stCondLst>
                                        </p:cTn>
                                        <p:tgtEl>
                                          <p:spTgt spid="6"/>
                                        </p:tgtEl>
                                      </p:cBhvr>
                                      <p:to x="100000" y="80000"/>
                                    </p:animScale>
                                    <p:animScale>
                                      <p:cBhvr>
                                        <p:cTn id="28" dur="166" decel="50000">
                                          <p:stCondLst>
                                            <p:cond delay="1338"/>
                                          </p:stCondLst>
                                        </p:cTn>
                                        <p:tgtEl>
                                          <p:spTgt spid="6"/>
                                        </p:tgtEl>
                                      </p:cBhvr>
                                      <p:to x="100000" y="100000"/>
                                    </p:animScale>
                                    <p:animScale>
                                      <p:cBhvr>
                                        <p:cTn id="29" dur="26">
                                          <p:stCondLst>
                                            <p:cond delay="1642"/>
                                          </p:stCondLst>
                                        </p:cTn>
                                        <p:tgtEl>
                                          <p:spTgt spid="6"/>
                                        </p:tgtEl>
                                      </p:cBhvr>
                                      <p:to x="100000" y="90000"/>
                                    </p:animScale>
                                    <p:animScale>
                                      <p:cBhvr>
                                        <p:cTn id="30" dur="166" decel="50000">
                                          <p:stCondLst>
                                            <p:cond delay="1668"/>
                                          </p:stCondLst>
                                        </p:cTn>
                                        <p:tgtEl>
                                          <p:spTgt spid="6"/>
                                        </p:tgtEl>
                                      </p:cBhvr>
                                      <p:to x="100000" y="100000"/>
                                    </p:animScale>
                                    <p:animScale>
                                      <p:cBhvr>
                                        <p:cTn id="31" dur="26">
                                          <p:stCondLst>
                                            <p:cond delay="1808"/>
                                          </p:stCondLst>
                                        </p:cTn>
                                        <p:tgtEl>
                                          <p:spTgt spid="6"/>
                                        </p:tgtEl>
                                      </p:cBhvr>
                                      <p:to x="100000" y="95000"/>
                                    </p:animScale>
                                    <p:animScale>
                                      <p:cBhvr>
                                        <p:cTn id="32"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Horizon">
  <a:themeElements>
    <a:clrScheme name="Horizon">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Horizon">
      <a:maj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Horizon</Template>
  <TotalTime>1605</TotalTime>
  <Words>1347</Words>
  <Application>Microsoft Office PowerPoint</Application>
  <PresentationFormat>On-screen Show (4:3)</PresentationFormat>
  <Paragraphs>160</Paragraphs>
  <Slides>29</Slides>
  <Notes>6</Notes>
  <HiddenSlides>0</HiddenSlides>
  <MMClips>1</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Horizon</vt:lpstr>
      <vt:lpstr>Electromagnetic Spectrum</vt:lpstr>
      <vt:lpstr>Waves</vt:lpstr>
      <vt:lpstr>What is a wave?</vt:lpstr>
      <vt:lpstr>Mechanical Waves</vt:lpstr>
      <vt:lpstr>Mechanical waves</vt:lpstr>
      <vt:lpstr>Electromagnetic waves</vt:lpstr>
      <vt:lpstr>Electromagnetic Waves in action</vt:lpstr>
      <vt:lpstr>Elements of a wave</vt:lpstr>
      <vt:lpstr>Crest and trough</vt:lpstr>
      <vt:lpstr>Wavelength</vt:lpstr>
      <vt:lpstr>Amplitude</vt:lpstr>
      <vt:lpstr>Frequency (f)</vt:lpstr>
      <vt:lpstr>Period (T)</vt:lpstr>
      <vt:lpstr>Calculating wave speed</vt:lpstr>
      <vt:lpstr>Electromagnetic spectrum</vt:lpstr>
      <vt:lpstr>Radio waves</vt:lpstr>
      <vt:lpstr>Micro waves</vt:lpstr>
      <vt:lpstr>Infrared waves</vt:lpstr>
      <vt:lpstr>Light waves</vt:lpstr>
      <vt:lpstr>Ultraviolet waves</vt:lpstr>
      <vt:lpstr>Ultraviolet waves</vt:lpstr>
      <vt:lpstr>X-ray waves</vt:lpstr>
      <vt:lpstr>gamma waves</vt:lpstr>
      <vt:lpstr>Gaining information from electromagnetic waves</vt:lpstr>
      <vt:lpstr>telescopes</vt:lpstr>
      <vt:lpstr>Information from radio waves</vt:lpstr>
      <vt:lpstr>Information from Visible light</vt:lpstr>
      <vt:lpstr>Information from x-rays</vt:lpstr>
      <vt:lpstr>Information from x-rays</vt:lpstr>
    </vt:vector>
  </TitlesOfParts>
  <Company>College of Veterinary Medicine - Texas A&amp;M Univ.</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Electromagnetic Spectrum</dc:title>
  <dc:creator>L Johnson's Lab</dc:creator>
  <cp:lastModifiedBy>JG</cp:lastModifiedBy>
  <cp:revision>102</cp:revision>
  <dcterms:created xsi:type="dcterms:W3CDTF">2012-04-27T13:16:09Z</dcterms:created>
  <dcterms:modified xsi:type="dcterms:W3CDTF">2013-08-14T20:07:53Z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2787890</vt:lpwstr>
  </property>
  <property fmtid="{D5CDD505-2E9C-101B-9397-08002B2CF9AE}" pid="3" name="NXPowerLiteSettings">
    <vt:lpwstr>F6000400038000</vt:lpwstr>
  </property>
  <property fmtid="{D5CDD505-2E9C-101B-9397-08002B2CF9AE}" pid="4" name="NXPowerLiteVersion">
    <vt:lpwstr>D4.3.1</vt:lpwstr>
  </property>
</Properties>
</file>