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256" r:id="rId2"/>
    <p:sldId id="270" r:id="rId3"/>
    <p:sldId id="257" r:id="rId4"/>
    <p:sldId id="263" r:id="rId5"/>
    <p:sldId id="262" r:id="rId6"/>
    <p:sldId id="264" r:id="rId7"/>
    <p:sldId id="271" r:id="rId8"/>
    <p:sldId id="265" r:id="rId9"/>
    <p:sldId id="258" r:id="rId10"/>
    <p:sldId id="268" r:id="rId11"/>
    <p:sldId id="269" r:id="rId12"/>
    <p:sldId id="259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0"/>
    <a:srgbClr val="3300E6"/>
    <a:srgbClr val="4747FF"/>
    <a:srgbClr val="3C00A0"/>
    <a:srgbClr val="C80037"/>
    <a:srgbClr val="544A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07" autoAdjust="0"/>
    <p:restoredTop sz="92447" autoAdjust="0"/>
  </p:normalViewPr>
  <p:slideViewPr>
    <p:cSldViewPr>
      <p:cViewPr varScale="1">
        <p:scale>
          <a:sx n="95" d="100"/>
          <a:sy n="95" d="100"/>
        </p:scale>
        <p:origin x="-9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5E776-1707-4878-81F6-72770E54B52A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70C0E-7916-4D5F-88C8-28B38FCFFE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799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557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Answer:</a:t>
            </a:r>
            <a:r>
              <a:rPr lang="en-US" baseline="0" dirty="0" smtClean="0"/>
              <a:t> Conduction! The heat is being transferred through the objects touching.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246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</a:t>
            </a:r>
          </a:p>
          <a:p>
            <a:r>
              <a:rPr lang="en-US" dirty="0" smtClean="0"/>
              <a:t>http://www.newenergysolutionsus.com/K-Shield-D.htm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685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</a:t>
            </a:r>
          </a:p>
          <a:p>
            <a:r>
              <a:rPr lang="en-US" dirty="0" smtClean="0"/>
              <a:t>http://beyondpenguins.ehe.osu.edu/issue/keeping-warm/cool-facts-about-heat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92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00" dirty="0" smtClean="0">
                <a:latin typeface="+mn-lt"/>
                <a:cs typeface="Adobe Arabic" pitchFamily="18" charset="-78"/>
              </a:rPr>
              <a:t>Pictures:</a:t>
            </a:r>
          </a:p>
          <a:p>
            <a:endParaRPr lang="en-US" sz="900" dirty="0" smtClean="0">
              <a:latin typeface="+mn-lt"/>
              <a:cs typeface="Adobe Arabic" pitchFamily="18" charset="-78"/>
            </a:endParaRPr>
          </a:p>
          <a:p>
            <a:r>
              <a:rPr lang="en-US" sz="900" dirty="0" smtClean="0">
                <a:latin typeface="+mn-lt"/>
                <a:cs typeface="Adobe Arabic" pitchFamily="18" charset="-78"/>
              </a:rPr>
              <a:t>http://www.google.com/imgres?q=hot+tea+hands&amp;hl=en&amp;rls=com.microsoft:en-us:IE-Address&amp;rlz=1I7AURU_enUS498&amp;biw=1920&amp;bih=936&amp;tbm=isch&amp;tbnid=NjmJIGCO7kgw3M:&amp;imgrefurl=http://favim.com/image/53752/&amp;docid=EOnIjo68ap09RM&amp;imgurl=http://favim.com/orig/201105/23/black-black-and-white-girl-hands-hot-tea-photography-Favim.com-53752.jpg&amp;w=400&amp;h=278&amp;ei=rL9kUKffOomj2QXt6YCgBQ&amp;zoom=1&amp;iact=hc&amp;vpx=175&amp;vpy=153&amp;dur=2213&amp;hovh=187&amp;hovw=269&amp;tx=170&amp;ty=122&amp;sig=109062727503288515081&amp;page=1&amp;tbnh=139&amp;tbnw=182&amp;start=0&amp;ndsp=51&amp;ved=1t:429,r:0,s:0,i:70</a:t>
            </a:r>
          </a:p>
          <a:p>
            <a:endParaRPr lang="en-US" sz="900" dirty="0" smtClean="0">
              <a:latin typeface="+mn-lt"/>
              <a:cs typeface="Adobe Arabic" pitchFamily="18" charset="-78"/>
            </a:endParaRPr>
          </a:p>
          <a:p>
            <a:r>
              <a:rPr lang="en-US" sz="900" dirty="0" smtClean="0">
                <a:latin typeface="+mn-lt"/>
                <a:cs typeface="Adobe Arabic" pitchFamily="18" charset="-78"/>
              </a:rPr>
              <a:t>http://www.google.com/imgres?q=pot+on+stove&amp;start=182&amp;hl=en&amp;rls=com.microsoft:en-us:IE-Address&amp;rlz=1I7AURU_enUS498&amp;biw=1920&amp;bih=936&amp;addh=36&amp;tbm=isch&amp;tbnid=7kxKJK2ol6SfZM:&amp;imgrefurl=http://slinky.me/Perfect_Noodles&amp;docid=CMlNbajFbEqAKM&amp;imgurl=http://slinky.me/images/thumb/d/d2/Put-pot-on-stove-Step-3.jpg/638px-Put-pot-on-stove-Step-3.jpg&amp;w=638&amp;h=408&amp;ei=ccBkUM6SJojk2wWLioG4BQ&amp;zoom=1&amp;iact=hc&amp;vpx=945&amp;vpy=634&amp;dur=1596&amp;hovh=179&amp;hovw=281&amp;tx=158&amp;ty=111&amp;sig=109062727503288515081&amp;page=4&amp;tbnh=141&amp;tbnw=188&amp;ndsp=66&amp;ved=1t:429,r:27,s:182,i:89</a:t>
            </a:r>
            <a:endParaRPr lang="en-US" sz="900" dirty="0">
              <a:latin typeface="+mn-lt"/>
              <a:cs typeface="Adobe Arabic" pitchFamily="18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752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834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Pictures:</a:t>
            </a:r>
          </a:p>
          <a:p>
            <a:r>
              <a:rPr lang="en-US" dirty="0" smtClean="0"/>
              <a:t>http://www.google.com/imgres?q=conduction&amp;hl=en&amp;sa=X&amp;rls=com.microsoft:en-us:IE-Address&amp;rlz=1I7AURU_enUS498&amp;biw=1920&amp;bih=936&amp;tbm=isch&amp;prmd=imvns&amp;tbnid=xz9Dm-V9kArw0M:&amp;imgrefurl=http://www.educationalelectronicsusa.com/p/heat-IV.htm&amp;docid=9-TxEk9nRYcNFM&amp;imgurl=http://www.educationalelectronicsusa.com/p/images/heat_a.gif&amp;w=200&amp;h=175&amp;ei=d-RlUKmmN-TS2QWRzoCACQ&amp;zoom=1&amp;iact=hc&amp;vpx=361&amp;vpy=331&amp;dur=62&amp;hovh=140&amp;hovw=160&amp;tx=92&amp;ty=124&amp;sig=109062727503288515081&amp;page=1&amp;tbnh=117&amp;tbnw=134&amp;start=0&amp;ndsp=50&amp;ved=1t:429,r:12,s:0,i:176</a:t>
            </a:r>
          </a:p>
          <a:p>
            <a:endParaRPr lang="en-US" dirty="0" smtClean="0"/>
          </a:p>
          <a:p>
            <a:r>
              <a:rPr lang="en-US" dirty="0" smtClean="0"/>
              <a:t>http://www.cookware.org/tools_1.php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3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Pictures:</a:t>
            </a:r>
          </a:p>
          <a:p>
            <a:r>
              <a:rPr lang="en-US" dirty="0" smtClean="0"/>
              <a:t>http://www.physics.arizona.edu/~thews/reu/the_science_behind_it_all.html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4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963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</a:t>
            </a:r>
          </a:p>
          <a:p>
            <a:r>
              <a:rPr lang="en-US" dirty="0" smtClean="0"/>
              <a:t>http://www.bradfordinsulation.com.au/Benefits/Comfort/Insulation.aspx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057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Pictures: Microsoft Clip</a:t>
            </a:r>
            <a:r>
              <a:rPr lang="en-US" baseline="0" dirty="0" smtClean="0"/>
              <a:t> 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660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Pictures: Microsoft Clip 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70C0E-7916-4D5F-88C8-28B38FCFFEB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5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9722710-4F30-4C1A-979C-DF28BA05FF45}" type="datetimeFigureOut">
              <a:rPr lang="en-US" smtClean="0"/>
              <a:t>6/11/2013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11A9DF-C9CD-4AC0-9583-660444FAAF1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hdphoto2.wdp" Type="http://schemas.microsoft.com/office/2007/relationships/hdphoto"/><Relationship Id="rId5" Target="../media/image11.jpeg" Type="http://schemas.openxmlformats.org/officeDocument/2006/relationships/image"/><Relationship Id="rId4" Target="../media/hdphoto1.wdp" Type="http://schemas.microsoft.com/office/2007/relationships/hdphoto"/></Relationships>
</file>

<file path=ppt/slides/_rels/slide7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hdphoto3.wdp" Type="http://schemas.microsoft.com/office/2007/relationships/hdphoto"/></Relationships>
</file>

<file path=ppt/slides/_rels/slide8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16.png" Type="http://schemas.openxmlformats.org/officeDocument/2006/relationships/image"/><Relationship Id="rId5" Target="../media/image15.png" Type="http://schemas.openxmlformats.org/officeDocument/2006/relationships/image"/><Relationship Id="rId4" Target="../media/image14.wmf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 descr="C:\Users\ljlab\AppData\Local\Microsoft\Windows\Temporary Internet Files\Content.IE5\304B5119\MP90044231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627836">
            <a:off x="2357455" y="3277244"/>
            <a:ext cx="4904373" cy="1220161"/>
          </a:xfrm>
        </p:spPr>
        <p:txBody>
          <a:bodyPr>
            <a:normAutofit/>
          </a:bodyPr>
          <a:lstStyle/>
          <a:p>
            <a:r>
              <a:rPr lang="en-US" sz="4400" i="1" dirty="0" smtClean="0"/>
              <a:t>Thermal Energy</a:t>
            </a:r>
            <a:endParaRPr lang="en-US" sz="4400" i="1" dirty="0"/>
          </a:p>
        </p:txBody>
      </p:sp>
    </p:spTree>
    <p:extLst>
      <p:ext uri="{BB962C8B-B14F-4D97-AF65-F5344CB8AC3E}">
        <p14:creationId xmlns:p14="http://schemas.microsoft.com/office/powerpoint/2010/main" val="36541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457200"/>
            <a:ext cx="8458200" cy="452596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Heat is always transferred, not coldness.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That’s why your finger feels cold when you touch something cold.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The heat is leaving your finger and </a:t>
            </a:r>
            <a:r>
              <a:rPr lang="en-US" sz="3200" b="1" dirty="0" smtClean="0"/>
              <a:t>transferring</a:t>
            </a:r>
            <a:r>
              <a:rPr lang="en-US" dirty="0" smtClean="0"/>
              <a:t> into </a:t>
            </a:r>
            <a:r>
              <a:rPr lang="en-US" dirty="0" smtClean="0"/>
              <a:t>the cold object.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7170" name="Picture 2" descr="C:\Users\ljlab\AppData\Local\Microsoft\Windows\Temporary Internet Files\Content.IE5\KJEZN6MK\MP90042231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0480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ljlab\AppData\Local\Microsoft\Windows\Temporary Internet Files\Content.IE5\2Q3EI4LY\MC90006502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28193"/>
            <a:ext cx="1774721" cy="218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ljlab\AppData\Local\Microsoft\Windows\Temporary Internet Files\Content.IE5\304B5119\MC90023214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332161"/>
            <a:ext cx="2480064" cy="199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2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4283074"/>
            <a:ext cx="8610600" cy="1560513"/>
          </a:xfrm>
        </p:spPr>
        <p:txBody>
          <a:bodyPr/>
          <a:lstStyle/>
          <a:p>
            <a:r>
              <a:rPr lang="en-US" dirty="0"/>
              <a:t>When you touch something hot, it burns because the heat is being </a:t>
            </a:r>
            <a:r>
              <a:rPr lang="en-US" dirty="0" smtClean="0"/>
              <a:t>rapidly </a:t>
            </a:r>
            <a:r>
              <a:rPr lang="en-US" sz="3200" b="1" dirty="0" smtClean="0"/>
              <a:t>transferred</a:t>
            </a:r>
            <a:r>
              <a:rPr lang="en-US" dirty="0" smtClean="0"/>
              <a:t> </a:t>
            </a:r>
            <a:r>
              <a:rPr lang="en-US" dirty="0"/>
              <a:t>to your finger.</a:t>
            </a:r>
          </a:p>
          <a:p>
            <a:endParaRPr lang="en-US" dirty="0"/>
          </a:p>
        </p:txBody>
      </p:sp>
      <p:pic>
        <p:nvPicPr>
          <p:cNvPr id="8201" name="Picture 9" descr="C:\Users\ljlab\AppData\Local\Microsoft\Windows\Temporary Internet Files\Content.IE5\2Q3EI4LY\MP90032106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00825"/>
            <a:ext cx="2616646" cy="366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ljlab\AppData\Local\Microsoft\Windows\Temporary Internet Files\Content.IE5\2Q3EI4LY\MP900174889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0824"/>
            <a:ext cx="2438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ljlab\AppData\Local\Microsoft\Windows\Temporary Internet Files\Content.IE5\304B5119\MP900175521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95275" y="1000899"/>
            <a:ext cx="3657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92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256627"/>
          </a:xfrm>
        </p:spPr>
        <p:txBody>
          <a:bodyPr/>
          <a:lstStyle/>
          <a:p>
            <a:r>
              <a:rPr lang="en-US" dirty="0" smtClean="0"/>
              <a:t>When this energy transfer takes place, the cooler object will warm up until the temperatures are equal.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5" y="2895600"/>
            <a:ext cx="2566987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7" y="2895601"/>
            <a:ext cx="2633663" cy="2189163"/>
          </a:xfrm>
          <a:prstGeom prst="rect">
            <a:avLst/>
          </a:prstGeom>
          <a:solidFill>
            <a:srgbClr val="0000F0"/>
          </a:solidFill>
          <a:ln>
            <a:noFill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010603" y="2895601"/>
            <a:ext cx="2566987" cy="2151064"/>
          </a:xfrm>
          <a:prstGeom prst="rect">
            <a:avLst/>
          </a:prstGeom>
          <a:solidFill>
            <a:srgbClr val="3C0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36027" y="2897757"/>
            <a:ext cx="2450309" cy="2148908"/>
          </a:xfrm>
          <a:prstGeom prst="rect">
            <a:avLst/>
          </a:prstGeom>
          <a:solidFill>
            <a:srgbClr val="3C0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4" y="3339307"/>
            <a:ext cx="19685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5199" y="5493603"/>
            <a:ext cx="6858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this an example of conduction,  convention, or radiation?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076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13472 0.00162 " pathEditMode="relative" rAng="0" ptsTypes="AA">
                                      <p:cBhvr>
                                        <p:cTn id="12" dur="2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T</a:t>
            </a:r>
            <a:r>
              <a:rPr lang="en-US" dirty="0" smtClean="0"/>
              <a:t>ogether Now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325880"/>
            <a:ext cx="6096000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6908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11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04649" y="1557528"/>
            <a:ext cx="3676534" cy="4538472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Energy cannot be created or destroyed, it just changes form</a:t>
            </a:r>
            <a:r>
              <a:rPr lang="en-US" sz="2400" dirty="0"/>
              <a:t> </a:t>
            </a:r>
            <a:r>
              <a:rPr lang="en-US" sz="2400" dirty="0" smtClean="0"/>
              <a:t>or moves between objects.</a:t>
            </a:r>
          </a:p>
          <a:p>
            <a:r>
              <a:rPr lang="en-US" sz="2400" dirty="0" smtClean="0"/>
              <a:t>There are many different types of energy.</a:t>
            </a:r>
          </a:p>
          <a:p>
            <a:r>
              <a:rPr lang="en-US" sz="2400" dirty="0" smtClean="0"/>
              <a:t>Today we will be focusing on </a:t>
            </a:r>
            <a:r>
              <a:rPr lang="en-US" sz="2800" b="1" dirty="0" smtClean="0"/>
              <a:t>thermal energy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Law of Conservation of Energy</a:t>
            </a:r>
            <a:endParaRPr lang="en-US" dirty="0"/>
          </a:p>
        </p:txBody>
      </p:sp>
      <p:pic>
        <p:nvPicPr>
          <p:cNvPr id="3075" name="Picture 3" descr="C:\Users\ljlab\AppData\Local\Microsoft\Windows\Temporary Internet Files\Content.IE5\2Q3EI4LY\MP90040942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19200"/>
            <a:ext cx="3352800" cy="458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4298"/>
            <a:ext cx="5426420" cy="3832991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048000" y="1447800"/>
            <a:ext cx="2133600" cy="18288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36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2895600"/>
          </a:xfrm>
        </p:spPr>
        <p:txBody>
          <a:bodyPr>
            <a:normAutofit/>
          </a:bodyPr>
          <a:lstStyle/>
          <a:p>
            <a:r>
              <a:rPr lang="en-US" dirty="0" smtClean="0"/>
              <a:t>Thermal energy is a result of moving particles inside of a substance.</a:t>
            </a:r>
          </a:p>
          <a:p>
            <a:endParaRPr lang="en-US" dirty="0" smtClean="0"/>
          </a:p>
          <a:p>
            <a:r>
              <a:rPr lang="en-US" dirty="0" smtClean="0"/>
              <a:t>Thermal energy can be transferred between objects.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5686" y="533400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Heat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43122"/>
            <a:ext cx="3200400" cy="222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643122"/>
            <a:ext cx="3378353" cy="216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45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685800"/>
            <a:ext cx="4343400" cy="4953000"/>
          </a:xfrm>
        </p:spPr>
        <p:txBody>
          <a:bodyPr>
            <a:normAutofit/>
          </a:bodyPr>
          <a:lstStyle/>
          <a:p>
            <a:r>
              <a:rPr lang="en-US" sz="2400" dirty="0"/>
              <a:t>The transfer of thermal energy between two systems of different temperatures is called </a:t>
            </a:r>
            <a:r>
              <a:rPr lang="en-US" sz="2800" b="1" dirty="0"/>
              <a:t>heat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There are 3 different ways to transfer thermal energy:</a:t>
            </a:r>
          </a:p>
          <a:p>
            <a:pPr marL="850392" lvl="1" indent="-457200">
              <a:spcBef>
                <a:spcPts val="1200"/>
              </a:spcBef>
              <a:buAutoNum type="arabicPeriod"/>
            </a:pPr>
            <a:r>
              <a:rPr lang="en-US" sz="2400" dirty="0" smtClean="0"/>
              <a:t>Conduction</a:t>
            </a:r>
          </a:p>
          <a:p>
            <a:pPr marL="850392" lvl="1" indent="-457200">
              <a:buAutoNum type="arabicPeriod"/>
            </a:pPr>
            <a:r>
              <a:rPr lang="en-US" sz="2400" dirty="0" smtClean="0"/>
              <a:t>Convection</a:t>
            </a:r>
          </a:p>
          <a:p>
            <a:pPr marL="850392" lvl="1" indent="-457200">
              <a:buAutoNum type="arabicPeriod"/>
            </a:pPr>
            <a:r>
              <a:rPr lang="en-US" sz="2400" dirty="0" smtClean="0"/>
              <a:t>Radiation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85800"/>
            <a:ext cx="3788434" cy="487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56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95707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Conduction is the </a:t>
            </a:r>
            <a:r>
              <a:rPr lang="en-US" sz="3200" b="1" dirty="0" smtClean="0"/>
              <a:t>transfer of thermal energy through a solid material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#1 Conduction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331" y="2433139"/>
            <a:ext cx="2705669" cy="236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3276600" cy="248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4921938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Heat is being conducted through the stove burner to the frying pan.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4400" y="4974333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Heat is being conducted through the metal pipe to the hand.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30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9595" y="1219200"/>
            <a:ext cx="8229600" cy="18714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Convection is the </a:t>
            </a:r>
            <a:r>
              <a:rPr lang="en-US" sz="3200" b="1" dirty="0" smtClean="0"/>
              <a:t>transfer of heat through liquids and gases by currents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Warm air rises, cool air falls. When warm air cools, it falls, creating this cycle.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#2 Convection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81" y="3124200"/>
            <a:ext cx="3674434" cy="295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18000"/>
                    </a14:imgEffect>
                    <a14:imgEffect>
                      <a14:brightnessContrast bright="7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76600"/>
            <a:ext cx="3733800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7300" y="56504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Traveling through liquid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4946" y="5862755"/>
            <a:ext cx="3277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Traveling through the air (which is made up of gases)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3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4038600" cy="1249362"/>
          </a:xfrm>
        </p:spPr>
        <p:txBody>
          <a:bodyPr>
            <a:normAutofit/>
          </a:bodyPr>
          <a:lstStyle/>
          <a:p>
            <a:r>
              <a:rPr lang="en-US" dirty="0" smtClean="0"/>
              <a:t>#2 Convection</a:t>
            </a:r>
            <a:endParaRPr lang="en-US" dirty="0"/>
          </a:p>
        </p:txBody>
      </p:sp>
      <p:pic>
        <p:nvPicPr>
          <p:cNvPr id="1026" name="Picture 2" descr="C:\Users\ljlab\AppData\Local\Microsoft\Windows\Temporary Internet Files\Content.IE5\2Q3EI4LY\MP900442357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385465"/>
            <a:ext cx="3962401" cy="601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9808" y="2070771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Hot air rises, pushing the hot air balloon upward.</a:t>
            </a:r>
          </a:p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4398278" y="897903"/>
            <a:ext cx="2286000" cy="3523036"/>
            <a:chOff x="4398278" y="897903"/>
            <a:chExt cx="2286000" cy="3523036"/>
          </a:xfrm>
        </p:grpSpPr>
        <p:sp>
          <p:nvSpPr>
            <p:cNvPr id="10" name="Arc 9"/>
            <p:cNvSpPr/>
            <p:nvPr/>
          </p:nvSpPr>
          <p:spPr>
            <a:xfrm rot="16006025">
              <a:off x="3779760" y="1516421"/>
              <a:ext cx="3523036" cy="2286000"/>
            </a:xfrm>
            <a:prstGeom prst="arc">
              <a:avLst>
                <a:gd name="adj1" fmla="val 12165657"/>
                <a:gd name="adj2" fmla="val 20539695"/>
              </a:avLst>
            </a:prstGeom>
            <a:ln w="152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Up Arrow 7"/>
            <p:cNvSpPr/>
            <p:nvPr/>
          </p:nvSpPr>
          <p:spPr>
            <a:xfrm rot="2829368">
              <a:off x="4758007" y="896870"/>
              <a:ext cx="365760" cy="459154"/>
            </a:xfrm>
            <a:prstGeom prst="upArrow">
              <a:avLst>
                <a:gd name="adj1" fmla="val 18286"/>
                <a:gd name="adj2" fmla="val 4694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019800" y="770918"/>
            <a:ext cx="2286000" cy="3523036"/>
            <a:chOff x="6019800" y="770918"/>
            <a:chExt cx="2286000" cy="3523036"/>
          </a:xfrm>
        </p:grpSpPr>
        <p:sp>
          <p:nvSpPr>
            <p:cNvPr id="6" name="Arc 5"/>
            <p:cNvSpPr/>
            <p:nvPr/>
          </p:nvSpPr>
          <p:spPr>
            <a:xfrm rot="5400000">
              <a:off x="5401282" y="1389436"/>
              <a:ext cx="3523036" cy="2286000"/>
            </a:xfrm>
            <a:prstGeom prst="arc">
              <a:avLst>
                <a:gd name="adj1" fmla="val 12165657"/>
                <a:gd name="adj2" fmla="val 20539695"/>
              </a:avLst>
            </a:prstGeom>
            <a:ln w="152400">
              <a:solidFill>
                <a:srgbClr val="000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Up Arrow 11"/>
            <p:cNvSpPr/>
            <p:nvPr/>
          </p:nvSpPr>
          <p:spPr>
            <a:xfrm rot="13373656">
              <a:off x="7586579" y="3820170"/>
              <a:ext cx="298001" cy="459154"/>
            </a:xfrm>
            <a:prstGeom prst="upArrow">
              <a:avLst>
                <a:gd name="adj1" fmla="val 18286"/>
                <a:gd name="adj2" fmla="val 46945"/>
              </a:avLst>
            </a:prstGeom>
            <a:solidFill>
              <a:srgbClr val="0000F0"/>
            </a:solidFill>
            <a:ln>
              <a:solidFill>
                <a:srgbClr val="000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241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6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6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5760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Radiation is </a:t>
            </a:r>
            <a:r>
              <a:rPr lang="en-US" sz="3200" b="1" dirty="0" smtClean="0"/>
              <a:t>heat transfer by waves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Radiation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85113"/>
            <a:ext cx="3532909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ljlab\AppData\Local\Microsoft\Windows\Temporary Internet Files\Content.IE5\KJEZN6MK\MC90035213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914153"/>
            <a:ext cx="1425575" cy="225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8"/>
          <p:cNvSpPr/>
          <p:nvPr/>
        </p:nvSpPr>
        <p:spPr>
          <a:xfrm>
            <a:off x="6842118" y="3200152"/>
            <a:ext cx="1441614" cy="177520"/>
          </a:xfrm>
          <a:custGeom>
            <a:avLst/>
            <a:gdLst>
              <a:gd name="connsiteX0" fmla="*/ 0 w 1441614"/>
              <a:gd name="connsiteY0" fmla="*/ 177520 h 177520"/>
              <a:gd name="connsiteX1" fmla="*/ 204716 w 1441614"/>
              <a:gd name="connsiteY1" fmla="*/ 99 h 177520"/>
              <a:gd name="connsiteX2" fmla="*/ 532263 w 1441614"/>
              <a:gd name="connsiteY2" fmla="*/ 150224 h 177520"/>
              <a:gd name="connsiteX3" fmla="*/ 818866 w 1441614"/>
              <a:gd name="connsiteY3" fmla="*/ 13747 h 177520"/>
              <a:gd name="connsiteX4" fmla="*/ 1146412 w 1441614"/>
              <a:gd name="connsiteY4" fmla="*/ 150224 h 177520"/>
              <a:gd name="connsiteX5" fmla="*/ 1405719 w 1441614"/>
              <a:gd name="connsiteY5" fmla="*/ 27395 h 177520"/>
              <a:gd name="connsiteX6" fmla="*/ 1433015 w 1441614"/>
              <a:gd name="connsiteY6" fmla="*/ 27395 h 1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1614" h="177520">
                <a:moveTo>
                  <a:pt x="0" y="177520"/>
                </a:moveTo>
                <a:cubicBezTo>
                  <a:pt x="58003" y="91084"/>
                  <a:pt x="116006" y="4648"/>
                  <a:pt x="204716" y="99"/>
                </a:cubicBezTo>
                <a:cubicBezTo>
                  <a:pt x="293426" y="-4450"/>
                  <a:pt x="429905" y="147949"/>
                  <a:pt x="532263" y="150224"/>
                </a:cubicBezTo>
                <a:cubicBezTo>
                  <a:pt x="634621" y="152499"/>
                  <a:pt x="716508" y="13747"/>
                  <a:pt x="818866" y="13747"/>
                </a:cubicBezTo>
                <a:cubicBezTo>
                  <a:pt x="921224" y="13747"/>
                  <a:pt x="1048603" y="147949"/>
                  <a:pt x="1146412" y="150224"/>
                </a:cubicBezTo>
                <a:cubicBezTo>
                  <a:pt x="1244221" y="152499"/>
                  <a:pt x="1357952" y="47866"/>
                  <a:pt x="1405719" y="27395"/>
                </a:cubicBezTo>
                <a:cubicBezTo>
                  <a:pt x="1453486" y="6924"/>
                  <a:pt x="1443250" y="17159"/>
                  <a:pt x="1433015" y="273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069" y="3549149"/>
            <a:ext cx="150018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246" y="4049989"/>
            <a:ext cx="1500187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88" y="4509802"/>
            <a:ext cx="1500187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Freeform 15"/>
          <p:cNvSpPr/>
          <p:nvPr/>
        </p:nvSpPr>
        <p:spPr>
          <a:xfrm>
            <a:off x="8071750" y="3033555"/>
            <a:ext cx="273947" cy="354842"/>
          </a:xfrm>
          <a:custGeom>
            <a:avLst/>
            <a:gdLst>
              <a:gd name="connsiteX0" fmla="*/ 96526 w 273947"/>
              <a:gd name="connsiteY0" fmla="*/ 354842 h 354842"/>
              <a:gd name="connsiteX1" fmla="*/ 273947 w 273947"/>
              <a:gd name="connsiteY1" fmla="*/ 150126 h 354842"/>
              <a:gd name="connsiteX2" fmla="*/ 273947 w 273947"/>
              <a:gd name="connsiteY2" fmla="*/ 150126 h 354842"/>
              <a:gd name="connsiteX3" fmla="*/ 41935 w 273947"/>
              <a:gd name="connsiteY3" fmla="*/ 27296 h 354842"/>
              <a:gd name="connsiteX4" fmla="*/ 992 w 273947"/>
              <a:gd name="connsiteY4" fmla="*/ 0 h 35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947" h="354842">
                <a:moveTo>
                  <a:pt x="96526" y="354842"/>
                </a:moveTo>
                <a:lnTo>
                  <a:pt x="273947" y="150126"/>
                </a:lnTo>
                <a:lnTo>
                  <a:pt x="273947" y="150126"/>
                </a:lnTo>
                <a:lnTo>
                  <a:pt x="41935" y="27296"/>
                </a:lnTo>
                <a:cubicBezTo>
                  <a:pt x="-3557" y="2275"/>
                  <a:pt x="-1283" y="1137"/>
                  <a:pt x="99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20" y="3401002"/>
            <a:ext cx="3286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136" y="4351859"/>
            <a:ext cx="3286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32" y="3894892"/>
            <a:ext cx="3286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7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185672"/>
          </a:xfrm>
        </p:spPr>
        <p:txBody>
          <a:bodyPr>
            <a:noAutofit/>
          </a:bodyPr>
          <a:lstStyle/>
          <a:p>
            <a:r>
              <a:rPr lang="en-US" sz="2600" dirty="0" smtClean="0"/>
              <a:t>When objects of different temperatures come into contact with one another, the thermal energy </a:t>
            </a:r>
            <a:r>
              <a:rPr lang="en-US" sz="2600" dirty="0"/>
              <a:t>always travels from the </a:t>
            </a:r>
            <a:r>
              <a:rPr lang="en-US" sz="2600" b="1" dirty="0">
                <a:solidFill>
                  <a:srgbClr val="FF0000"/>
                </a:solidFill>
              </a:rPr>
              <a:t>warmer</a:t>
            </a:r>
            <a:r>
              <a:rPr lang="en-US" sz="2600" dirty="0"/>
              <a:t> object to the </a:t>
            </a:r>
            <a:r>
              <a:rPr lang="en-US" sz="2600" b="1" dirty="0">
                <a:solidFill>
                  <a:srgbClr val="0070C0"/>
                </a:solidFill>
              </a:rPr>
              <a:t>cooler</a:t>
            </a:r>
            <a:r>
              <a:rPr lang="en-US" sz="2600" dirty="0"/>
              <a:t> </a:t>
            </a:r>
            <a:r>
              <a:rPr lang="en-US" sz="2600" dirty="0" smtClean="0"/>
              <a:t>object.</a:t>
            </a:r>
            <a:endParaRPr lang="en-US" sz="2600" dirty="0"/>
          </a:p>
          <a:p>
            <a:endParaRPr lang="en-US" sz="2600" dirty="0"/>
          </a:p>
        </p:txBody>
      </p:sp>
      <p:sp>
        <p:nvSpPr>
          <p:cNvPr id="4" name="Rectangle 3"/>
          <p:cNvSpPr/>
          <p:nvPr/>
        </p:nvSpPr>
        <p:spPr>
          <a:xfrm>
            <a:off x="1143000" y="3124200"/>
            <a:ext cx="2514600" cy="2133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Hot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87096" y="3124200"/>
            <a:ext cx="2580504" cy="213360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Cold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3919494" y="3625850"/>
            <a:ext cx="1905000" cy="1237392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Thermal 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3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13334 -2.22222E-6 " pathEditMode="relative" rAng="0" ptsTypes="AA">
                                      <p:cBhvr>
                                        <p:cTn id="1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506</TotalTime>
  <Words>416</Words>
  <Application>Microsoft Office PowerPoint</Application>
  <PresentationFormat>On-screen Show (4:3)</PresentationFormat>
  <Paragraphs>78</Paragraphs>
  <Slides>14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Thermal Energy</vt:lpstr>
      <vt:lpstr>The Law of Conservation of Energy</vt:lpstr>
      <vt:lpstr>Heat</vt:lpstr>
      <vt:lpstr>PowerPoint Presentation</vt:lpstr>
      <vt:lpstr>#1 Conduction</vt:lpstr>
      <vt:lpstr>#2 Convection</vt:lpstr>
      <vt:lpstr>#2 Convection</vt:lpstr>
      <vt:lpstr>#3 Radiation</vt:lpstr>
      <vt:lpstr>PowerPoint Presentation</vt:lpstr>
      <vt:lpstr>PowerPoint Presentation</vt:lpstr>
      <vt:lpstr>PowerPoint Presentation</vt:lpstr>
      <vt:lpstr>PowerPoint Presentation</vt:lpstr>
      <vt:lpstr>All Together Now</vt:lpstr>
      <vt:lpstr>PowerPoint Presentation</vt:lpstr>
    </vt:vector>
  </TitlesOfParts>
  <Company>College of Veterinary Medicine - Texas A&amp;M Univ.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Energy</dc:title>
  <dc:creator>L Johnson's Lab</dc:creator>
  <cp:lastModifiedBy>L Johnson's Lab</cp:lastModifiedBy>
  <cp:revision>47</cp:revision>
  <dcterms:created xsi:type="dcterms:W3CDTF">2012-09-27T20:31:30Z</dcterms:created>
  <dcterms:modified xsi:type="dcterms:W3CDTF">2013-06-11T21:16:03Z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764840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