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7" r:id="rId2"/>
    <p:sldId id="274" r:id="rId3"/>
    <p:sldId id="258" r:id="rId4"/>
    <p:sldId id="259" r:id="rId5"/>
    <p:sldId id="260" r:id="rId6"/>
    <p:sldId id="261" r:id="rId7"/>
    <p:sldId id="262" r:id="rId8"/>
    <p:sldId id="263" r:id="rId9"/>
    <p:sldId id="264" r:id="rId10"/>
    <p:sldId id="265" r:id="rId11"/>
    <p:sldId id="266" r:id="rId12"/>
    <p:sldId id="276" r:id="rId13"/>
    <p:sldId id="267" r:id="rId14"/>
    <p:sldId id="268" r:id="rId15"/>
    <p:sldId id="278" r:id="rId16"/>
    <p:sldId id="281" r:id="rId17"/>
    <p:sldId id="270" r:id="rId18"/>
    <p:sldId id="271" r:id="rId19"/>
    <p:sldId id="279" r:id="rId20"/>
    <p:sldId id="280" r:id="rId21"/>
    <p:sldId id="273"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514" autoAdjust="0"/>
  </p:normalViewPr>
  <p:slideViewPr>
    <p:cSldViewPr>
      <p:cViewPr varScale="1">
        <p:scale>
          <a:sx n="93" d="100"/>
          <a:sy n="93" d="100"/>
        </p:scale>
        <p:origin x="-143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84160E-35C0-4B1A-8FB3-E990842B408C}" type="datetimeFigureOut">
              <a:rPr lang="en-US" smtClean="0"/>
              <a:t>1/11/2012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ADE534-C0C7-4133-83BE-8C3F2F80D069}" type="slidenum">
              <a:rPr lang="en-US" smtClean="0"/>
              <a:t>‹#›</a:t>
            </a:fld>
            <a:endParaRPr lang="en-US"/>
          </a:p>
        </p:txBody>
      </p:sp>
    </p:spTree>
    <p:extLst>
      <p:ext uri="{BB962C8B-B14F-4D97-AF65-F5344CB8AC3E}">
        <p14:creationId xmlns:p14="http://schemas.microsoft.com/office/powerpoint/2010/main" val="33744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physicsclassroom.com/Class/newtlaws/u2l2a.cf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ocs.google.com/viewer?a=v&amp;q=cache:HRlfSM2RnkMJ:teacherweb.com/TX/Hopewell/MsFaris/Unit-2-TEST-REVIEW-2010-2011.ppt+demonstrate+and+illustrate+forces+that+affect+motion+in+everyday+life+such+as+emergence+of+seedlings,+turgor+pressure,+and+geotropism&amp;hl=en&amp;gl=us&amp;pid=bl&amp;srcid=ADGEESj4i0kuTLCOla_y5GvT-DxyxI4kIUsRquYH_xG1wxp9WgPhudh5o1WDvUt1IrabkgphJ9ZRTjOD7pQbajUbq06ljGgRB9SIfn7LiREPcix5lm0UdUMu5AvmrK3A665pl2wwcnop&amp;sig=AHIEtbTjOuaFaoN1gIM-5sCAUVVIqGgblw"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docs.google.com/viewer?a=v&amp;q=cache:kEbLiOuwwrMJ:beta2.schoolworld.com/schertz/webpages/mproffitt/files/unit%25204%2520lesson%2520plan%25202.ppt+demonstrate+and+illustrate+forces+that+affect+motion+in+everyday+life+such+as+emergence+of+seedlings,+turgor+pressure,+and+geotropism&amp;hl=en&amp;gl=us&amp;pid=bl&amp;srcid=ADGEESg7jY07k38o_YLz3lIt_JRTFO_PO4Xal89AS_YhcVwjRLILVj3CMhI6OQIeBCVhmKcZLOfDV4PE5700gcccMN2ud_VKs1ICIhbucpT62l7BmdJf2hgKXjEdVqpa-aj9pog3mVTW&amp;sig=AHIEtbSs-g-lKqjPchYIYc4PA_xJ0bDhZg"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ocs.google.com/viewer?a=v&amp;q=cache:HRlfSM2RnkMJ:teacherweb.com/TX/Hopewell/MsFaris/Unit-2-TEST-REVIEW-2010-2011.ppt+demonstrate+and+illustrate+forces+that+affect+motion+in+everyday+life+such+as+emergence+of+seedlings,+turgor+pressure,+and+geotropism&amp;hl=en&amp;gl=us&amp;pid=bl&amp;srcid=ADGEESj4i0kuTLCOla_y5GvT-DxyxI4kIUsRquYH_xG1wxp9WgPhudh5o1WDvUt1IrabkgphJ9ZRTjOD7pQbajUbq06ljGgRB9SIfn7LiREPcix5lm0UdUMu5AvmrK3A665pl2wwcnop&amp;sig=AHIEtbTjOuaFaoN1gIM-5sCAUVVIqGgblw"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docs.google.com/viewer?a=v&amp;q=cache:HRlfSM2RnkMJ:teacherweb.com/TX/Hopewell/MsFaris/Unit-2-TEST-REVIEW-2010-2011.ppt+demonstrate+and+illustrate+forces+that+affect+motion+in+everyday+life+such+as+emergence+of+seedlings,+turgor+pressure,+and+geotropism&amp;hl=en&amp;gl=us&amp;pid=bl&amp;srcid=ADGEESj4i0kuTLCOla_y5GvT-DxyxI4kIUsRquYH_xG1wxp9WgPhudh5o1WDvUt1IrabkgphJ9ZRTjOD7pQbajUbq06ljGgRB9SIfn7LiREPcix5lm0UdUMu5AvmrK3A665pl2wwcnop&amp;sig=AHIEtbTjOuaFaoN1gIM-5sCAUVVIqGgblw"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docs.google.com/viewer?a=v&amp;q=cache:ee1vfl4cEhUJ:classroom.ldisd.net/webs/ELEWIS/upload/ole11_sci07_tx_07c_ppt.ppt+demonstrate+and+illustrate+forces+that+affect+motion+in+everyday+life+such+as+emergence+of+seedlings,+turgor+pressure,+and+geotropism&amp;hl=en&amp;gl=us&amp;pid=bl&amp;srcid=ADGEESiaLU0zpW65ysLcIDbjnEi3B7qF_jC-gPvQyyUHiO3A7R03YAW2XU21HzSg3FYG8F7WB0rEKIpuReqG1Hh-iuElfdphF-f360UYRtCiE8jRVDsEJ25kq1llEdXX9go2KtOO8kDP&amp;sig=AHIEtbToo7lJvs_yfdPRw8SRwm6xCXn1Wg"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docs.google.com/viewer?a=v&amp;q=cache:kEbLiOuwwrMJ:beta2.schoolworld.com/schertz/webpages/mproffitt/files/unit%25204%2520lesson%2520plan%25202.ppt+demonstrate+and+illustrate+forces+that+affect+motion+in+everyday+life+such+as+emergence+of+seedlings,+turgor+pressure,+and+geotropism&amp;hl=en&amp;gl=us&amp;pid=bl&amp;srcid=ADGEESg7jY07k38o_YLz3lIt_JRTFO_PO4Xal89AS_YhcVwjRLILVj3CMhI6OQIeBCVhmKcZLOfDV4PE5700gcccMN2ud_VKs1ICIhbucpT62l7BmdJf2hgKXjEdVqpa-aj9pog3mVTW&amp;sig=AHIEtbSs-g-lKqjPchYIYc4PA_xJ0bDhZg"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physicsclassroom.com/Class/newtlaws/u2l1a.cf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physicsclassroom.com/Class/newtlaws/u2l1a.cf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docs.google.com/viewer?a=v&amp;q=cache:ee1vfl4cEhUJ:classroom.ldisd.net/webs/ELEWIS/upload/ole11_sci07_tx_07c_ppt.ppt+demonstrate+and+illustrate+forces+that+affect+motion+in+everyday+life+such+as+emergence+of+seedlings,+turgor+pressure,+and+geotropism&amp;hl=en&amp;gl=us&amp;pid=bl&amp;srcid=ADGEESiaLU0zpW65ysLcIDbjnEi3B7qF_jC-gPvQyyUHiO3A7R03YAW2XU21HzSg3FYG8F7WB0rEKIpuReqG1Hh-iuElfdphF-f360UYRtCiE8jRVDsEJ25kq1llEdXX9go2KtOO8kDP&amp;sig=AHIEtbToo7lJvs_yfdPRw8SRwm6xCXn1Wg"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www.rc-airplane-world.com/how-airplanes-fly.html" TargetMode="External"/><Relationship Id="rId4" Type="http://schemas.openxmlformats.org/officeDocument/2006/relationships/hyperlink" Target="http://scienceblogs.com/dotphysics/2010/02/the_wind_giveth_a_little_and_t.php"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docs.google.com/viewer?a=v&amp;q=cache:ee1vfl4cEhUJ:classroom.ldisd.net/webs/ELEWIS/upload/ole11_sci07_tx_07c_ppt.ppt+demonstrate+and+illustrate+forces+that+affect+motion+in+everyday+life+such+as+emergence+of+seedlings,+turgor+pressure,+and+geotropism&amp;hl=en&amp;gl=us&amp;pid=bl&amp;srcid=ADGEESiaLU0zpW65ysLcIDbjnEi3B7qF_jC-gPvQyyUHiO3A7R03YAW2XU21HzSg3FYG8F7WB0rEKIpuReqG1Hh-iuElfdphF-f360UYRtCiE8jRVDsEJ25kq1llEdXX9go2KtOO8kDP&amp;sig=AHIEtbToo7lJvs_yfdPRw8SRwm6xCXn1W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physicsclassroom.com/Class/newtlaws/U2L1d.cf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ocs.google.com/viewer?a=v&amp;q=cache:ee1vfl4cEhUJ:classroom.ldisd.net/webs/ELEWIS/upload/ole11_sci07_tx_07c_ppt.ppt+demonstrate+and+illustrate+forces+that+affect+motion+in+everyday+life+such+as+emergence+of+seedlings,+turgor+pressure,+and+geotropism&amp;hl=en&amp;gl=us&amp;pid=bl&amp;srcid=ADGEESiaLU0zpW65ysLcIDbjnEi3B7qF_jC-gPvQyyUHiO3A7R03YAW2XU21HzSg3FYG8F7WB0rEKIpuReqG1Hh-iuElfdphF-f360UYRtCiE8jRVDsEJ25kq1llEdXX9go2KtOO8kDP&amp;sig=AHIEtbToo7lJvs_yfdPRw8SRwm6xCXn1W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cienceblogs.com/dotphysics/2010/02/the_wind_giveth_a_little_and_t.php"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a:t>
            </a:r>
            <a:r>
              <a:rPr lang="en-US" baseline="0" dirty="0" smtClean="0"/>
              <a:t> copied from:</a:t>
            </a:r>
          </a:p>
          <a:p>
            <a:r>
              <a:rPr lang="en-US" dirty="0" smtClean="0">
                <a:hlinkClick r:id="rId3"/>
              </a:rPr>
              <a:t>http://www.physicsclassroom.com/Class/newtlaws/u2l2a.cfm</a:t>
            </a:r>
            <a:endParaRPr lang="en-US" dirty="0"/>
          </a:p>
        </p:txBody>
      </p:sp>
      <p:sp>
        <p:nvSpPr>
          <p:cNvPr id="4" name="Slide Number Placeholder 3"/>
          <p:cNvSpPr>
            <a:spLocks noGrp="1"/>
          </p:cNvSpPr>
          <p:nvPr>
            <p:ph type="sldNum" sz="quarter" idx="10"/>
          </p:nvPr>
        </p:nvSpPr>
        <p:spPr/>
        <p:txBody>
          <a:bodyPr/>
          <a:lstStyle/>
          <a:p>
            <a:fld id="{06EAB024-2006-489D-9354-BDD9C2EF40EC}"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390263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 for the slide copied from the following</a:t>
            </a:r>
            <a:r>
              <a:rPr lang="en-US" baseline="0" dirty="0" smtClean="0"/>
              <a:t> document link: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hlinkClick r:id="rId3"/>
              </a:rPr>
              <a:t>https://docs.google.com/viewer?a=v&amp;q=cache:HRlfSM2RnkMJ:teacherweb.com/TX/Hopewell/MsFaris/Unit-2-TEST-REVIEW-2010-2011.ppt+demonstrate+and+illustrate+forces+that+affect+motion+in+everyday+life+such+as+emergence+of+seedlings,+turgor+pressure,+</a:t>
            </a:r>
            <a:r>
              <a:rPr lang="en-US" sz="1200" kern="1200" dirty="0" smtClean="0">
                <a:solidFill>
                  <a:schemeClr val="tx1"/>
                </a:solidFill>
                <a:effectLst/>
                <a:latin typeface="+mn-lt"/>
                <a:ea typeface="+mn-ea"/>
                <a:cs typeface="+mn-cs"/>
                <a:hlinkClick r:id="rId3"/>
              </a:rPr>
              <a:t>and+geotropism&amp;hl=en&amp;gl=us&amp;pid=bl&amp;srcid=ADGEESj4i0kuTLCOla_y5GvT-DxyxI4kIUsRquYH_xG1wxp9WgPhudh5o1WDvUt1IrabkgphJ9ZRTjOD7pQbajUbq06ljGgRB9SIfn7LiREPcix5lm0UdUMu5AvmrK3A665pl2wwcnop&amp;sig=AHIEtbTjOuaFaoN1gIM-5sCAUVVIqGgblw</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hlinkClick r:id="rId4"/>
              </a:rPr>
              <a:t>https://docs.google.com/viewer?a=v&amp;q=cache:kEbLiOuwwrMJ:beta2.schoolworld.com/schertz/webpages/mproffitt/files/unit%25204%2520lesson%2520plan%25202.ppt+demonstrate+and+illustrate+forces+that+affect+motion+in+everyday+life+such+as+emergence+of+seedlings,+turgor+pressure,+and+geotropism&amp;hl=en&amp;gl=us&amp;pid=bl&amp;srcid=ADGEESg7jY07k38o_YLz3lIt_JRTFO_PO4Xal89AS_YhcVwjRLILVj3CMhI6OQIeBCVhmKcZLOfDV4PE5700gcccMN2ud_VKs1ICIhbucpT62l7BmdJf2hgKXjEdVqpa-aj9pog3mVTW&amp;sig=AHIEtbSs-g-lKqjPchYIYc4PA_xJ0bDhZg</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0ADE534-C0C7-4133-83BE-8C3F2F80D069}" type="slidenum">
              <a:rPr lang="en-US" smtClean="0"/>
              <a:t>14</a:t>
            </a:fld>
            <a:endParaRPr lang="en-US"/>
          </a:p>
        </p:txBody>
      </p:sp>
    </p:spTree>
    <p:extLst>
      <p:ext uri="{BB962C8B-B14F-4D97-AF65-F5344CB8AC3E}">
        <p14:creationId xmlns:p14="http://schemas.microsoft.com/office/powerpoint/2010/main" val="226585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Feel</a:t>
            </a:r>
            <a:r>
              <a:rPr lang="en-US" baseline="0" dirty="0" smtClean="0"/>
              <a:t> free to show this demonstration </a:t>
            </a:r>
          </a:p>
          <a:p>
            <a:endParaRPr lang="en-US" baseline="0" dirty="0" smtClean="0"/>
          </a:p>
          <a:p>
            <a:r>
              <a:rPr lang="en-US" baseline="0" dirty="0" smtClean="0"/>
              <a:t>Slide information copied from the following document link:</a:t>
            </a:r>
          </a:p>
          <a:p>
            <a:r>
              <a:rPr lang="en-US" sz="1200" b="0" i="0" kern="1200" dirty="0" smtClean="0">
                <a:solidFill>
                  <a:schemeClr val="tx1"/>
                </a:solidFill>
                <a:effectLst/>
                <a:latin typeface="+mn-lt"/>
                <a:ea typeface="+mn-ea"/>
                <a:cs typeface="+mn-cs"/>
              </a:rPr>
              <a:t>712sciyesprep.files.wordpress.com/2010/11/7g-</a:t>
            </a:r>
            <a:r>
              <a:rPr lang="en-US" sz="1200" b="1" i="0" kern="1200" dirty="0" smtClean="0">
                <a:solidFill>
                  <a:schemeClr val="tx1"/>
                </a:solidFill>
                <a:effectLst/>
                <a:latin typeface="+mn-lt"/>
                <a:ea typeface="+mn-ea"/>
                <a:cs typeface="+mn-cs"/>
              </a:rPr>
              <a:t>turgor</a:t>
            </a:r>
            <a:r>
              <a:rPr lang="en-US" sz="1200" b="0" i="0" kern="1200" dirty="0" smtClean="0">
                <a:solidFill>
                  <a:schemeClr val="tx1"/>
                </a:solidFill>
                <a:effectLst/>
                <a:latin typeface="+mn-lt"/>
                <a:ea typeface="+mn-ea"/>
                <a:cs typeface="+mn-cs"/>
              </a:rPr>
              <a:t>-</a:t>
            </a:r>
            <a:r>
              <a:rPr lang="en-US" sz="1200" b="1" i="0" kern="1200" dirty="0" smtClean="0">
                <a:solidFill>
                  <a:schemeClr val="tx1"/>
                </a:solidFill>
                <a:effectLst/>
                <a:latin typeface="+mn-lt"/>
                <a:ea typeface="+mn-ea"/>
                <a:cs typeface="+mn-cs"/>
              </a:rPr>
              <a:t>pressure</a:t>
            </a:r>
            <a:r>
              <a:rPr lang="en-US" sz="1200" b="0" i="0" kern="1200" dirty="0" smtClean="0">
                <a:solidFill>
                  <a:schemeClr val="tx1"/>
                </a:solidFill>
                <a:effectLst/>
                <a:latin typeface="+mn-lt"/>
                <a:ea typeface="+mn-ea"/>
                <a:cs typeface="+mn-cs"/>
              </a:rPr>
              <a:t>.doc</a:t>
            </a:r>
            <a:endParaRPr lang="en-US" baseline="0" dirty="0" smtClean="0"/>
          </a:p>
        </p:txBody>
      </p:sp>
      <p:sp>
        <p:nvSpPr>
          <p:cNvPr id="4" name="Slide Number Placeholder 3"/>
          <p:cNvSpPr>
            <a:spLocks noGrp="1"/>
          </p:cNvSpPr>
          <p:nvPr>
            <p:ph type="sldNum" sz="quarter" idx="10"/>
          </p:nvPr>
        </p:nvSpPr>
        <p:spPr/>
        <p:txBody>
          <a:bodyPr/>
          <a:lstStyle/>
          <a:p>
            <a:fld id="{00ADE534-C0C7-4133-83BE-8C3F2F80D069}" type="slidenum">
              <a:rPr lang="en-US" smtClean="0"/>
              <a:t>16</a:t>
            </a:fld>
            <a:endParaRPr lang="en-US"/>
          </a:p>
        </p:txBody>
      </p:sp>
    </p:spTree>
    <p:extLst>
      <p:ext uri="{BB962C8B-B14F-4D97-AF65-F5344CB8AC3E}">
        <p14:creationId xmlns:p14="http://schemas.microsoft.com/office/powerpoint/2010/main" val="1887296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 for the slide copied from the following</a:t>
            </a:r>
            <a:r>
              <a:rPr lang="en-US" baseline="0" dirty="0" smtClean="0"/>
              <a:t> document link: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hlinkClick r:id="rId3"/>
              </a:rPr>
              <a:t>https://docs.google.com/viewer?a=v&amp;q=cache:HRlfSM2RnkMJ:teacherweb.com/TX/Hopewell/MsFaris/Unit-2-TEST-REVIEW-2010-2011.ppt+demonstrate+and+illustrate+forces+that+affect+motion+in+everyday+life+such+as+emergence+of+seedlings,+turgor+pressure,+and+geotropism&amp;hl=en&amp;gl=us&amp;pid=bl&amp;srcid=ADGEESj4i0kuTLCOla_y5GvT-DxyxI4kIUsRquYH_xG1wxp9WgPhudh5o1WDvUt1IrabkgphJ9ZRTjOD7pQbajUbq06ljGgRB9SIfn7LiREPcix5lm0UdUMu5AvmrK3A665pl2wwcnop&amp;sig=AHIEtbTjOuaFaoN1gIM-5sCAUVVIqGgblw</a:t>
            </a:r>
            <a:endParaRPr lang="en-US" sz="1200" kern="1200" dirty="0" smtClean="0">
              <a:solidFill>
                <a:schemeClr val="tx1"/>
              </a:solidFill>
              <a:effectLst/>
              <a:latin typeface="+mn-lt"/>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00ADE534-C0C7-4133-83BE-8C3F2F80D069}" type="slidenum">
              <a:rPr lang="en-US" smtClean="0"/>
              <a:t>17</a:t>
            </a:fld>
            <a:endParaRPr lang="en-US"/>
          </a:p>
        </p:txBody>
      </p:sp>
    </p:spTree>
    <p:extLst>
      <p:ext uri="{BB962C8B-B14F-4D97-AF65-F5344CB8AC3E}">
        <p14:creationId xmlns:p14="http://schemas.microsoft.com/office/powerpoint/2010/main" val="804591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 for the slide copied from the following</a:t>
            </a:r>
            <a:r>
              <a:rPr lang="en-US" baseline="0" dirty="0" smtClean="0"/>
              <a:t> document links: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hlinkClick r:id="rId3"/>
              </a:rPr>
              <a:t>https://docs.google.com/viewer?a=v&amp;q=cache:HRlfSM2RnkMJ:teacherweb.com/TX/Hopewell/MsFaris/Unit-2-TEST-REVIEW-2010-2011.ppt+demonstrate+and+illustrate+forces+that+affect+motion+in+everyday+life+such+as+emergence+of+seedlings,+turgor+pressure,+and+geotropism&amp;hl=en&amp;gl=us&amp;pid=bl&amp;srcid=ADGEESj4i0kuTLCOla_y5GvT-DxyxI4kIUsRquYH_xG1wxp9WgPhudh5o1WDvUt1IrabkgphJ9ZRTjOD7pQbajUbq06ljGgRB9SIfn7LiREPcix5lm0UdUMu5AvmrK3A665pl2wwcnop&amp;sig=AHIEtbTjOuaFaoN1gIM-5sCAUVVIqGgblw</a:t>
            </a:r>
            <a:endParaRPr lang="en-US" sz="1200" kern="1200" dirty="0" smtClean="0">
              <a:solidFill>
                <a:schemeClr val="tx1"/>
              </a:solidFill>
              <a:effectLst/>
              <a:latin typeface="+mn-lt"/>
              <a:ea typeface="+mn-ea"/>
              <a:cs typeface="+mn-cs"/>
            </a:endParaRP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hlinkClick r:id="rId4"/>
              </a:rPr>
              <a:t>https://docs.google.com/viewer?a=v&amp;q=cache:ee1vfl4cEhUJ:classroom.ldisd.net/webs/ELEWIS/upload/ole11_sci07_tx_07c_ppt.ppt+demonstrate+and+illustrate+forces+that+affect+motion+in+everyday+life+such+as+emergence+of+seedlings,+turgor+pressure,+and+geotropism&amp;hl=en&amp;gl=us&amp;pid=bl&amp;srcid=ADGEESiaLU0zpW65ysLcIDbjnEi3B7qF_jC-gPvQyyUHiO3A7R03YAW2XU21HzSg3FYG8F7WB0rEKIpuReqG1Hh-iuElfdphF-f360UYRtCiE8jRVDsEJ25kq1llEdXX9go2KtOO8kDP&amp;sig=AHIEtbToo7lJvs_yfdPRw8SRwm6xCXn1Wg</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6EAB024-2006-489D-9354-BDD9C2EF40EC}"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552495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a:t>
            </a:r>
            <a:r>
              <a:rPr lang="en-US" baseline="0" dirty="0" smtClean="0"/>
              <a:t> for this slide copied from the following document link: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hlinkClick r:id="rId3"/>
              </a:rPr>
              <a:t>https://docs.google.com/viewer?a=v&amp;q=cache:kEbLiOuwwrMJ:beta2.schoolworld.com/schertz/webpages/mproffitt/files/unit%25204%2520lesson%2520plan%25202.ppt+demonstrate+and+illustrate+forces+that+affect+motion+in+everyday+life+such+as+emergence+of+seedlings,+turgor+pressure,+and+geotropism&amp;hl=en&amp;gl=us&amp;pid=bl&amp;srcid=ADGEESg7jY07k38o_YLz3lIt_JRTFO_PO4Xal89AS_YhcVwjRLILVj3CMhI6OQIeBCVhmKcZLOfDV4PE5700gcccMN2ud_VKs1ICIhbucpT62l7BmdJf2hgKXjEdVqpa-aj9pog3mVTW&amp;sig=AHIEtbSs-g-lKqjPchYIYc4PA_xJ0bDhZg</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0ADE534-C0C7-4133-83BE-8C3F2F80D069}" type="slidenum">
              <a:rPr lang="en-US" smtClean="0"/>
              <a:t>20</a:t>
            </a:fld>
            <a:endParaRPr lang="en-US"/>
          </a:p>
        </p:txBody>
      </p:sp>
    </p:spTree>
    <p:extLst>
      <p:ext uri="{BB962C8B-B14F-4D97-AF65-F5344CB8AC3E}">
        <p14:creationId xmlns:p14="http://schemas.microsoft.com/office/powerpoint/2010/main" val="1573684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a:t>
            </a:r>
            <a:r>
              <a:rPr lang="en-US" baseline="0" dirty="0" smtClean="0"/>
              <a:t> for the slide copied from:</a:t>
            </a:r>
          </a:p>
          <a:p>
            <a:r>
              <a:rPr lang="en-US" dirty="0" smtClean="0">
                <a:hlinkClick r:id="rId3"/>
              </a:rPr>
              <a:t>http://www.physicsclassroom.com/Class/newtlaws/u2l1a.cfm</a:t>
            </a:r>
            <a:endParaRPr lang="en-US" dirty="0"/>
          </a:p>
        </p:txBody>
      </p:sp>
      <p:sp>
        <p:nvSpPr>
          <p:cNvPr id="4" name="Slide Number Placeholder 3"/>
          <p:cNvSpPr>
            <a:spLocks noGrp="1"/>
          </p:cNvSpPr>
          <p:nvPr>
            <p:ph type="sldNum" sz="quarter" idx="10"/>
          </p:nvPr>
        </p:nvSpPr>
        <p:spPr/>
        <p:txBody>
          <a:bodyPr/>
          <a:lstStyle/>
          <a:p>
            <a:fld id="{06EAB024-2006-489D-9354-BDD9C2EF40EC}"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7436752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 for the slide copied</a:t>
            </a:r>
            <a:r>
              <a:rPr lang="en-US" baseline="0" dirty="0" smtClean="0"/>
              <a:t> from:</a:t>
            </a:r>
          </a:p>
          <a:p>
            <a:r>
              <a:rPr lang="en-US" dirty="0" smtClean="0">
                <a:hlinkClick r:id="rId3"/>
              </a:rPr>
              <a:t>http://www.physicsclassroom.com/Class/newtlaws/u2l1a.cfm</a:t>
            </a:r>
            <a:endParaRPr lang="en-US" dirty="0"/>
          </a:p>
        </p:txBody>
      </p:sp>
      <p:sp>
        <p:nvSpPr>
          <p:cNvPr id="4" name="Slide Number Placeholder 3"/>
          <p:cNvSpPr>
            <a:spLocks noGrp="1"/>
          </p:cNvSpPr>
          <p:nvPr>
            <p:ph type="sldNum" sz="quarter" idx="10"/>
          </p:nvPr>
        </p:nvSpPr>
        <p:spPr/>
        <p:txBody>
          <a:bodyPr/>
          <a:lstStyle/>
          <a:p>
            <a:fld id="{06EAB024-2006-489D-9354-BDD9C2EF40EC}"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4082437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 for slide copied from</a:t>
            </a:r>
            <a:r>
              <a:rPr lang="en-US" baseline="0" dirty="0" smtClean="0"/>
              <a:t> the following document link: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hlinkClick r:id="rId3"/>
              </a:rPr>
              <a:t>https://docs.google.com/viewer?a=v&amp;q=cache:ee1vfl4cEhUJ:classroom.ldisd.net/webs/ELEWIS/upload/ole11_sci07_tx_07c_ppt.ppt+demonstrate+and+illustrate+forces+that+affect+motion+in+everyday+life+such+as+emergence+of+seedlings,+turgor+pressure,+and+geotropism&amp;hl=en&amp;gl=us&amp;pid=bl&amp;srcid=ADGEESiaLU0zpW65ysLcIDbjnEi3B7qF_jC-gPvQyyUHiO3A7R03YAW2XU21HzSg3FYG8F7WB0rEKIpuReqG1Hh-iuElfdphF-f360UYRtCiE8jRVDsEJ25kq1llEdXX9go2KtOO8kDP&amp;sig=AHIEtbToo7lJvs_yfdPRw8SRwm6xCXn1Wg</a:t>
            </a:r>
            <a:endParaRPr lang="en-US" sz="1200" kern="1200" dirty="0" smtClean="0">
              <a:solidFill>
                <a:schemeClr val="tx1"/>
              </a:solidFill>
              <a:effectLst/>
              <a:latin typeface="+mn-lt"/>
              <a:ea typeface="+mn-ea"/>
              <a:cs typeface="+mn-cs"/>
            </a:endParaRPr>
          </a:p>
          <a:p>
            <a:r>
              <a:rPr lang="en-US" dirty="0" smtClean="0"/>
              <a:t>Picture</a:t>
            </a:r>
            <a:r>
              <a:rPr lang="en-US" baseline="0" dirty="0" smtClean="0"/>
              <a:t> used in slide copied from:</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4"/>
              </a:rPr>
              <a:t>http://</a:t>
            </a:r>
            <a:r>
              <a:rPr lang="en-US" dirty="0" smtClean="0">
                <a:hlinkClick r:id="rId4"/>
              </a:rPr>
              <a:t>scienceblogs.com/dotphysics/2010/02/the_wind_giveth_a_little_and_t.php</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5"/>
              </a:rPr>
              <a:t>http://www.rc-airplane-world.com/how-airplanes-fly.html</a:t>
            </a:r>
            <a:endParaRPr lang="en-US" baseline="0" dirty="0" smtClean="0"/>
          </a:p>
        </p:txBody>
      </p:sp>
      <p:sp>
        <p:nvSpPr>
          <p:cNvPr id="4" name="Slide Number Placeholder 3"/>
          <p:cNvSpPr>
            <a:spLocks noGrp="1"/>
          </p:cNvSpPr>
          <p:nvPr>
            <p:ph type="sldNum" sz="quarter" idx="10"/>
          </p:nvPr>
        </p:nvSpPr>
        <p:spPr/>
        <p:txBody>
          <a:bodyPr/>
          <a:lstStyle/>
          <a:p>
            <a:fld id="{06EAB024-2006-489D-9354-BDD9C2EF40EC}"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4122930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 for this slide</a:t>
            </a:r>
            <a:r>
              <a:rPr lang="en-US" baseline="0" dirty="0" smtClean="0"/>
              <a:t> copied from the following document link: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hlinkClick r:id="rId3"/>
              </a:rPr>
              <a:t>https://docs.google.com/viewer?a=v&amp;q=cache:ee1vfl4cEhUJ:classroom.ldisd.net/webs/ELEWIS/upload/ole11_sci07_tx_07c_ppt.ppt+demonstrate+and+illustrate+forces+that+affect+motion+in+everyday+life+such+as+emergence+of+seedlings,+turgor+pressure,+and+geotropism&amp;hl=en&amp;gl=us&amp;pid=bl&amp;srcid=ADGEESiaLU0zpW65ysLcIDbjnEi3B7qF_jC-gPvQyyUHiO3A7R03YAW2XU21HzSg3FYG8F7WB0rEKIpuReqG1Hh-iuElfdphF-f360UYRtCiE8jRVDsEJ25kq1llEdXX9go2KtOO8kDP&amp;sig=AHIEtbToo7lJvs_yfdPRw8SRwm6xCXn1Wg</a:t>
            </a:r>
            <a:endParaRPr lang="en-US" sz="1200" kern="1200" dirty="0" smtClean="0">
              <a:solidFill>
                <a:schemeClr val="tx1"/>
              </a:solidFill>
              <a:effectLst/>
              <a:latin typeface="+mn-lt"/>
              <a:ea typeface="+mn-ea"/>
              <a:cs typeface="+mn-cs"/>
            </a:endParaRP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6EAB024-2006-489D-9354-BDD9C2EF40EC}"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920957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Pictures</a:t>
            </a:r>
            <a:r>
              <a:rPr lang="en-US" baseline="0" dirty="0" smtClean="0"/>
              <a:t> for the slide copied from:</a:t>
            </a:r>
          </a:p>
          <a:p>
            <a:r>
              <a:rPr lang="en-US" dirty="0" smtClean="0">
                <a:hlinkClick r:id="rId3"/>
              </a:rPr>
              <a:t>http://www.physicsclassroom.com/Class/newtlaws/U2L1d.cfm</a:t>
            </a:r>
            <a:endParaRPr lang="en-US" dirty="0" smtClean="0"/>
          </a:p>
          <a:p>
            <a:endParaRPr lang="en-US" dirty="0"/>
          </a:p>
        </p:txBody>
      </p:sp>
      <p:sp>
        <p:nvSpPr>
          <p:cNvPr id="4" name="Slide Number Placeholder 3"/>
          <p:cNvSpPr>
            <a:spLocks noGrp="1"/>
          </p:cNvSpPr>
          <p:nvPr>
            <p:ph type="sldNum" sz="quarter" idx="10"/>
          </p:nvPr>
        </p:nvSpPr>
        <p:spPr/>
        <p:txBody>
          <a:bodyPr/>
          <a:lstStyle/>
          <a:p>
            <a:fld id="{06EAB024-2006-489D-9354-BDD9C2EF40EC}"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311191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 for</a:t>
            </a:r>
            <a:r>
              <a:rPr lang="en-US" baseline="0" dirty="0" smtClean="0"/>
              <a:t> the slide copied from the following document link: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hlinkClick r:id="rId3"/>
              </a:rPr>
              <a:t>https://docs.google.com/viewer?a=v&amp;q=cache:ee1vfl4cEhUJ:classroom.ldisd.net/webs/ELEWIS/upload/ole11_sci07_tx_07c_ppt.ppt+demonstrate+and+illustrate+forces+that+affect+motion+in+everyday+life+such+as+emergence+of+seedlings,+turgor+pressure,+and+geotropism&amp;hl=en&amp;gl=us&amp;pid=bl&amp;srcid=ADGEESiaLU0zpW65ysLcIDbjnEi3B7qF_jC-gPvQyyUHiO3A7R03YAW2XU21HzSg3FYG8F7WB0rEKIpuReqG1Hh-iuElfdphF-f360UYRtCiE8jRVDsEJ25kq1llEdXX9go2KtOO8kDP&amp;sig=AHIEtbToo7lJvs_yfdPRw8SRwm6xCXn1Wg</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6EAB024-2006-489D-9354-BDD9C2EF40EC}"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643084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EAB024-2006-489D-9354-BDD9C2EF40EC}"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419049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hlinkClick r:id="rId3"/>
              </a:rPr>
              <a:t>http://scienceblogs.com/dotphysics/2010/02/the_wind_giveth_a_little_and_t.php</a:t>
            </a:r>
            <a:endParaRPr lang="en-US" dirty="0"/>
          </a:p>
        </p:txBody>
      </p:sp>
      <p:sp>
        <p:nvSpPr>
          <p:cNvPr id="4" name="Slide Number Placeholder 3"/>
          <p:cNvSpPr>
            <a:spLocks noGrp="1"/>
          </p:cNvSpPr>
          <p:nvPr>
            <p:ph type="sldNum" sz="quarter" idx="10"/>
          </p:nvPr>
        </p:nvSpPr>
        <p:spPr/>
        <p:txBody>
          <a:bodyPr/>
          <a:lstStyle/>
          <a:p>
            <a:fld id="{06EAB024-2006-489D-9354-BDD9C2EF40EC}"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298718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C2C0F64C-B5A4-4B93-B87D-7588069C0333}" type="datetimeFigureOut">
              <a:rPr lang="en-US" smtClean="0"/>
              <a:pPr/>
              <a:t>1/11/2012</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solidFill>
                <a:srgbClr val="E7ECED"/>
              </a:solidFill>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DB41DE5-D180-4B0E-BB35-F1DE5EAEF977}" type="slidenum">
              <a:rPr lang="en-US" smtClean="0">
                <a:solidFill>
                  <a:srgbClr val="E7ECED"/>
                </a:solidFill>
              </a:rPr>
              <a:pPr/>
              <a:t>‹#›</a:t>
            </a:fld>
            <a:endParaRPr lang="en-US">
              <a:solidFill>
                <a:srgbClr val="E7ECED"/>
              </a:solidFill>
            </a:endParaRPr>
          </a:p>
        </p:txBody>
      </p:sp>
    </p:spTree>
    <p:extLst>
      <p:ext uri="{BB962C8B-B14F-4D97-AF65-F5344CB8AC3E}">
        <p14:creationId xmlns:p14="http://schemas.microsoft.com/office/powerpoint/2010/main" val="266416937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2C0F64C-B5A4-4B93-B87D-7588069C0333}" type="datetimeFigureOut">
              <a:rPr lang="en-US" smtClean="0">
                <a:solidFill>
                  <a:srgbClr val="5B6973"/>
                </a:solidFill>
              </a:rPr>
              <a:pPr/>
              <a:t>1/11/2012</a:t>
            </a:fld>
            <a:endParaRPr lang="en-US">
              <a:solidFill>
                <a:srgbClr val="5B6973"/>
              </a:solidFill>
            </a:endParaRPr>
          </a:p>
        </p:txBody>
      </p:sp>
      <p:sp>
        <p:nvSpPr>
          <p:cNvPr id="5" name="Footer Placeholder 4"/>
          <p:cNvSpPr>
            <a:spLocks noGrp="1"/>
          </p:cNvSpPr>
          <p:nvPr>
            <p:ph type="ftr" sz="quarter" idx="11"/>
          </p:nvPr>
        </p:nvSpPr>
        <p:spPr/>
        <p:txBody>
          <a:bodyPr/>
          <a:lstStyle/>
          <a:p>
            <a:endParaRPr lang="en-US">
              <a:solidFill>
                <a:srgbClr val="5B6973"/>
              </a:solidFill>
            </a:endParaRPr>
          </a:p>
        </p:txBody>
      </p:sp>
      <p:sp>
        <p:nvSpPr>
          <p:cNvPr id="6" name="Slide Number Placeholder 5"/>
          <p:cNvSpPr>
            <a:spLocks noGrp="1"/>
          </p:cNvSpPr>
          <p:nvPr>
            <p:ph type="sldNum" sz="quarter" idx="12"/>
          </p:nvPr>
        </p:nvSpPr>
        <p:spPr/>
        <p:txBody>
          <a:bodyPr/>
          <a:lstStyle/>
          <a:p>
            <a:fld id="{7DB41DE5-D180-4B0E-BB35-F1DE5EAEF977}" type="slidenum">
              <a:rPr lang="en-US" smtClean="0"/>
              <a:pPr/>
              <a:t>‹#›</a:t>
            </a:fld>
            <a:endParaRPr lang="en-US"/>
          </a:p>
        </p:txBody>
      </p:sp>
    </p:spTree>
    <p:extLst>
      <p:ext uri="{BB962C8B-B14F-4D97-AF65-F5344CB8AC3E}">
        <p14:creationId xmlns:p14="http://schemas.microsoft.com/office/powerpoint/2010/main" val="1692565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C2C0F64C-B5A4-4B93-B87D-7588069C0333}" type="datetimeFigureOut">
              <a:rPr lang="en-US" smtClean="0">
                <a:solidFill>
                  <a:srgbClr val="5B6973"/>
                </a:solidFill>
              </a:rPr>
              <a:pPr/>
              <a:t>1/11/2012</a:t>
            </a:fld>
            <a:endParaRPr lang="en-US">
              <a:solidFill>
                <a:srgbClr val="5B6973"/>
              </a:solidFill>
            </a:endParaRPr>
          </a:p>
        </p:txBody>
      </p:sp>
      <p:sp>
        <p:nvSpPr>
          <p:cNvPr id="5" name="Footer Placeholder 4"/>
          <p:cNvSpPr>
            <a:spLocks noGrp="1"/>
          </p:cNvSpPr>
          <p:nvPr>
            <p:ph type="ftr" sz="quarter" idx="11"/>
          </p:nvPr>
        </p:nvSpPr>
        <p:spPr>
          <a:xfrm>
            <a:off x="457201" y="6248207"/>
            <a:ext cx="5573483" cy="365125"/>
          </a:xfrm>
        </p:spPr>
        <p:txBody>
          <a:bodyPr/>
          <a:lstStyle/>
          <a:p>
            <a:endParaRPr lang="en-US">
              <a:solidFill>
                <a:srgbClr val="5B6973"/>
              </a:solidFill>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7DB41DE5-D180-4B0E-BB35-F1DE5EAEF977}" type="slidenum">
              <a:rPr lang="en-US" smtClean="0"/>
              <a:pPr/>
              <a:t>‹#›</a:t>
            </a:fld>
            <a:endParaRPr lang="en-US"/>
          </a:p>
        </p:txBody>
      </p:sp>
    </p:spTree>
    <p:extLst>
      <p:ext uri="{BB962C8B-B14F-4D97-AF65-F5344CB8AC3E}">
        <p14:creationId xmlns:p14="http://schemas.microsoft.com/office/powerpoint/2010/main" val="125937649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2C0F64C-B5A4-4B93-B87D-7588069C0333}" type="datetimeFigureOut">
              <a:rPr lang="en-US" smtClean="0">
                <a:solidFill>
                  <a:srgbClr val="5B6973"/>
                </a:solidFill>
              </a:rPr>
              <a:pPr/>
              <a:t>1/11/2012</a:t>
            </a:fld>
            <a:endParaRPr lang="en-US">
              <a:solidFill>
                <a:srgbClr val="5B6973"/>
              </a:solidFill>
            </a:endParaRPr>
          </a:p>
        </p:txBody>
      </p:sp>
      <p:sp>
        <p:nvSpPr>
          <p:cNvPr id="5" name="Footer Placeholder 4"/>
          <p:cNvSpPr>
            <a:spLocks noGrp="1"/>
          </p:cNvSpPr>
          <p:nvPr>
            <p:ph type="ftr" sz="quarter" idx="11"/>
          </p:nvPr>
        </p:nvSpPr>
        <p:spPr/>
        <p:txBody>
          <a:bodyPr/>
          <a:lstStyle/>
          <a:p>
            <a:endParaRPr lang="en-US">
              <a:solidFill>
                <a:srgbClr val="5B6973"/>
              </a:solidFill>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DB41DE5-D180-4B0E-BB35-F1DE5EAEF977}"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116406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C2C0F64C-B5A4-4B93-B87D-7588069C0333}" type="datetimeFigureOut">
              <a:rPr lang="en-US" smtClean="0">
                <a:solidFill>
                  <a:srgbClr val="5B6973"/>
                </a:solidFill>
              </a:rPr>
              <a:pPr/>
              <a:t>1/11/2012</a:t>
            </a:fld>
            <a:endParaRPr lang="en-US">
              <a:solidFill>
                <a:srgbClr val="5B6973"/>
              </a:solidFill>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DB41DE5-D180-4B0E-BB35-F1DE5EAEF977}" type="slidenum">
              <a:rPr lang="en-US" smtClean="0"/>
              <a:pPr/>
              <a:t>‹#›</a:t>
            </a:fld>
            <a:endParaRPr lang="en-US"/>
          </a:p>
        </p:txBody>
      </p:sp>
      <p:sp>
        <p:nvSpPr>
          <p:cNvPr id="14" name="Footer Placeholder 13"/>
          <p:cNvSpPr>
            <a:spLocks noGrp="1"/>
          </p:cNvSpPr>
          <p:nvPr>
            <p:ph type="ftr" sz="quarter" idx="12"/>
          </p:nvPr>
        </p:nvSpPr>
        <p:spPr/>
        <p:txBody>
          <a:bodyPr/>
          <a:lstStyle/>
          <a:p>
            <a:endParaRPr lang="en-US">
              <a:solidFill>
                <a:srgbClr val="5B6973"/>
              </a:solidFill>
            </a:endParaRPr>
          </a:p>
        </p:txBody>
      </p:sp>
    </p:spTree>
    <p:extLst>
      <p:ext uri="{BB962C8B-B14F-4D97-AF65-F5344CB8AC3E}">
        <p14:creationId xmlns:p14="http://schemas.microsoft.com/office/powerpoint/2010/main" val="298748449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C2C0F64C-B5A4-4B93-B87D-7588069C0333}" type="datetimeFigureOut">
              <a:rPr lang="en-US" smtClean="0">
                <a:solidFill>
                  <a:srgbClr val="5B6973"/>
                </a:solidFill>
              </a:rPr>
              <a:pPr/>
              <a:t>1/11/2012</a:t>
            </a:fld>
            <a:endParaRPr lang="en-US">
              <a:solidFill>
                <a:srgbClr val="5B6973"/>
              </a:solidFill>
            </a:endParaRPr>
          </a:p>
        </p:txBody>
      </p:sp>
      <p:sp>
        <p:nvSpPr>
          <p:cNvPr id="10" name="Slide Number Placeholder 9"/>
          <p:cNvSpPr>
            <a:spLocks noGrp="1"/>
          </p:cNvSpPr>
          <p:nvPr>
            <p:ph type="sldNum" sz="quarter" idx="16"/>
          </p:nvPr>
        </p:nvSpPr>
        <p:spPr/>
        <p:txBody>
          <a:bodyPr rtlCol="0"/>
          <a:lstStyle/>
          <a:p>
            <a:fld id="{7DB41DE5-D180-4B0E-BB35-F1DE5EAEF977}"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solidFill>
                <a:srgbClr val="5B6973"/>
              </a:solidFill>
            </a:endParaRPr>
          </a:p>
        </p:txBody>
      </p:sp>
    </p:spTree>
    <p:extLst>
      <p:ext uri="{BB962C8B-B14F-4D97-AF65-F5344CB8AC3E}">
        <p14:creationId xmlns:p14="http://schemas.microsoft.com/office/powerpoint/2010/main" val="1237438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C2C0F64C-B5A4-4B93-B87D-7588069C0333}" type="datetimeFigureOut">
              <a:rPr lang="en-US" smtClean="0">
                <a:solidFill>
                  <a:srgbClr val="5B6973"/>
                </a:solidFill>
              </a:rPr>
              <a:pPr/>
              <a:t>1/11/2012</a:t>
            </a:fld>
            <a:endParaRPr lang="en-US">
              <a:solidFill>
                <a:srgbClr val="5B6973"/>
              </a:solidFill>
            </a:endParaRPr>
          </a:p>
        </p:txBody>
      </p:sp>
      <p:sp>
        <p:nvSpPr>
          <p:cNvPr id="12" name="Slide Number Placeholder 11"/>
          <p:cNvSpPr>
            <a:spLocks noGrp="1"/>
          </p:cNvSpPr>
          <p:nvPr>
            <p:ph type="sldNum" sz="quarter" idx="16"/>
          </p:nvPr>
        </p:nvSpPr>
        <p:spPr/>
        <p:txBody>
          <a:bodyPr rtlCol="0"/>
          <a:lstStyle/>
          <a:p>
            <a:fld id="{7DB41DE5-D180-4B0E-BB35-F1DE5EAEF977}"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solidFill>
                <a:srgbClr val="5B6973"/>
              </a:solidFill>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2964034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2C0F64C-B5A4-4B93-B87D-7588069C0333}" type="datetimeFigureOut">
              <a:rPr lang="en-US" smtClean="0">
                <a:solidFill>
                  <a:srgbClr val="5B6973"/>
                </a:solidFill>
              </a:rPr>
              <a:pPr/>
              <a:t>1/11/2012</a:t>
            </a:fld>
            <a:endParaRPr lang="en-US">
              <a:solidFill>
                <a:srgbClr val="5B6973"/>
              </a:solidFill>
            </a:endParaRPr>
          </a:p>
        </p:txBody>
      </p:sp>
      <p:sp>
        <p:nvSpPr>
          <p:cNvPr id="4" name="Footer Placeholder 3"/>
          <p:cNvSpPr>
            <a:spLocks noGrp="1"/>
          </p:cNvSpPr>
          <p:nvPr>
            <p:ph type="ftr" sz="quarter" idx="11"/>
          </p:nvPr>
        </p:nvSpPr>
        <p:spPr/>
        <p:txBody>
          <a:bodyPr/>
          <a:lstStyle/>
          <a:p>
            <a:endParaRPr lang="en-US">
              <a:solidFill>
                <a:srgbClr val="5B6973"/>
              </a:solidFill>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7DB41DE5-D180-4B0E-BB35-F1DE5EAEF977}" type="slidenum">
              <a:rPr lang="en-US" smtClean="0"/>
              <a:pPr/>
              <a:t>‹#›</a:t>
            </a:fld>
            <a:endParaRPr lang="en-US"/>
          </a:p>
        </p:txBody>
      </p:sp>
    </p:spTree>
    <p:extLst>
      <p:ext uri="{BB962C8B-B14F-4D97-AF65-F5344CB8AC3E}">
        <p14:creationId xmlns:p14="http://schemas.microsoft.com/office/powerpoint/2010/main" val="37374609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C0F64C-B5A4-4B93-B87D-7588069C0333}" type="datetimeFigureOut">
              <a:rPr lang="en-US" smtClean="0">
                <a:solidFill>
                  <a:srgbClr val="5B6973"/>
                </a:solidFill>
              </a:rPr>
              <a:pPr/>
              <a:t>1/11/2012</a:t>
            </a:fld>
            <a:endParaRPr lang="en-US">
              <a:solidFill>
                <a:srgbClr val="5B6973"/>
              </a:solidFill>
            </a:endParaRPr>
          </a:p>
        </p:txBody>
      </p:sp>
      <p:sp>
        <p:nvSpPr>
          <p:cNvPr id="3" name="Footer Placeholder 2"/>
          <p:cNvSpPr>
            <a:spLocks noGrp="1"/>
          </p:cNvSpPr>
          <p:nvPr>
            <p:ph type="ftr" sz="quarter" idx="11"/>
          </p:nvPr>
        </p:nvSpPr>
        <p:spPr/>
        <p:txBody>
          <a:bodyPr/>
          <a:lstStyle/>
          <a:p>
            <a:endParaRPr lang="en-US">
              <a:solidFill>
                <a:srgbClr val="5B6973"/>
              </a:solidFill>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7DB41DE5-D180-4B0E-BB35-F1DE5EAEF977}" type="slidenum">
              <a:rPr lang="en-US" smtClean="0">
                <a:solidFill>
                  <a:srgbClr val="5B6973"/>
                </a:solidFill>
              </a:rPr>
              <a:pPr/>
              <a:t>‹#›</a:t>
            </a:fld>
            <a:endParaRPr lang="en-US">
              <a:solidFill>
                <a:srgbClr val="5B6973"/>
              </a:solidFill>
            </a:endParaRPr>
          </a:p>
        </p:txBody>
      </p:sp>
    </p:spTree>
    <p:extLst>
      <p:ext uri="{BB962C8B-B14F-4D97-AF65-F5344CB8AC3E}">
        <p14:creationId xmlns:p14="http://schemas.microsoft.com/office/powerpoint/2010/main" val="4273043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2C0F64C-B5A4-4B93-B87D-7588069C0333}" type="datetimeFigureOut">
              <a:rPr lang="en-US" smtClean="0">
                <a:solidFill>
                  <a:srgbClr val="5B6973"/>
                </a:solidFill>
              </a:rPr>
              <a:pPr/>
              <a:t>1/11/2012</a:t>
            </a:fld>
            <a:endParaRPr lang="en-US">
              <a:solidFill>
                <a:srgbClr val="5B6973"/>
              </a:solidFill>
            </a:endParaRPr>
          </a:p>
        </p:txBody>
      </p:sp>
      <p:sp>
        <p:nvSpPr>
          <p:cNvPr id="6" name="Footer Placeholder 5"/>
          <p:cNvSpPr>
            <a:spLocks noGrp="1"/>
          </p:cNvSpPr>
          <p:nvPr>
            <p:ph type="ftr" sz="quarter" idx="11"/>
          </p:nvPr>
        </p:nvSpPr>
        <p:spPr/>
        <p:txBody>
          <a:bodyPr/>
          <a:lstStyle/>
          <a:p>
            <a:endParaRPr lang="en-US">
              <a:solidFill>
                <a:srgbClr val="5B6973"/>
              </a:solidFill>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7DB41DE5-D180-4B0E-BB35-F1DE5EAEF977}"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9092629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e Placeholder 11"/>
          <p:cNvSpPr>
            <a:spLocks noGrp="1"/>
          </p:cNvSpPr>
          <p:nvPr>
            <p:ph type="dt" sz="half" idx="10"/>
          </p:nvPr>
        </p:nvSpPr>
        <p:spPr>
          <a:xfrm>
            <a:off x="6248400" y="6248400"/>
            <a:ext cx="2667000" cy="365125"/>
          </a:xfrm>
        </p:spPr>
        <p:txBody>
          <a:bodyPr rtlCol="0"/>
          <a:lstStyle/>
          <a:p>
            <a:fld id="{C2C0F64C-B5A4-4B93-B87D-7588069C0333}" type="datetimeFigureOut">
              <a:rPr lang="en-US" smtClean="0">
                <a:solidFill>
                  <a:srgbClr val="5B6973"/>
                </a:solidFill>
              </a:rPr>
              <a:pPr/>
              <a:t>1/11/2012</a:t>
            </a:fld>
            <a:endParaRPr lang="en-US">
              <a:solidFill>
                <a:srgbClr val="5B6973"/>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7DB41DE5-D180-4B0E-BB35-F1DE5EAEF977}"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solidFill>
                <a:srgbClr val="5B6973"/>
              </a:solidFill>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extLst>
      <p:ext uri="{BB962C8B-B14F-4D97-AF65-F5344CB8AC3E}">
        <p14:creationId xmlns:p14="http://schemas.microsoft.com/office/powerpoint/2010/main" val="302828415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pPr defTabSz="457200" fontAlgn="base">
              <a:spcBef>
                <a:spcPct val="0"/>
              </a:spcBef>
              <a:spcAft>
                <a:spcPct val="0"/>
              </a:spcAft>
            </a:pPr>
            <a:fld id="{9DFDA1A4-D814-4BD1-B217-20ED9B6C42CE}" type="datetimeFigureOut">
              <a:rPr lang="en-US" smtClean="0">
                <a:solidFill>
                  <a:srgbClr val="5B6973"/>
                </a:solidFill>
              </a:rPr>
              <a:pPr defTabSz="457200" fontAlgn="base">
                <a:spcBef>
                  <a:spcPct val="0"/>
                </a:spcBef>
                <a:spcAft>
                  <a:spcPct val="0"/>
                </a:spcAft>
              </a:pPr>
              <a:t>1/11/2012</a:t>
            </a:fld>
            <a:endParaRPr lang="en-US" smtClean="0">
              <a:solidFill>
                <a:srgbClr val="5B6973"/>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pPr defTabSz="457200" fontAlgn="base">
              <a:spcBef>
                <a:spcPct val="0"/>
              </a:spcBef>
              <a:spcAft>
                <a:spcPct val="0"/>
              </a:spcAft>
            </a:pPr>
            <a:endParaRPr lang="en-US" smtClean="0">
              <a:solidFill>
                <a:srgbClr val="5B6973"/>
              </a:solidFill>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pPr defTabSz="457200" fontAlgn="base">
              <a:spcBef>
                <a:spcPct val="0"/>
              </a:spcBef>
              <a:spcAft>
                <a:spcPct val="0"/>
              </a:spcAft>
            </a:pPr>
            <a:fld id="{B8D91A11-AAF2-434F-9DD4-7870D1DAA1DD}" type="slidenum">
              <a:rPr lang="en-US" smtClean="0"/>
              <a:pPr defTabSz="457200" fontAlgn="base">
                <a:spcBef>
                  <a:spcPct val="0"/>
                </a:spcBef>
                <a:spcAft>
                  <a:spcPct val="0"/>
                </a:spcAft>
              </a:pPr>
              <a:t>‹#›</a:t>
            </a:fld>
            <a:endParaRPr lang="en-US" smtClean="0"/>
          </a:p>
        </p:txBody>
      </p:sp>
    </p:spTree>
    <p:extLst>
      <p:ext uri="{BB962C8B-B14F-4D97-AF65-F5344CB8AC3E}">
        <p14:creationId xmlns:p14="http://schemas.microsoft.com/office/powerpoint/2010/main" val="1221031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hyperlink" Target="http://www.youtube.com/watch?v=hZi8TXtRRYg" TargetMode="External"/><Relationship Id="rId5" Type="http://schemas.openxmlformats.org/officeDocument/2006/relationships/image" Target="../media/image11.png"/><Relationship Id="rId4"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hyperlink" Target="http://www.youtube.com/watch?v=fhsurzE_-J0" TargetMode="Externa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hyperlink" Target="http://www.youtube.com/watch?v=DXX7sksoToQ" TargetMode="Externa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Let The Force be </a:t>
            </a:r>
            <a:r>
              <a:rPr lang="en-US" dirty="0"/>
              <a:t>with you— </a:t>
            </a:r>
            <a:r>
              <a:rPr lang="en-US" dirty="0" smtClean="0"/>
              <a:t>plants and everything </a:t>
            </a:r>
            <a:r>
              <a:rPr lang="en-US" dirty="0" smtClean="0"/>
              <a:t>else in nature</a:t>
            </a:r>
            <a:endParaRPr lang="en-US" dirty="0"/>
          </a:p>
        </p:txBody>
      </p:sp>
      <p:sp>
        <p:nvSpPr>
          <p:cNvPr id="3" name="Subtitle 2"/>
          <p:cNvSpPr>
            <a:spLocks noGrp="1"/>
          </p:cNvSpPr>
          <p:nvPr>
            <p:ph type="subTitle" idx="1"/>
          </p:nvPr>
        </p:nvSpPr>
        <p:spPr/>
        <p:txBody>
          <a:bodyPr/>
          <a:lstStyle/>
          <a:p>
            <a:r>
              <a:rPr lang="en-US" dirty="0" smtClean="0"/>
              <a:t>Forces in Everyday Life</a:t>
            </a:r>
            <a:endParaRPr lang="en-US" dirty="0"/>
          </a:p>
        </p:txBody>
      </p:sp>
    </p:spTree>
    <p:extLst>
      <p:ext uri="{BB962C8B-B14F-4D97-AF65-F5344CB8AC3E}">
        <p14:creationId xmlns:p14="http://schemas.microsoft.com/office/powerpoint/2010/main" val="14988939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Gravity</a:t>
            </a:r>
            <a:endParaRPr lang="en-US" dirty="0"/>
          </a:p>
        </p:txBody>
      </p:sp>
      <p:sp>
        <p:nvSpPr>
          <p:cNvPr id="3" name="Content Placeholder 2"/>
          <p:cNvSpPr>
            <a:spLocks noGrp="1"/>
          </p:cNvSpPr>
          <p:nvPr>
            <p:ph sz="quarter" idx="1"/>
          </p:nvPr>
        </p:nvSpPr>
        <p:spPr/>
        <p:txBody>
          <a:bodyPr>
            <a:normAutofit fontScale="92500"/>
          </a:bodyPr>
          <a:lstStyle/>
          <a:p>
            <a:pPr marL="342900" indent="-342900" eaLnBrk="0" fontAlgn="base" hangingPunct="0">
              <a:spcBef>
                <a:spcPct val="20000"/>
              </a:spcBef>
              <a:spcAft>
                <a:spcPct val="0"/>
              </a:spcAft>
              <a:buFontTx/>
              <a:buChar char="•"/>
            </a:pPr>
            <a:r>
              <a:rPr lang="en-US" sz="3200" b="1" dirty="0">
                <a:solidFill>
                  <a:srgbClr val="000000"/>
                </a:solidFill>
              </a:rPr>
              <a:t>Gravity</a:t>
            </a:r>
            <a:r>
              <a:rPr lang="en-US" sz="3200" dirty="0">
                <a:solidFill>
                  <a:srgbClr val="000000"/>
                </a:solidFill>
              </a:rPr>
              <a:t> is a force that pulls object toward each other. The more mass an object has, the greater the strength of the object’s gravitational force. Because Earth is so massive, everything on Earth is constantly pulled toward Earth’s center.</a:t>
            </a:r>
          </a:p>
          <a:p>
            <a:pPr marL="342900" indent="-342900" eaLnBrk="0" fontAlgn="base" hangingPunct="0">
              <a:spcBef>
                <a:spcPct val="20000"/>
              </a:spcBef>
              <a:spcAft>
                <a:spcPct val="0"/>
              </a:spcAft>
              <a:buFontTx/>
              <a:buChar char="•"/>
            </a:pPr>
            <a:r>
              <a:rPr lang="en-US" sz="3200" dirty="0">
                <a:solidFill>
                  <a:srgbClr val="000000"/>
                </a:solidFill>
              </a:rPr>
              <a:t>Gravity is the force that keeps objects at rest on Earth’s surface. The forces pulling down on objects at the surface are balanced by the force of Earth’s surface holding them up.</a:t>
            </a:r>
          </a:p>
          <a:p>
            <a:pPr marL="342900" indent="-342900" eaLnBrk="0" fontAlgn="base" hangingPunct="0">
              <a:spcBef>
                <a:spcPct val="20000"/>
              </a:spcBef>
              <a:spcAft>
                <a:spcPct val="0"/>
              </a:spcAft>
              <a:buFontTx/>
              <a:buChar char="•"/>
            </a:pPr>
            <a:endParaRPr lang="en-US" sz="3200" dirty="0">
              <a:solidFill>
                <a:srgbClr val="000000"/>
              </a:solidFill>
            </a:endParaRPr>
          </a:p>
          <a:p>
            <a:endParaRPr lang="en-US" dirty="0"/>
          </a:p>
        </p:txBody>
      </p:sp>
    </p:spTree>
    <p:extLst>
      <p:ext uri="{BB962C8B-B14F-4D97-AF65-F5344CB8AC3E}">
        <p14:creationId xmlns:p14="http://schemas.microsoft.com/office/powerpoint/2010/main" val="12900765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a:t>
            </a:r>
            <a:endParaRPr lang="en-US" dirty="0"/>
          </a:p>
        </p:txBody>
      </p:sp>
      <p:pic>
        <p:nvPicPr>
          <p:cNvPr id="4" name="Bill Nye the Science Guy - A Gravity Demonstration.wmv">
            <a:hlinkClick r:id="" action="ppaction://media"/>
          </p:cNvPr>
          <p:cNvPicPr>
            <a:picLocks noGrp="1" noChangeAspect="1"/>
          </p:cNvPicPr>
          <p:nvPr>
            <p:ph sz="quarter" idx="1"/>
            <a:videoFile r:link="rId2"/>
            <p:extLst>
              <p:ext uri="{DAA4B4D4-6D71-4841-9C94-3DE7FCFB9230}">
                <p14:media xmlns:p14="http://schemas.microsoft.com/office/powerpoint/2010/main" r:embed="rId1"/>
              </p:ext>
            </p:extLst>
          </p:nvPr>
        </p:nvPicPr>
        <p:blipFill>
          <a:blip r:embed="rId5"/>
          <a:stretch>
            <a:fillRect/>
          </a:stretch>
        </p:blipFill>
        <p:spPr>
          <a:xfrm>
            <a:off x="0" y="1524000"/>
            <a:ext cx="9144000" cy="4964668"/>
          </a:xfrm>
        </p:spPr>
      </p:pic>
      <p:sp>
        <p:nvSpPr>
          <p:cNvPr id="5" name="Rectangle 4"/>
          <p:cNvSpPr/>
          <p:nvPr/>
        </p:nvSpPr>
        <p:spPr>
          <a:xfrm>
            <a:off x="2438400" y="6488668"/>
            <a:ext cx="4603376" cy="369332"/>
          </a:xfrm>
          <a:prstGeom prst="rect">
            <a:avLst/>
          </a:prstGeom>
        </p:spPr>
        <p:txBody>
          <a:bodyPr wrap="none">
            <a:spAutoFit/>
          </a:bodyPr>
          <a:lstStyle/>
          <a:p>
            <a:pPr algn="ctr"/>
            <a:r>
              <a:rPr lang="en-US" dirty="0">
                <a:solidFill>
                  <a:prstClr val="black"/>
                </a:solidFill>
                <a:hlinkClick r:id="rId6"/>
              </a:rPr>
              <a:t>http://www.youtube.com/watch?v=hZi8TXtRRYg</a:t>
            </a:r>
            <a:endParaRPr lang="en-US" dirty="0">
              <a:solidFill>
                <a:prstClr val="black"/>
              </a:solidFill>
            </a:endParaRPr>
          </a:p>
        </p:txBody>
      </p:sp>
    </p:spTree>
    <p:extLst>
      <p:ext uri="{BB962C8B-B14F-4D97-AF65-F5344CB8AC3E}">
        <p14:creationId xmlns:p14="http://schemas.microsoft.com/office/powerpoint/2010/main" val="31085715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p:txBody>
          <a:bodyPr/>
          <a:lstStyle/>
          <a:p>
            <a:endParaRPr lang="en-US"/>
          </a:p>
        </p:txBody>
      </p:sp>
      <p:sp>
        <p:nvSpPr>
          <p:cNvPr id="7" name="Title 6"/>
          <p:cNvSpPr>
            <a:spLocks noGrp="1"/>
          </p:cNvSpPr>
          <p:nvPr>
            <p:ph type="title"/>
          </p:nvPr>
        </p:nvSpPr>
        <p:spPr/>
        <p:txBody>
          <a:bodyPr/>
          <a:lstStyle/>
          <a:p>
            <a:r>
              <a:rPr lang="en-US" dirty="0" smtClean="0"/>
              <a:t>Forces in Nature</a:t>
            </a:r>
            <a:endParaRPr lang="en-US" dirty="0"/>
          </a:p>
        </p:txBody>
      </p:sp>
    </p:spTree>
    <p:extLst>
      <p:ext uri="{BB962C8B-B14F-4D97-AF65-F5344CB8AC3E}">
        <p14:creationId xmlns:p14="http://schemas.microsoft.com/office/powerpoint/2010/main" val="35882328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Forces in Nature</a:t>
            </a:r>
            <a:endParaRPr lang="en-US" dirty="0"/>
          </a:p>
        </p:txBody>
      </p:sp>
      <p:sp>
        <p:nvSpPr>
          <p:cNvPr id="3" name="Content Placeholder 2"/>
          <p:cNvSpPr>
            <a:spLocks noGrp="1"/>
          </p:cNvSpPr>
          <p:nvPr>
            <p:ph sz="quarter" idx="1"/>
          </p:nvPr>
        </p:nvSpPr>
        <p:spPr/>
        <p:txBody>
          <a:bodyPr/>
          <a:lstStyle/>
          <a:p>
            <a:r>
              <a:rPr lang="en-US" dirty="0" smtClean="0"/>
              <a:t>Today’s lesson focuses on the forces that affect motion in everyday left. </a:t>
            </a:r>
          </a:p>
          <a:p>
            <a:r>
              <a:rPr lang="en-US" dirty="0" smtClean="0"/>
              <a:t>We will discuss </a:t>
            </a:r>
            <a:r>
              <a:rPr lang="en-US" dirty="0" smtClean="0"/>
              <a:t>and/or </a:t>
            </a:r>
            <a:r>
              <a:rPr lang="en-US" dirty="0" smtClean="0"/>
              <a:t>demonstrate in labs:</a:t>
            </a:r>
          </a:p>
          <a:p>
            <a:pPr lvl="1"/>
            <a:r>
              <a:rPr lang="en-US" dirty="0"/>
              <a:t>Turgor pressure </a:t>
            </a:r>
          </a:p>
          <a:p>
            <a:pPr lvl="1"/>
            <a:r>
              <a:rPr lang="en-US" dirty="0" smtClean="0"/>
              <a:t>The emergence of seedlings</a:t>
            </a:r>
          </a:p>
          <a:p>
            <a:pPr lvl="1"/>
            <a:r>
              <a:rPr lang="en-US" dirty="0" smtClean="0"/>
              <a:t>Geotropism</a:t>
            </a:r>
          </a:p>
        </p:txBody>
      </p:sp>
    </p:spTree>
    <p:extLst>
      <p:ext uri="{BB962C8B-B14F-4D97-AF65-F5344CB8AC3E}">
        <p14:creationId xmlns:p14="http://schemas.microsoft.com/office/powerpoint/2010/main" val="27935788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Turgor Pressure</a:t>
            </a:r>
            <a:endParaRPr lang="en-US" dirty="0"/>
          </a:p>
        </p:txBody>
      </p:sp>
      <p:sp>
        <p:nvSpPr>
          <p:cNvPr id="3" name="Content Placeholder 2"/>
          <p:cNvSpPr>
            <a:spLocks noGrp="1"/>
          </p:cNvSpPr>
          <p:nvPr>
            <p:ph sz="quarter" idx="1"/>
          </p:nvPr>
        </p:nvSpPr>
        <p:spPr/>
        <p:txBody>
          <a:bodyPr>
            <a:normAutofit fontScale="70000" lnSpcReduction="20000"/>
          </a:bodyPr>
          <a:lstStyle/>
          <a:p>
            <a:pPr algn="just" defTabSz="457200" fontAlgn="base">
              <a:spcBef>
                <a:spcPct val="0"/>
              </a:spcBef>
              <a:spcAft>
                <a:spcPct val="0"/>
              </a:spcAft>
            </a:pPr>
            <a:r>
              <a:rPr lang="en-US" sz="3200" dirty="0" smtClean="0">
                <a:solidFill>
                  <a:prstClr val="black"/>
                </a:solidFill>
                <a:latin typeface="Calibri" pitchFamily="34" charset="0"/>
              </a:rPr>
              <a:t>Turgor pressure </a:t>
            </a:r>
            <a:r>
              <a:rPr lang="en-US" sz="3200" dirty="0">
                <a:solidFill>
                  <a:prstClr val="black"/>
                </a:solidFill>
                <a:latin typeface="Calibri" pitchFamily="34" charset="0"/>
              </a:rPr>
              <a:t>is the outward pressure that occurs in a plant cell when the cytoplasm and vacuoles fill up with water and the cell membrane pushes against the cell wall</a:t>
            </a:r>
            <a:r>
              <a:rPr lang="en-US" sz="3200" dirty="0" smtClean="0">
                <a:solidFill>
                  <a:prstClr val="black"/>
                </a:solidFill>
                <a:latin typeface="Calibri" pitchFamily="34" charset="0"/>
              </a:rPr>
              <a:t>.</a:t>
            </a:r>
          </a:p>
          <a:p>
            <a:pPr algn="just" defTabSz="457200" fontAlgn="base">
              <a:spcBef>
                <a:spcPct val="0"/>
              </a:spcBef>
              <a:spcAft>
                <a:spcPct val="0"/>
              </a:spcAft>
            </a:pPr>
            <a:r>
              <a:rPr lang="en-US" sz="3200" dirty="0" smtClean="0">
                <a:solidFill>
                  <a:prstClr val="black"/>
                </a:solidFill>
                <a:latin typeface="Calibri" pitchFamily="34" charset="0"/>
              </a:rPr>
              <a:t>It is a force in the form </a:t>
            </a:r>
            <a:r>
              <a:rPr lang="en-US" sz="3200" dirty="0">
                <a:solidFill>
                  <a:prstClr val="black"/>
                </a:solidFill>
                <a:latin typeface="Calibri" pitchFamily="34" charset="0"/>
              </a:rPr>
              <a:t>of pressure that allow stemmed plants to stand </a:t>
            </a:r>
            <a:r>
              <a:rPr lang="en-US" sz="3200" dirty="0" smtClean="0">
                <a:solidFill>
                  <a:prstClr val="black"/>
                </a:solidFill>
                <a:latin typeface="Calibri" pitchFamily="34" charset="0"/>
              </a:rPr>
              <a:t>erect.</a:t>
            </a:r>
            <a:endParaRPr lang="en-US" sz="3200" dirty="0">
              <a:solidFill>
                <a:prstClr val="black"/>
              </a:solidFill>
              <a:latin typeface="Calibri" pitchFamily="34" charset="0"/>
            </a:endParaRPr>
          </a:p>
          <a:p>
            <a:pPr algn="just" defTabSz="457200" fontAlgn="base">
              <a:spcBef>
                <a:spcPct val="0"/>
              </a:spcBef>
              <a:spcAft>
                <a:spcPct val="0"/>
              </a:spcAft>
            </a:pPr>
            <a:r>
              <a:rPr lang="en-US" sz="3200" dirty="0">
                <a:solidFill>
                  <a:prstClr val="black"/>
                </a:solidFill>
                <a:latin typeface="Calibri" pitchFamily="34" charset="0"/>
              </a:rPr>
              <a:t>Plants begin to wilt when the plant cells are not at equilibrium.</a:t>
            </a:r>
          </a:p>
          <a:p>
            <a:endParaRPr lang="en-US" dirty="0"/>
          </a:p>
        </p:txBody>
      </p:sp>
      <p:sp>
        <p:nvSpPr>
          <p:cNvPr id="5" name="Content Placeholder 4"/>
          <p:cNvSpPr>
            <a:spLocks noGrp="1"/>
          </p:cNvSpPr>
          <p:nvPr>
            <p:ph sz="quarter" idx="2"/>
          </p:nvPr>
        </p:nvSpPr>
        <p:spPr/>
        <p:txBody>
          <a:bodyPr>
            <a:normAutofit fontScale="70000" lnSpcReduction="20000"/>
          </a:bodyPr>
          <a:lstStyle/>
          <a:p>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1" y="1588557"/>
            <a:ext cx="4052370" cy="4671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25224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Turgor Pressure Video</a:t>
            </a:r>
            <a:endParaRPr lang="en-US" dirty="0"/>
          </a:p>
        </p:txBody>
      </p:sp>
      <p:pic>
        <p:nvPicPr>
          <p:cNvPr id="7" name="Turgor Pressure in Celery stalks.wmv">
            <a:hlinkClick r:id="" action="ppaction://media"/>
          </p:cNvPr>
          <p:cNvPicPr>
            <a:picLocks noGrp="1" noChangeAspect="1"/>
          </p:cNvPicPr>
          <p:nvPr>
            <p:ph sz="quarter" idx="1"/>
            <a:videoFile r:link="rId2"/>
            <p:extLst>
              <p:ext uri="{DAA4B4D4-6D71-4841-9C94-3DE7FCFB9230}">
                <p14:media xmlns:p14="http://schemas.microsoft.com/office/powerpoint/2010/main" r:embed="rId1"/>
              </p:ext>
            </p:extLst>
          </p:nvPr>
        </p:nvPicPr>
        <p:blipFill>
          <a:blip r:embed="rId4"/>
          <a:stretch>
            <a:fillRect/>
          </a:stretch>
        </p:blipFill>
        <p:spPr>
          <a:xfrm>
            <a:off x="0" y="1524000"/>
            <a:ext cx="9144000" cy="4964668"/>
          </a:xfrm>
        </p:spPr>
      </p:pic>
      <p:sp>
        <p:nvSpPr>
          <p:cNvPr id="8" name="Rectangle 7"/>
          <p:cNvSpPr/>
          <p:nvPr/>
        </p:nvSpPr>
        <p:spPr>
          <a:xfrm>
            <a:off x="2340084" y="6488668"/>
            <a:ext cx="4488216" cy="369332"/>
          </a:xfrm>
          <a:prstGeom prst="rect">
            <a:avLst/>
          </a:prstGeom>
        </p:spPr>
        <p:txBody>
          <a:bodyPr wrap="none">
            <a:spAutoFit/>
          </a:bodyPr>
          <a:lstStyle/>
          <a:p>
            <a:r>
              <a:rPr lang="en-US" dirty="0">
                <a:hlinkClick r:id="rId5"/>
              </a:rPr>
              <a:t>http://www.youtube.com/watch?v=fhsurzE_-J0</a:t>
            </a:r>
            <a:endParaRPr lang="en-US" dirty="0"/>
          </a:p>
        </p:txBody>
      </p:sp>
    </p:spTree>
    <p:extLst>
      <p:ext uri="{BB962C8B-B14F-4D97-AF65-F5344CB8AC3E}">
        <p14:creationId xmlns:p14="http://schemas.microsoft.com/office/powerpoint/2010/main" val="30246941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901" y="2286213"/>
            <a:ext cx="3291840" cy="330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799" y="2300638"/>
            <a:ext cx="3352801" cy="329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Turgor Pressure Demonstration </a:t>
            </a:r>
            <a:endParaRPr lang="en-US" dirty="0"/>
          </a:p>
        </p:txBody>
      </p:sp>
      <p:sp>
        <p:nvSpPr>
          <p:cNvPr id="3" name="Content Placeholder 2"/>
          <p:cNvSpPr>
            <a:spLocks noGrp="1"/>
          </p:cNvSpPr>
          <p:nvPr>
            <p:ph sz="quarter" idx="1"/>
          </p:nvPr>
        </p:nvSpPr>
        <p:spPr>
          <a:xfrm>
            <a:off x="612648" y="1600200"/>
            <a:ext cx="8153400" cy="5105400"/>
          </a:xfrm>
        </p:spPr>
        <p:txBody>
          <a:bodyPr>
            <a:normAutofit fontScale="40000" lnSpcReduction="20000"/>
          </a:bodyPr>
          <a:lstStyle/>
          <a:p>
            <a:r>
              <a:rPr lang="en-US" dirty="0" smtClean="0"/>
              <a:t>Imagine for an instance that you wrap an inflated balloon in a sheet of newspaper. </a:t>
            </a:r>
          </a:p>
          <a:p>
            <a:r>
              <a:rPr lang="en-US" dirty="0" smtClean="0"/>
              <a:t>What would happen if we deflated the balloon?</a:t>
            </a:r>
          </a:p>
          <a:p>
            <a:r>
              <a:rPr lang="en-US" dirty="0" smtClean="0"/>
              <a:t>Why?</a:t>
            </a:r>
          </a:p>
          <a:p>
            <a:endParaRPr lang="en-US" dirty="0" smtClean="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endParaRPr lang="en-US" dirty="0" smtClean="0"/>
          </a:p>
          <a:p>
            <a:endParaRPr lang="en-US" dirty="0" smtClean="0"/>
          </a:p>
          <a:p>
            <a:r>
              <a:rPr lang="en-US" dirty="0"/>
              <a:t>A filled vacuole that stores water will apply force to a plant’s cell wall, causing the plant to stay upright.  The force of the vacuole must be greater than the force of the cell wall</a:t>
            </a:r>
            <a:r>
              <a:rPr lang="en-US" dirty="0" smtClean="0"/>
              <a:t>.</a:t>
            </a:r>
            <a:endParaRPr lang="en-US" dirty="0"/>
          </a:p>
          <a:p>
            <a:r>
              <a:rPr lang="en-US" dirty="0"/>
              <a:t>When the force of the cell wall is greater than the force of the vacuole, wilting occurs.  Wilting is the result of a plant not receiving enough water and nutrients, causing the plant to shrivel and eventually die.</a:t>
            </a:r>
          </a:p>
          <a:p>
            <a:endParaRPr lang="en-US" dirty="0"/>
          </a:p>
          <a:p>
            <a:endParaRPr lang="en-US" dirty="0" smtClean="0"/>
          </a:p>
          <a:p>
            <a:endParaRPr lang="en-US" dirty="0"/>
          </a:p>
        </p:txBody>
      </p:sp>
    </p:spTree>
    <p:extLst>
      <p:ext uri="{BB962C8B-B14F-4D97-AF65-F5344CB8AC3E}">
        <p14:creationId xmlns:p14="http://schemas.microsoft.com/office/powerpoint/2010/main" val="3535390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Emergence of Seedlings</a:t>
            </a:r>
            <a:endParaRPr lang="en-US" dirty="0"/>
          </a:p>
        </p:txBody>
      </p:sp>
      <p:sp>
        <p:nvSpPr>
          <p:cNvPr id="4" name="Content Placeholder 3"/>
          <p:cNvSpPr>
            <a:spLocks noGrp="1"/>
          </p:cNvSpPr>
          <p:nvPr>
            <p:ph sz="quarter" idx="1"/>
          </p:nvPr>
        </p:nvSpPr>
        <p:spPr/>
        <p:txBody>
          <a:bodyPr>
            <a:normAutofit fontScale="92500" lnSpcReduction="20000"/>
          </a:bodyPr>
          <a:lstStyle/>
          <a:p>
            <a:pPr defTabSz="457200" fontAlgn="base">
              <a:spcBef>
                <a:spcPct val="0"/>
              </a:spcBef>
              <a:spcAft>
                <a:spcPct val="0"/>
              </a:spcAft>
            </a:pPr>
            <a:endParaRPr lang="en-US" sz="3200" dirty="0">
              <a:solidFill>
                <a:prstClr val="black"/>
              </a:solidFill>
              <a:latin typeface="Calibri" pitchFamily="34" charset="0"/>
            </a:endParaRPr>
          </a:p>
          <a:p>
            <a:pPr algn="just" defTabSz="457200" fontAlgn="base">
              <a:spcBef>
                <a:spcPct val="0"/>
              </a:spcBef>
              <a:spcAft>
                <a:spcPct val="0"/>
              </a:spcAft>
            </a:pPr>
            <a:r>
              <a:rPr lang="en-US" sz="3200" dirty="0">
                <a:solidFill>
                  <a:prstClr val="black"/>
                </a:solidFill>
                <a:latin typeface="Calibri" pitchFamily="34" charset="0"/>
              </a:rPr>
              <a:t>Seeds sprout because the force of water pressure (also called turgor pressure) inflates the emerging shoot.  The force of the shoot straightening pulls the seed leaves above ground.</a:t>
            </a:r>
          </a:p>
          <a:p>
            <a:endParaRPr lang="en-US" dirty="0"/>
          </a:p>
        </p:txBody>
      </p:sp>
      <p:pic>
        <p:nvPicPr>
          <p:cNvPr id="6" name="Picture 6"/>
          <p:cNvPicPr>
            <a:picLocks noGrp="1" noChangeAspect="1"/>
          </p:cNvPicPr>
          <p:nvPr>
            <p:ph sz="quarter" idx="2"/>
          </p:nvPr>
        </p:nvPicPr>
        <p:blipFill>
          <a:blip r:embed="rId3">
            <a:extLst>
              <a:ext uri="{28A0092B-C50C-407E-A947-70E740481C1C}">
                <a14:useLocalDpi xmlns:a14="http://schemas.microsoft.com/office/drawing/2010/main" val="0"/>
              </a:ext>
            </a:extLst>
          </a:blip>
          <a:srcRect/>
          <a:stretch>
            <a:fillRect/>
          </a:stretch>
        </p:blipFill>
        <p:spPr bwMode="auto">
          <a:xfrm>
            <a:off x="4876800" y="2057400"/>
            <a:ext cx="3886200" cy="3733800"/>
          </a:xfrm>
          <a:prstGeom prst="rect">
            <a:avLst/>
          </a:prstGeom>
          <a:noFill/>
          <a:ln w="76200">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2862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Geotropism</a:t>
            </a:r>
            <a:endParaRPr lang="en-US" dirty="0"/>
          </a:p>
        </p:txBody>
      </p:sp>
      <p:sp>
        <p:nvSpPr>
          <p:cNvPr id="3" name="Content Placeholder 2"/>
          <p:cNvSpPr>
            <a:spLocks noGrp="1"/>
          </p:cNvSpPr>
          <p:nvPr>
            <p:ph sz="quarter" idx="1"/>
          </p:nvPr>
        </p:nvSpPr>
        <p:spPr/>
        <p:txBody>
          <a:bodyPr>
            <a:normAutofit fontScale="62500" lnSpcReduction="20000"/>
          </a:bodyPr>
          <a:lstStyle/>
          <a:p>
            <a:pPr algn="just"/>
            <a:r>
              <a:rPr lang="en-US" dirty="0" smtClean="0">
                <a:solidFill>
                  <a:srgbClr val="000000"/>
                </a:solidFill>
              </a:rPr>
              <a:t>It is a </a:t>
            </a:r>
            <a:r>
              <a:rPr lang="en-US" dirty="0">
                <a:solidFill>
                  <a:srgbClr val="000000"/>
                </a:solidFill>
              </a:rPr>
              <a:t>plant’s natural response to </a:t>
            </a:r>
            <a:r>
              <a:rPr lang="en-US" dirty="0" smtClean="0">
                <a:solidFill>
                  <a:srgbClr val="000000"/>
                </a:solidFill>
              </a:rPr>
              <a:t>gravity! </a:t>
            </a:r>
          </a:p>
          <a:p>
            <a:pPr algn="just"/>
            <a:r>
              <a:rPr lang="en-US" dirty="0" smtClean="0">
                <a:solidFill>
                  <a:srgbClr val="000000"/>
                </a:solidFill>
              </a:rPr>
              <a:t>Tropism </a:t>
            </a:r>
            <a:r>
              <a:rPr lang="en-US" dirty="0">
                <a:solidFill>
                  <a:srgbClr val="000000"/>
                </a:solidFill>
              </a:rPr>
              <a:t>is the movement of a plant in response to a stimulus (an external force). </a:t>
            </a:r>
            <a:endParaRPr lang="en-US" dirty="0" smtClean="0">
              <a:solidFill>
                <a:srgbClr val="000000"/>
              </a:solidFill>
            </a:endParaRPr>
          </a:p>
          <a:p>
            <a:pPr algn="just"/>
            <a:r>
              <a:rPr lang="en-US" dirty="0" smtClean="0">
                <a:solidFill>
                  <a:srgbClr val="000000"/>
                </a:solidFill>
              </a:rPr>
              <a:t>Geotropism </a:t>
            </a:r>
            <a:r>
              <a:rPr lang="en-US" dirty="0">
                <a:solidFill>
                  <a:srgbClr val="000000"/>
                </a:solidFill>
              </a:rPr>
              <a:t>or </a:t>
            </a:r>
            <a:r>
              <a:rPr lang="en-US" dirty="0" err="1" smtClean="0">
                <a:solidFill>
                  <a:srgbClr val="000000"/>
                </a:solidFill>
              </a:rPr>
              <a:t>gravitropism</a:t>
            </a:r>
            <a:r>
              <a:rPr lang="en-US" dirty="0" smtClean="0">
                <a:solidFill>
                  <a:srgbClr val="000000"/>
                </a:solidFill>
              </a:rPr>
              <a:t>— a </a:t>
            </a:r>
            <a:r>
              <a:rPr lang="en-US" dirty="0">
                <a:solidFill>
                  <a:srgbClr val="000000"/>
                </a:solidFill>
              </a:rPr>
              <a:t>response to gravity. </a:t>
            </a:r>
            <a:r>
              <a:rPr lang="en-US" dirty="0" smtClean="0">
                <a:solidFill>
                  <a:srgbClr val="000000"/>
                </a:solidFill>
              </a:rPr>
              <a:t>Stems </a:t>
            </a:r>
            <a:r>
              <a:rPr lang="en-US" dirty="0">
                <a:solidFill>
                  <a:srgbClr val="000000"/>
                </a:solidFill>
              </a:rPr>
              <a:t>of a plant are negatively geotropic (growing upward), while roots are positively geotropic (growing downward).</a:t>
            </a:r>
          </a:p>
          <a:p>
            <a:pPr algn="just"/>
            <a:r>
              <a:rPr lang="en-US" dirty="0">
                <a:solidFill>
                  <a:srgbClr val="000000"/>
                </a:solidFill>
              </a:rPr>
              <a:t>Roots grow in the direction of gravitational force. Stems grow in the opposite direction. Pressure of water inside a plant’s cells is the force that allows stems to grow against the force of gravity. </a:t>
            </a:r>
          </a:p>
          <a:p>
            <a:endParaRPr lang="en-US" dirty="0">
              <a:solidFill>
                <a:srgbClr val="000000"/>
              </a:solidFill>
            </a:endParaRPr>
          </a:p>
          <a:p>
            <a:pPr lvl="1"/>
            <a:endParaRPr lang="en-US" dirty="0"/>
          </a:p>
        </p:txBody>
      </p:sp>
      <p:pic>
        <p:nvPicPr>
          <p:cNvPr id="5" name="Content Placeholder 4"/>
          <p:cNvPicPr>
            <a:picLocks noGrp="1" noChangeAspect="1"/>
          </p:cNvPicPr>
          <p:nvPr>
            <p:ph sz="quarter" idx="2"/>
          </p:nvPr>
        </p:nvPicPr>
        <p:blipFill>
          <a:blip r:embed="rId3">
            <a:extLst>
              <a:ext uri="{28A0092B-C50C-407E-A947-70E740481C1C}">
                <a14:useLocalDpi xmlns:a14="http://schemas.microsoft.com/office/drawing/2010/main" val="0"/>
              </a:ext>
            </a:extLst>
          </a:blip>
          <a:srcRect/>
          <a:stretch>
            <a:fillRect/>
          </a:stretch>
        </p:blipFill>
        <p:spPr bwMode="auto">
          <a:xfrm>
            <a:off x="5226245" y="1752601"/>
            <a:ext cx="3123810" cy="3976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65406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Geotropism Video</a:t>
            </a:r>
            <a:endParaRPr lang="en-US" dirty="0"/>
          </a:p>
        </p:txBody>
      </p:sp>
      <p:pic>
        <p:nvPicPr>
          <p:cNvPr id="6" name="GeoTropism.wmv">
            <a:hlinkClick r:id="" action="ppaction://media"/>
          </p:cNvPr>
          <p:cNvPicPr>
            <a:picLocks noGrp="1" noChangeAspect="1"/>
          </p:cNvPicPr>
          <p:nvPr>
            <p:ph sz="quarter" idx="1"/>
            <a:videoFile r:link="rId2"/>
            <p:extLst>
              <p:ext uri="{DAA4B4D4-6D71-4841-9C94-3DE7FCFB9230}">
                <p14:media xmlns:p14="http://schemas.microsoft.com/office/powerpoint/2010/main" r:embed="rId1"/>
              </p:ext>
            </p:extLst>
          </p:nvPr>
        </p:nvPicPr>
        <p:blipFill>
          <a:blip r:embed="rId4"/>
          <a:stretch>
            <a:fillRect/>
          </a:stretch>
        </p:blipFill>
        <p:spPr>
          <a:xfrm>
            <a:off x="0" y="1524000"/>
            <a:ext cx="9144000" cy="4964436"/>
          </a:xfrm>
        </p:spPr>
      </p:pic>
      <p:sp>
        <p:nvSpPr>
          <p:cNvPr id="7" name="Rectangle 6"/>
          <p:cNvSpPr/>
          <p:nvPr/>
        </p:nvSpPr>
        <p:spPr>
          <a:xfrm>
            <a:off x="2438400" y="6488436"/>
            <a:ext cx="4800600" cy="369332"/>
          </a:xfrm>
          <a:prstGeom prst="rect">
            <a:avLst/>
          </a:prstGeom>
        </p:spPr>
        <p:txBody>
          <a:bodyPr wrap="square">
            <a:spAutoFit/>
          </a:bodyPr>
          <a:lstStyle/>
          <a:p>
            <a:r>
              <a:rPr lang="en-US" dirty="0">
                <a:hlinkClick r:id="rId5"/>
              </a:rPr>
              <a:t>http://www.youtube.com/watch?v=DXX7sksoToQ</a:t>
            </a:r>
            <a:endParaRPr lang="en-US" dirty="0"/>
          </a:p>
        </p:txBody>
      </p:sp>
    </p:spTree>
    <p:extLst>
      <p:ext uri="{BB962C8B-B14F-4D97-AF65-F5344CB8AC3E}">
        <p14:creationId xmlns:p14="http://schemas.microsoft.com/office/powerpoint/2010/main" val="119878880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4" name="Title 3"/>
          <p:cNvSpPr>
            <a:spLocks noGrp="1"/>
          </p:cNvSpPr>
          <p:nvPr>
            <p:ph type="title"/>
          </p:nvPr>
        </p:nvSpPr>
        <p:spPr/>
        <p:txBody>
          <a:bodyPr/>
          <a:lstStyle/>
          <a:p>
            <a:r>
              <a:rPr lang="en-US" dirty="0" smtClean="0"/>
              <a:t>Forces Review</a:t>
            </a:r>
            <a:endParaRPr lang="en-US" dirty="0"/>
          </a:p>
        </p:txBody>
      </p:sp>
    </p:spTree>
    <p:extLst>
      <p:ext uri="{BB962C8B-B14F-4D97-AF65-F5344CB8AC3E}">
        <p14:creationId xmlns:p14="http://schemas.microsoft.com/office/powerpoint/2010/main" val="20558334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Geotropism</a:t>
            </a:r>
            <a:endParaRPr lang="en-US" dirty="0"/>
          </a:p>
        </p:txBody>
      </p:sp>
      <p:sp>
        <p:nvSpPr>
          <p:cNvPr id="3" name="Content Placeholder 2"/>
          <p:cNvSpPr>
            <a:spLocks noGrp="1"/>
          </p:cNvSpPr>
          <p:nvPr>
            <p:ph sz="quarter" idx="1"/>
          </p:nvPr>
        </p:nvSpPr>
        <p:spPr/>
        <p:txBody>
          <a:bodyPr/>
          <a:lstStyle/>
          <a:p>
            <a:pPr lvl="1"/>
            <a:r>
              <a:rPr lang="en-US" dirty="0"/>
              <a:t>Why do grocery stores spray water on their vegetables?</a:t>
            </a:r>
          </a:p>
          <a:p>
            <a:pPr lvl="2"/>
            <a:r>
              <a:rPr lang="en-US" dirty="0"/>
              <a:t>The water in vegetables evaporates over time causing the produce to wilt.  Spraying water on them increases the turgor pressure keeping the vegetables crisp.</a:t>
            </a:r>
          </a:p>
          <a:p>
            <a:endParaRPr lang="en-US" dirty="0"/>
          </a:p>
        </p:txBody>
      </p:sp>
    </p:spTree>
    <p:extLst>
      <p:ext uri="{BB962C8B-B14F-4D97-AF65-F5344CB8AC3E}">
        <p14:creationId xmlns:p14="http://schemas.microsoft.com/office/powerpoint/2010/main" val="88643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Forces in Living Things Lab</a:t>
            </a:r>
            <a:endParaRPr lang="en-US" dirty="0"/>
          </a:p>
        </p:txBody>
      </p:sp>
      <p:sp>
        <p:nvSpPr>
          <p:cNvPr id="3" name="Content Placeholder 2"/>
          <p:cNvSpPr>
            <a:spLocks noGrp="1"/>
          </p:cNvSpPr>
          <p:nvPr>
            <p:ph sz="quarter" idx="1"/>
          </p:nvPr>
        </p:nvSpPr>
        <p:spPr/>
        <p:txBody>
          <a:bodyPr/>
          <a:lstStyle/>
          <a:p>
            <a:r>
              <a:rPr lang="en-US" dirty="0" smtClean="0"/>
              <a:t>Get </a:t>
            </a:r>
            <a:r>
              <a:rPr lang="en-US" dirty="0" smtClean="0"/>
              <a:t>into groups of 3-4</a:t>
            </a:r>
          </a:p>
          <a:p>
            <a:endParaRPr lang="en-US" dirty="0"/>
          </a:p>
          <a:p>
            <a:r>
              <a:rPr lang="en-US" dirty="0" smtClean="0"/>
              <a:t>Get Lab Handout and Materials</a:t>
            </a:r>
          </a:p>
          <a:p>
            <a:endParaRPr lang="en-US" dirty="0"/>
          </a:p>
          <a:p>
            <a:r>
              <a:rPr lang="en-US" dirty="0" smtClean="0"/>
              <a:t>Begin Lab Activity!</a:t>
            </a:r>
            <a:endParaRPr lang="en-US" dirty="0"/>
          </a:p>
        </p:txBody>
      </p:sp>
    </p:spTree>
    <p:extLst>
      <p:ext uri="{BB962C8B-B14F-4D97-AF65-F5344CB8AC3E}">
        <p14:creationId xmlns:p14="http://schemas.microsoft.com/office/powerpoint/2010/main" val="21902276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Force</a:t>
            </a:r>
            <a:endParaRPr lang="en-US" dirty="0"/>
          </a:p>
        </p:txBody>
      </p:sp>
      <p:sp>
        <p:nvSpPr>
          <p:cNvPr id="3" name="Content Placeholder 2"/>
          <p:cNvSpPr>
            <a:spLocks noGrp="1"/>
          </p:cNvSpPr>
          <p:nvPr>
            <p:ph sz="quarter" idx="1"/>
          </p:nvPr>
        </p:nvSpPr>
        <p:spPr/>
        <p:txBody>
          <a:bodyPr/>
          <a:lstStyle/>
          <a:p>
            <a:r>
              <a:rPr lang="en-US" dirty="0" smtClean="0"/>
              <a:t>What is a force?</a:t>
            </a:r>
          </a:p>
          <a:p>
            <a:pPr lvl="1"/>
            <a:r>
              <a:rPr lang="en-US" dirty="0"/>
              <a:t>A </a:t>
            </a:r>
            <a:r>
              <a:rPr lang="en-US" b="1" dirty="0"/>
              <a:t>force</a:t>
            </a:r>
            <a:r>
              <a:rPr lang="en-US" dirty="0"/>
              <a:t> is a push or pull upon an object resulting from the object's </a:t>
            </a:r>
            <a:r>
              <a:rPr lang="en-US" i="1" dirty="0"/>
              <a:t>interaction</a:t>
            </a:r>
            <a:r>
              <a:rPr lang="en-US" dirty="0"/>
              <a:t> with another object. </a:t>
            </a:r>
            <a:endParaRPr lang="en-US" dirty="0" smtClean="0"/>
          </a:p>
        </p:txBody>
      </p:sp>
      <p:pic>
        <p:nvPicPr>
          <p:cNvPr id="1026" name="Picture 2" descr="C:\Documents and Settings\Ljlab\Local Settings\Temporary Internet Files\Content.IE5\0BCHFCRA\MC90033167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2800" y="3352800"/>
            <a:ext cx="2743200" cy="3130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45888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Newton’s 1</a:t>
            </a:r>
            <a:r>
              <a:rPr lang="en-US" baseline="30000" dirty="0" smtClean="0"/>
              <a:t>st</a:t>
            </a:r>
            <a:r>
              <a:rPr lang="en-US" dirty="0" smtClean="0"/>
              <a:t> Law</a:t>
            </a:r>
            <a:endParaRPr lang="en-US" dirty="0"/>
          </a:p>
        </p:txBody>
      </p:sp>
      <p:sp>
        <p:nvSpPr>
          <p:cNvPr id="3" name="Content Placeholder 2"/>
          <p:cNvSpPr>
            <a:spLocks noGrp="1"/>
          </p:cNvSpPr>
          <p:nvPr>
            <p:ph sz="quarter" idx="1"/>
          </p:nvPr>
        </p:nvSpPr>
        <p:spPr/>
        <p:txBody>
          <a:bodyPr/>
          <a:lstStyle/>
          <a:p>
            <a:r>
              <a:rPr lang="en-US" dirty="0"/>
              <a:t>Newton’s first law of motion</a:t>
            </a:r>
          </a:p>
          <a:p>
            <a:pPr lvl="1"/>
            <a:r>
              <a:rPr lang="en-US" dirty="0"/>
              <a:t>An object at rest stays at rest and an object in motion stays in motion with the same speed and in the same direction unless acted upon by an unbalanced force.</a:t>
            </a:r>
          </a:p>
          <a:p>
            <a:endParaRPr lang="en-US" dirty="0"/>
          </a:p>
        </p:txBody>
      </p:sp>
      <p:pic>
        <p:nvPicPr>
          <p:cNvPr id="2050" name="Picture 2" descr="C:\Documents and Settings\Ljlab\Local Settings\Temporary Internet Files\Content.IE5\0BCHFCRA\MC900290811[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4200" y="3733800"/>
            <a:ext cx="2559113" cy="2040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99760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Application of Newton’s 1</a:t>
            </a:r>
            <a:r>
              <a:rPr lang="en-US" baseline="30000" dirty="0" smtClean="0"/>
              <a:t>st</a:t>
            </a:r>
            <a:r>
              <a:rPr lang="en-US" dirty="0" smtClean="0"/>
              <a:t> Law</a:t>
            </a:r>
            <a:endParaRPr lang="en-US" dirty="0"/>
          </a:p>
        </p:txBody>
      </p:sp>
      <p:sp>
        <p:nvSpPr>
          <p:cNvPr id="3" name="Content Placeholder 2"/>
          <p:cNvSpPr>
            <a:spLocks noGrp="1"/>
          </p:cNvSpPr>
          <p:nvPr>
            <p:ph sz="quarter" idx="1"/>
          </p:nvPr>
        </p:nvSpPr>
        <p:spPr/>
        <p:txBody>
          <a:bodyPr>
            <a:normAutofit fontScale="70000" lnSpcReduction="20000"/>
          </a:bodyPr>
          <a:lstStyle/>
          <a:p>
            <a:r>
              <a:rPr lang="en-US" dirty="0" smtClean="0"/>
              <a:t>Applications of Newton’s First Law</a:t>
            </a:r>
          </a:p>
          <a:p>
            <a:pPr lvl="1"/>
            <a:r>
              <a:rPr lang="en-US" dirty="0" smtClean="0"/>
              <a:t>Blood </a:t>
            </a:r>
            <a:r>
              <a:rPr lang="en-US" dirty="0"/>
              <a:t>rushes from your head to your feet while quickly stopping when riding on a descending elevator.</a:t>
            </a:r>
          </a:p>
          <a:p>
            <a:pPr lvl="1"/>
            <a:r>
              <a:rPr lang="en-US" dirty="0"/>
              <a:t>The head of a hammer can be tightened onto the wooden handle by banging the bottom of the handle against a hard surface.</a:t>
            </a:r>
          </a:p>
          <a:p>
            <a:pPr lvl="1"/>
            <a:r>
              <a:rPr lang="en-US" dirty="0"/>
              <a:t>A brick is painlessly broken over the hand of a physics teacher by slamming it with a hammer. (CAUTION: do not attempt this at home!)</a:t>
            </a:r>
          </a:p>
          <a:p>
            <a:pPr lvl="1"/>
            <a:r>
              <a:rPr lang="en-US" dirty="0"/>
              <a:t>To dislodge ketchup from the bottom of a ketchup bottle, it is often turned upside down and thrusted downward at high speeds and then abruptly halted.</a:t>
            </a:r>
          </a:p>
          <a:p>
            <a:pPr lvl="1"/>
            <a:r>
              <a:rPr lang="en-US" dirty="0"/>
              <a:t>Headrests are placed in cars to prevent whiplash injuries during rear-end collisions.</a:t>
            </a:r>
          </a:p>
          <a:p>
            <a:pPr lvl="1"/>
            <a:r>
              <a:rPr lang="en-US" dirty="0"/>
              <a:t>While riding a skateboard (or wagon or bicycle), you fly forward off the board when hitting a curb or rock or other object that abruptly halts the motion of the skateboard.</a:t>
            </a:r>
          </a:p>
          <a:p>
            <a:pPr lvl="1"/>
            <a:r>
              <a:rPr lang="en-US" dirty="0" smtClean="0"/>
              <a:t>We will focus on the applications of Newton’s first law in nature later in the lesson!</a:t>
            </a:r>
            <a:endParaRPr lang="en-US" dirty="0"/>
          </a:p>
        </p:txBody>
      </p:sp>
    </p:spTree>
    <p:extLst>
      <p:ext uri="{BB962C8B-B14F-4D97-AF65-F5344CB8AC3E}">
        <p14:creationId xmlns:p14="http://schemas.microsoft.com/office/powerpoint/2010/main" val="5680202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Net Force</a:t>
            </a:r>
            <a:endParaRPr lang="en-US" dirty="0"/>
          </a:p>
        </p:txBody>
      </p:sp>
      <p:sp>
        <p:nvSpPr>
          <p:cNvPr id="3" name="Content Placeholder 2"/>
          <p:cNvSpPr>
            <a:spLocks noGrp="1"/>
          </p:cNvSpPr>
          <p:nvPr>
            <p:ph sz="quarter" idx="1"/>
          </p:nvPr>
        </p:nvSpPr>
        <p:spPr/>
        <p:txBody>
          <a:bodyPr>
            <a:normAutofit/>
          </a:bodyPr>
          <a:lstStyle/>
          <a:p>
            <a:pPr lvl="0">
              <a:buClr>
                <a:srgbClr val="59B0B9"/>
              </a:buClr>
            </a:pPr>
            <a:r>
              <a:rPr lang="en-US" sz="3200" dirty="0" smtClean="0"/>
              <a:t>Often</a:t>
            </a:r>
            <a:r>
              <a:rPr lang="en-US" sz="3200" dirty="0"/>
              <a:t>, two or more forces act on an object at the same time. The net force is the force that results from combining all the forces acting on an object.</a:t>
            </a:r>
          </a:p>
          <a:p>
            <a:pPr>
              <a:buFont typeface="Wingdings" pitchFamily="2" charset="2"/>
              <a:buChar char="q"/>
            </a:pP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3962400"/>
            <a:ext cx="2548509" cy="2514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3719952"/>
            <a:ext cx="3086100" cy="2528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47798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Balanced and Unbalanced Forces</a:t>
            </a:r>
            <a:endParaRPr lang="en-US" dirty="0"/>
          </a:p>
        </p:txBody>
      </p:sp>
      <p:sp>
        <p:nvSpPr>
          <p:cNvPr id="3" name="Content Placeholder 2"/>
          <p:cNvSpPr>
            <a:spLocks noGrp="1"/>
          </p:cNvSpPr>
          <p:nvPr>
            <p:ph sz="quarter" idx="1"/>
          </p:nvPr>
        </p:nvSpPr>
        <p:spPr/>
        <p:txBody>
          <a:bodyPr>
            <a:normAutofit fontScale="92500"/>
          </a:bodyPr>
          <a:lstStyle/>
          <a:p>
            <a:pPr fontAlgn="base">
              <a:spcBef>
                <a:spcPct val="0"/>
              </a:spcBef>
              <a:spcAft>
                <a:spcPct val="0"/>
              </a:spcAft>
            </a:pPr>
            <a:r>
              <a:rPr lang="en-US" sz="3200" dirty="0" smtClean="0">
                <a:solidFill>
                  <a:srgbClr val="000000"/>
                </a:solidFill>
              </a:rPr>
              <a:t>The </a:t>
            </a:r>
            <a:r>
              <a:rPr lang="en-US" sz="3200" dirty="0">
                <a:solidFill>
                  <a:srgbClr val="000000"/>
                </a:solidFill>
              </a:rPr>
              <a:t>net force tells you whether the forces acting on an object are balanced or unbalanced</a:t>
            </a:r>
            <a:r>
              <a:rPr lang="en-US" sz="3200" dirty="0" smtClean="0">
                <a:solidFill>
                  <a:srgbClr val="000000"/>
                </a:solidFill>
              </a:rPr>
              <a:t>.</a:t>
            </a:r>
            <a:endParaRPr lang="en-US" dirty="0">
              <a:solidFill>
                <a:srgbClr val="000000"/>
              </a:solidFill>
            </a:endParaRPr>
          </a:p>
          <a:p>
            <a:pPr lvl="1" fontAlgn="base">
              <a:spcBef>
                <a:spcPct val="0"/>
              </a:spcBef>
              <a:spcAft>
                <a:spcPct val="0"/>
              </a:spcAft>
            </a:pPr>
            <a:r>
              <a:rPr lang="en-US" b="1" dirty="0" smtClean="0"/>
              <a:t>Unbalanced </a:t>
            </a:r>
            <a:r>
              <a:rPr lang="en-US" b="1" dirty="0"/>
              <a:t>Forces</a:t>
            </a:r>
            <a:r>
              <a:rPr lang="en-US" dirty="0"/>
              <a:t>  When the net force on an object is </a:t>
            </a:r>
            <a:r>
              <a:rPr lang="en-US" i="1" dirty="0"/>
              <a:t>not</a:t>
            </a:r>
            <a:r>
              <a:rPr lang="en-US" dirty="0"/>
              <a:t> zero, the forces on the object are unbalanced. Unbalanced forces produce a change in motion. They are necessary to cause an object at rest to </a:t>
            </a:r>
            <a:r>
              <a:rPr lang="en-US" dirty="0" smtClean="0"/>
              <a:t>move.</a:t>
            </a:r>
          </a:p>
          <a:p>
            <a:pPr lvl="1" fontAlgn="base">
              <a:spcBef>
                <a:spcPct val="0"/>
              </a:spcBef>
              <a:spcAft>
                <a:spcPct val="0"/>
              </a:spcAft>
            </a:pPr>
            <a:r>
              <a:rPr lang="en-US" b="1" dirty="0" smtClean="0"/>
              <a:t>Balanced </a:t>
            </a:r>
            <a:r>
              <a:rPr lang="en-US" b="1" dirty="0"/>
              <a:t>Forces </a:t>
            </a:r>
            <a:r>
              <a:rPr lang="en-US" dirty="0"/>
              <a:t> When the forces applied to an object produce a net force of zero, the forces are balanced. Balanced forces do not cause an object at rest to move. Also, balanced forces will not cause a change in the motion of a moving object.</a:t>
            </a:r>
          </a:p>
        </p:txBody>
      </p:sp>
    </p:spTree>
    <p:extLst>
      <p:ext uri="{BB962C8B-B14F-4D97-AF65-F5344CB8AC3E}">
        <p14:creationId xmlns:p14="http://schemas.microsoft.com/office/powerpoint/2010/main" val="15125052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Balanced and Unbalanced Forces</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438400"/>
            <a:ext cx="27432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Grp="1" noChangeAspect="1" noChangeArrowheads="1"/>
          </p:cNvPicPr>
          <p:nvPr>
            <p:ph sz="quarter" idx="1"/>
          </p:nvPr>
        </p:nvPicPr>
        <p:blipFill>
          <a:blip r:embed="rId4">
            <a:extLst>
              <a:ext uri="{28A0092B-C50C-407E-A947-70E740481C1C}">
                <a14:useLocalDpi xmlns:a14="http://schemas.microsoft.com/office/drawing/2010/main" val="0"/>
              </a:ext>
            </a:extLst>
          </a:blip>
          <a:srcRect/>
          <a:stretch>
            <a:fillRect/>
          </a:stretch>
        </p:blipFill>
        <p:spPr bwMode="auto">
          <a:xfrm>
            <a:off x="1219200" y="2286000"/>
            <a:ext cx="2743200" cy="3685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20322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Hands-on Activity</a:t>
            </a:r>
            <a:endParaRPr lang="en-US" dirty="0"/>
          </a:p>
        </p:txBody>
      </p:sp>
      <p:sp>
        <p:nvSpPr>
          <p:cNvPr id="3" name="Content Placeholder 2"/>
          <p:cNvSpPr>
            <a:spLocks noGrp="1"/>
          </p:cNvSpPr>
          <p:nvPr>
            <p:ph sz="quarter" idx="1"/>
          </p:nvPr>
        </p:nvSpPr>
        <p:spPr/>
        <p:txBody>
          <a:bodyPr>
            <a:normAutofit fontScale="62500" lnSpcReduction="20000"/>
          </a:bodyPr>
          <a:lstStyle/>
          <a:p>
            <a:r>
              <a:rPr lang="en-US" dirty="0" smtClean="0"/>
              <a:t>Put your left and right palms together like this</a:t>
            </a:r>
          </a:p>
          <a:p>
            <a:endParaRPr lang="en-US" dirty="0"/>
          </a:p>
          <a:p>
            <a:endParaRPr lang="en-US" dirty="0" smtClean="0"/>
          </a:p>
          <a:p>
            <a:endParaRPr lang="en-US" dirty="0" smtClean="0"/>
          </a:p>
          <a:p>
            <a:endParaRPr lang="en-US" dirty="0" smtClean="0"/>
          </a:p>
          <a:p>
            <a:endParaRPr lang="en-US" dirty="0" smtClean="0"/>
          </a:p>
          <a:p>
            <a:endParaRPr lang="en-US" dirty="0" smtClean="0"/>
          </a:p>
          <a:p>
            <a:r>
              <a:rPr lang="en-US" dirty="0" smtClean="0"/>
              <a:t>Now try to push your left palm with your right palm. Resist the force from your left palm by pushing back just as hard with your right palm.</a:t>
            </a:r>
          </a:p>
          <a:p>
            <a:pPr lvl="1"/>
            <a:r>
              <a:rPr lang="en-US" dirty="0" smtClean="0"/>
              <a:t>Which direction are your hands moving in? </a:t>
            </a:r>
            <a:endParaRPr lang="en-US" dirty="0" smtClean="0"/>
          </a:p>
          <a:p>
            <a:pPr lvl="2"/>
            <a:r>
              <a:rPr lang="en-US" dirty="0" smtClean="0"/>
              <a:t>If </a:t>
            </a:r>
            <a:r>
              <a:rPr lang="en-US" dirty="0" smtClean="0"/>
              <a:t>you are doing the activity correctly, your hands shouldn’t be moving at all because the forces exerted by both your right and left palm are balanced!</a:t>
            </a:r>
            <a:endParaRPr lang="en-US" dirty="0"/>
          </a:p>
          <a:p>
            <a:r>
              <a:rPr lang="en-US" dirty="0" smtClean="0"/>
              <a:t>Try this activity again without resisting with your right palm.</a:t>
            </a:r>
          </a:p>
          <a:p>
            <a:pPr lvl="1"/>
            <a:r>
              <a:rPr lang="en-US" dirty="0" smtClean="0"/>
              <a:t>Are the forces still balanced?</a:t>
            </a:r>
          </a:p>
          <a:p>
            <a:pPr lvl="1"/>
            <a:r>
              <a:rPr lang="en-US" dirty="0" smtClean="0"/>
              <a:t>Why not?</a:t>
            </a:r>
          </a:p>
        </p:txBody>
      </p:sp>
      <p:pic>
        <p:nvPicPr>
          <p:cNvPr id="6146" name="Picture 2" descr="C:\Documents and Settings\Ljlab\Local Settings\Temporary Internet Files\Content.IE5\GB017WKY\MC90005724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8600" y="2328015"/>
            <a:ext cx="914400" cy="1390116"/>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376011">
            <a:off x="4956700" y="1658955"/>
            <a:ext cx="1092174" cy="1092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920898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306</TotalTime>
  <Words>1191</Words>
  <Application>Microsoft Office PowerPoint</Application>
  <PresentationFormat>On-screen Show (4:3)</PresentationFormat>
  <Paragraphs>146</Paragraphs>
  <Slides>21</Slides>
  <Notes>14</Notes>
  <HiddenSlides>0</HiddenSlides>
  <MMClips>3</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Median</vt:lpstr>
      <vt:lpstr>Let The Force be with you— plants and everything else in nature</vt:lpstr>
      <vt:lpstr>Forces Review</vt:lpstr>
      <vt:lpstr>Force</vt:lpstr>
      <vt:lpstr>Newton’s 1st Law</vt:lpstr>
      <vt:lpstr>Application of Newton’s 1st Law</vt:lpstr>
      <vt:lpstr>Net Force</vt:lpstr>
      <vt:lpstr>Balanced and Unbalanced Forces</vt:lpstr>
      <vt:lpstr>Balanced and Unbalanced Forces</vt:lpstr>
      <vt:lpstr>Hands-on Activity</vt:lpstr>
      <vt:lpstr>Gravity</vt:lpstr>
      <vt:lpstr>Video</vt:lpstr>
      <vt:lpstr>Forces in Nature</vt:lpstr>
      <vt:lpstr>Forces in Nature</vt:lpstr>
      <vt:lpstr>Turgor Pressure</vt:lpstr>
      <vt:lpstr>Turgor Pressure Video</vt:lpstr>
      <vt:lpstr>Turgor Pressure Demonstration </vt:lpstr>
      <vt:lpstr>Emergence of Seedlings</vt:lpstr>
      <vt:lpstr>Geotropism</vt:lpstr>
      <vt:lpstr>Geotropism Video</vt:lpstr>
      <vt:lpstr>Geotropism</vt:lpstr>
      <vt:lpstr>Forces in Living Things Lab</vt:lpstr>
    </vt:vector>
  </TitlesOfParts>
  <Company>College of Veterinary Medicine - Texas A&amp;M Univ.</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 The Force be with you– plants and everything else</dc:title>
  <dc:creator>Ljlab</dc:creator>
  <cp:lastModifiedBy>Ljlab</cp:lastModifiedBy>
  <cp:revision>41</cp:revision>
  <dcterms:created xsi:type="dcterms:W3CDTF">2012-01-10T21:40:18Z</dcterms:created>
  <dcterms:modified xsi:type="dcterms:W3CDTF">2012-01-11T22:36:09Z</dcterms:modified>
</cp:coreProperties>
</file>