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3"/>
  </p:notesMasterIdLst>
  <p:sldIdLst>
    <p:sldId id="257" r:id="rId2"/>
    <p:sldId id="263" r:id="rId3"/>
    <p:sldId id="264" r:id="rId4"/>
    <p:sldId id="258" r:id="rId5"/>
    <p:sldId id="266" r:id="rId6"/>
    <p:sldId id="269" r:id="rId7"/>
    <p:sldId id="267" r:id="rId8"/>
    <p:sldId id="331" r:id="rId9"/>
    <p:sldId id="270" r:id="rId10"/>
    <p:sldId id="259" r:id="rId11"/>
    <p:sldId id="329" r:id="rId12"/>
    <p:sldId id="271" r:id="rId13"/>
    <p:sldId id="272" r:id="rId14"/>
    <p:sldId id="273" r:id="rId15"/>
    <p:sldId id="332" r:id="rId16"/>
    <p:sldId id="274" r:id="rId17"/>
    <p:sldId id="260" r:id="rId18"/>
    <p:sldId id="324" r:id="rId19"/>
    <p:sldId id="323" r:id="rId20"/>
    <p:sldId id="276" r:id="rId21"/>
    <p:sldId id="277" r:id="rId22"/>
    <p:sldId id="333" r:id="rId23"/>
    <p:sldId id="279" r:id="rId24"/>
    <p:sldId id="325" r:id="rId25"/>
    <p:sldId id="261" r:id="rId26"/>
    <p:sldId id="326" r:id="rId27"/>
    <p:sldId id="327" r:id="rId28"/>
    <p:sldId id="278" r:id="rId29"/>
    <p:sldId id="280" r:id="rId30"/>
    <p:sldId id="281" r:id="rId31"/>
    <p:sldId id="334" r:id="rId32"/>
    <p:sldId id="262" r:id="rId33"/>
    <p:sldId id="328" r:id="rId34"/>
    <p:sldId id="284" r:id="rId35"/>
    <p:sldId id="282" r:id="rId36"/>
    <p:sldId id="283" r:id="rId37"/>
    <p:sldId id="330" r:id="rId38"/>
    <p:sldId id="322" r:id="rId39"/>
    <p:sldId id="335" r:id="rId40"/>
    <p:sldId id="265" r:id="rId41"/>
    <p:sldId id="287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A08C45-9204-4D9F-ADEE-C1123B72D169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6BE13CD3-1A0C-42E3-A7EC-D185E96392B9}">
      <dgm:prSet phldrT="[Text]"/>
      <dgm:spPr/>
      <dgm:t>
        <a:bodyPr/>
        <a:lstStyle/>
        <a:p>
          <a:r>
            <a:rPr lang="en-US" dirty="0" smtClean="0"/>
            <a:t>Mange</a:t>
          </a:r>
          <a:endParaRPr lang="en-US" dirty="0"/>
        </a:p>
      </dgm:t>
    </dgm:pt>
    <dgm:pt modelId="{D499CE0C-A498-41B7-98AF-2A2494C2A283}" type="parTrans" cxnId="{0082333E-8A8A-4455-880E-3F2A0DB61DA4}">
      <dgm:prSet/>
      <dgm:spPr/>
      <dgm:t>
        <a:bodyPr/>
        <a:lstStyle/>
        <a:p>
          <a:endParaRPr lang="en-US"/>
        </a:p>
      </dgm:t>
    </dgm:pt>
    <dgm:pt modelId="{5C11B6F3-D1F5-4CF4-92AA-844845C9DA94}" type="sibTrans" cxnId="{0082333E-8A8A-4455-880E-3F2A0DB61DA4}">
      <dgm:prSet/>
      <dgm:spPr/>
      <dgm:t>
        <a:bodyPr/>
        <a:lstStyle/>
        <a:p>
          <a:endParaRPr lang="en-US"/>
        </a:p>
      </dgm:t>
    </dgm:pt>
    <dgm:pt modelId="{9DFA801A-4693-4F87-8727-0F1BF1F2E236}">
      <dgm:prSet phldrT="[Text]"/>
      <dgm:spPr/>
      <dgm:t>
        <a:bodyPr/>
        <a:lstStyle/>
        <a:p>
          <a:r>
            <a:rPr lang="en-US" dirty="0" smtClean="0"/>
            <a:t>Rain Rot</a:t>
          </a:r>
          <a:endParaRPr lang="en-US" dirty="0"/>
        </a:p>
      </dgm:t>
    </dgm:pt>
    <dgm:pt modelId="{F4F9A7B7-ABCC-42ED-82B0-430547B97908}" type="parTrans" cxnId="{CFC1C9EA-D8ED-4054-89F2-456119188403}">
      <dgm:prSet/>
      <dgm:spPr/>
      <dgm:t>
        <a:bodyPr/>
        <a:lstStyle/>
        <a:p>
          <a:endParaRPr lang="en-US"/>
        </a:p>
      </dgm:t>
    </dgm:pt>
    <dgm:pt modelId="{9883355C-DFF6-495C-BFA2-EBE41BEEB483}" type="sibTrans" cxnId="{CFC1C9EA-D8ED-4054-89F2-456119188403}">
      <dgm:prSet/>
      <dgm:spPr/>
      <dgm:t>
        <a:bodyPr/>
        <a:lstStyle/>
        <a:p>
          <a:endParaRPr lang="en-US"/>
        </a:p>
      </dgm:t>
    </dgm:pt>
    <dgm:pt modelId="{2F489A91-1482-49AA-9935-BF29B5DF6EB4}">
      <dgm:prSet phldrT="[Text]"/>
      <dgm:spPr/>
      <dgm:t>
        <a:bodyPr/>
        <a:lstStyle/>
        <a:p>
          <a:r>
            <a:rPr lang="en-US" dirty="0" smtClean="0"/>
            <a:t>Ring Worm</a:t>
          </a:r>
          <a:endParaRPr lang="en-US" dirty="0"/>
        </a:p>
      </dgm:t>
    </dgm:pt>
    <dgm:pt modelId="{D27F82AD-D3B7-4D17-975F-2E8DFFE87D25}" type="parTrans" cxnId="{08C46AA2-E1DA-4E51-BBDE-104FD570C836}">
      <dgm:prSet/>
      <dgm:spPr/>
      <dgm:t>
        <a:bodyPr/>
        <a:lstStyle/>
        <a:p>
          <a:endParaRPr lang="en-US"/>
        </a:p>
      </dgm:t>
    </dgm:pt>
    <dgm:pt modelId="{FB70E103-7F05-4F08-BABC-25A55D0335BA}" type="sibTrans" cxnId="{08C46AA2-E1DA-4E51-BBDE-104FD570C836}">
      <dgm:prSet/>
      <dgm:spPr/>
      <dgm:t>
        <a:bodyPr/>
        <a:lstStyle/>
        <a:p>
          <a:endParaRPr lang="en-US"/>
        </a:p>
      </dgm:t>
    </dgm:pt>
    <dgm:pt modelId="{23A723EC-BD8B-4C8A-897F-E527BC1E4312}" type="pres">
      <dgm:prSet presAssocID="{E7A08C45-9204-4D9F-ADEE-C1123B72D169}" presName="compositeShape" presStyleCnt="0">
        <dgm:presLayoutVars>
          <dgm:chMax val="7"/>
          <dgm:dir/>
          <dgm:resizeHandles val="exact"/>
        </dgm:presLayoutVars>
      </dgm:prSet>
      <dgm:spPr/>
    </dgm:pt>
    <dgm:pt modelId="{DFD0F6AF-5272-4B32-A2A7-AF14AA60A6B3}" type="pres">
      <dgm:prSet presAssocID="{6BE13CD3-1A0C-42E3-A7EC-D185E96392B9}" presName="circ1" presStyleLbl="vennNode1" presStyleIdx="0" presStyleCnt="3"/>
      <dgm:spPr/>
      <dgm:t>
        <a:bodyPr/>
        <a:lstStyle/>
        <a:p>
          <a:endParaRPr lang="en-US"/>
        </a:p>
      </dgm:t>
    </dgm:pt>
    <dgm:pt modelId="{92A2704D-61C0-4D64-8D5D-ECA9BAEF0F4A}" type="pres">
      <dgm:prSet presAssocID="{6BE13CD3-1A0C-42E3-A7EC-D185E96392B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96A81B-619C-4721-9650-ED727AD02DF8}" type="pres">
      <dgm:prSet presAssocID="{9DFA801A-4693-4F87-8727-0F1BF1F2E236}" presName="circ2" presStyleLbl="vennNode1" presStyleIdx="1" presStyleCnt="3"/>
      <dgm:spPr/>
      <dgm:t>
        <a:bodyPr/>
        <a:lstStyle/>
        <a:p>
          <a:endParaRPr lang="en-US"/>
        </a:p>
      </dgm:t>
    </dgm:pt>
    <dgm:pt modelId="{A10DFAFD-E841-4ACD-AD42-6D0BE04B95C2}" type="pres">
      <dgm:prSet presAssocID="{9DFA801A-4693-4F87-8727-0F1BF1F2E23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FA665D-B012-4EDA-816C-F2A5F22C5C10}" type="pres">
      <dgm:prSet presAssocID="{2F489A91-1482-49AA-9935-BF29B5DF6EB4}" presName="circ3" presStyleLbl="vennNode1" presStyleIdx="2" presStyleCnt="3"/>
      <dgm:spPr/>
      <dgm:t>
        <a:bodyPr/>
        <a:lstStyle/>
        <a:p>
          <a:endParaRPr lang="en-US"/>
        </a:p>
      </dgm:t>
    </dgm:pt>
    <dgm:pt modelId="{4FF0D16C-03E0-479E-92D0-F0F747399D49}" type="pres">
      <dgm:prSet presAssocID="{2F489A91-1482-49AA-9935-BF29B5DF6EB4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CCB2B35-17FC-431D-836C-CCD3AB00271A}" type="presOf" srcId="{E7A08C45-9204-4D9F-ADEE-C1123B72D169}" destId="{23A723EC-BD8B-4C8A-897F-E527BC1E4312}" srcOrd="0" destOrd="0" presId="urn:microsoft.com/office/officeart/2005/8/layout/venn1"/>
    <dgm:cxn modelId="{46D5D572-4616-45CA-BA44-0CB656F767AF}" type="presOf" srcId="{6BE13CD3-1A0C-42E3-A7EC-D185E96392B9}" destId="{92A2704D-61C0-4D64-8D5D-ECA9BAEF0F4A}" srcOrd="1" destOrd="0" presId="urn:microsoft.com/office/officeart/2005/8/layout/venn1"/>
    <dgm:cxn modelId="{0082333E-8A8A-4455-880E-3F2A0DB61DA4}" srcId="{E7A08C45-9204-4D9F-ADEE-C1123B72D169}" destId="{6BE13CD3-1A0C-42E3-A7EC-D185E96392B9}" srcOrd="0" destOrd="0" parTransId="{D499CE0C-A498-41B7-98AF-2A2494C2A283}" sibTransId="{5C11B6F3-D1F5-4CF4-92AA-844845C9DA94}"/>
    <dgm:cxn modelId="{3054E303-A7BE-4782-8625-73E244B608D0}" type="presOf" srcId="{9DFA801A-4693-4F87-8727-0F1BF1F2E236}" destId="{4F96A81B-619C-4721-9650-ED727AD02DF8}" srcOrd="0" destOrd="0" presId="urn:microsoft.com/office/officeart/2005/8/layout/venn1"/>
    <dgm:cxn modelId="{CFC1C9EA-D8ED-4054-89F2-456119188403}" srcId="{E7A08C45-9204-4D9F-ADEE-C1123B72D169}" destId="{9DFA801A-4693-4F87-8727-0F1BF1F2E236}" srcOrd="1" destOrd="0" parTransId="{F4F9A7B7-ABCC-42ED-82B0-430547B97908}" sibTransId="{9883355C-DFF6-495C-BFA2-EBE41BEEB483}"/>
    <dgm:cxn modelId="{CAD679FF-951E-4E6A-99C8-919609FB2D6D}" type="presOf" srcId="{6BE13CD3-1A0C-42E3-A7EC-D185E96392B9}" destId="{DFD0F6AF-5272-4B32-A2A7-AF14AA60A6B3}" srcOrd="0" destOrd="0" presId="urn:microsoft.com/office/officeart/2005/8/layout/venn1"/>
    <dgm:cxn modelId="{82FD6116-5845-4C58-BE7D-B074837049B9}" type="presOf" srcId="{2F489A91-1482-49AA-9935-BF29B5DF6EB4}" destId="{4FF0D16C-03E0-479E-92D0-F0F747399D49}" srcOrd="1" destOrd="0" presId="urn:microsoft.com/office/officeart/2005/8/layout/venn1"/>
    <dgm:cxn modelId="{08C46AA2-E1DA-4E51-BBDE-104FD570C836}" srcId="{E7A08C45-9204-4D9F-ADEE-C1123B72D169}" destId="{2F489A91-1482-49AA-9935-BF29B5DF6EB4}" srcOrd="2" destOrd="0" parTransId="{D27F82AD-D3B7-4D17-975F-2E8DFFE87D25}" sibTransId="{FB70E103-7F05-4F08-BABC-25A55D0335BA}"/>
    <dgm:cxn modelId="{AE048F79-5D18-4BD3-88AA-E2E2861A87B1}" type="presOf" srcId="{2F489A91-1482-49AA-9935-BF29B5DF6EB4}" destId="{E5FA665D-B012-4EDA-816C-F2A5F22C5C10}" srcOrd="0" destOrd="0" presId="urn:microsoft.com/office/officeart/2005/8/layout/venn1"/>
    <dgm:cxn modelId="{82F6B4B6-1374-4A2C-B590-623DD5BC5A41}" type="presOf" srcId="{9DFA801A-4693-4F87-8727-0F1BF1F2E236}" destId="{A10DFAFD-E841-4ACD-AD42-6D0BE04B95C2}" srcOrd="1" destOrd="0" presId="urn:microsoft.com/office/officeart/2005/8/layout/venn1"/>
    <dgm:cxn modelId="{4DD1C17C-E741-4452-9986-E24FAE2BE149}" type="presParOf" srcId="{23A723EC-BD8B-4C8A-897F-E527BC1E4312}" destId="{DFD0F6AF-5272-4B32-A2A7-AF14AA60A6B3}" srcOrd="0" destOrd="0" presId="urn:microsoft.com/office/officeart/2005/8/layout/venn1"/>
    <dgm:cxn modelId="{6536B937-CF0C-4CD4-9808-E0D3213B51A9}" type="presParOf" srcId="{23A723EC-BD8B-4C8A-897F-E527BC1E4312}" destId="{92A2704D-61C0-4D64-8D5D-ECA9BAEF0F4A}" srcOrd="1" destOrd="0" presId="urn:microsoft.com/office/officeart/2005/8/layout/venn1"/>
    <dgm:cxn modelId="{EB3FE107-6629-4ABF-8A3E-1095B864DC73}" type="presParOf" srcId="{23A723EC-BD8B-4C8A-897F-E527BC1E4312}" destId="{4F96A81B-619C-4721-9650-ED727AD02DF8}" srcOrd="2" destOrd="0" presId="urn:microsoft.com/office/officeart/2005/8/layout/venn1"/>
    <dgm:cxn modelId="{EDE99993-C1E2-4978-9BDA-DB3F2FF572C9}" type="presParOf" srcId="{23A723EC-BD8B-4C8A-897F-E527BC1E4312}" destId="{A10DFAFD-E841-4ACD-AD42-6D0BE04B95C2}" srcOrd="3" destOrd="0" presId="urn:microsoft.com/office/officeart/2005/8/layout/venn1"/>
    <dgm:cxn modelId="{9FEA81F3-0184-4104-9DF2-878E8C7D61B3}" type="presParOf" srcId="{23A723EC-BD8B-4C8A-897F-E527BC1E4312}" destId="{E5FA665D-B012-4EDA-816C-F2A5F22C5C10}" srcOrd="4" destOrd="0" presId="urn:microsoft.com/office/officeart/2005/8/layout/venn1"/>
    <dgm:cxn modelId="{DCA17460-EB43-4119-BCD8-1271295E5A65}" type="presParOf" srcId="{23A723EC-BD8B-4C8A-897F-E527BC1E4312}" destId="{4FF0D16C-03E0-479E-92D0-F0F747399D49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D0F6AF-5272-4B32-A2A7-AF14AA60A6B3}">
      <dsp:nvSpPr>
        <dsp:cNvPr id="0" name=""/>
        <dsp:cNvSpPr/>
      </dsp:nvSpPr>
      <dsp:spPr>
        <a:xfrm>
          <a:off x="1828799" y="50799"/>
          <a:ext cx="2438400" cy="243840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smtClean="0"/>
            <a:t>Mange</a:t>
          </a:r>
          <a:endParaRPr lang="en-US" sz="4100" kern="1200" dirty="0"/>
        </a:p>
      </dsp:txBody>
      <dsp:txXfrm>
        <a:off x="2153920" y="477519"/>
        <a:ext cx="1788160" cy="1097280"/>
      </dsp:txXfrm>
    </dsp:sp>
    <dsp:sp modelId="{4F96A81B-619C-4721-9650-ED727AD02DF8}">
      <dsp:nvSpPr>
        <dsp:cNvPr id="0" name=""/>
        <dsp:cNvSpPr/>
      </dsp:nvSpPr>
      <dsp:spPr>
        <a:xfrm>
          <a:off x="2708656" y="1574800"/>
          <a:ext cx="2438400" cy="243840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smtClean="0"/>
            <a:t>Rain Rot</a:t>
          </a:r>
          <a:endParaRPr lang="en-US" sz="4100" kern="1200" dirty="0"/>
        </a:p>
      </dsp:txBody>
      <dsp:txXfrm>
        <a:off x="3454400" y="2204720"/>
        <a:ext cx="1463040" cy="1341120"/>
      </dsp:txXfrm>
    </dsp:sp>
    <dsp:sp modelId="{E5FA665D-B012-4EDA-816C-F2A5F22C5C10}">
      <dsp:nvSpPr>
        <dsp:cNvPr id="0" name=""/>
        <dsp:cNvSpPr/>
      </dsp:nvSpPr>
      <dsp:spPr>
        <a:xfrm>
          <a:off x="948943" y="1574800"/>
          <a:ext cx="2438400" cy="243840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smtClean="0"/>
            <a:t>Ring Worm</a:t>
          </a:r>
          <a:endParaRPr lang="en-US" sz="4100" kern="1200" dirty="0"/>
        </a:p>
      </dsp:txBody>
      <dsp:txXfrm>
        <a:off x="1178560" y="2204720"/>
        <a:ext cx="1463040" cy="1341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C82503-76D4-487F-BBB5-E190E8C2FA34}" type="datetimeFigureOut">
              <a:rPr lang="en-US" smtClean="0"/>
              <a:t>8/2/2016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F9434A-B601-4D1B-891A-46FF6F7842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967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Answers will vary: Horse stays clean – less opportunity for bacteria to grow,</a:t>
            </a:r>
            <a:r>
              <a:rPr lang="en-US" baseline="0" dirty="0" smtClean="0"/>
              <a:t> owner notices small problems right away and can treat them immediately, horse is kept dry (blanketing or stalled) – bacteria does not have good environment for growth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9434A-B601-4D1B-891A-46FF6F78424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180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Wear disposable gloves, wash/disinfect</a:t>
            </a:r>
            <a:r>
              <a:rPr lang="en-US" baseline="0" dirty="0" smtClean="0"/>
              <a:t> clothing, disinfect all grooming supplies, quarantine horse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Ring worm is a highly contagious, zoonotic (can be transferred to humans) disease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9434A-B601-4D1B-891A-46FF6F78424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908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cause hair loss, are highly contagious, and can be prevented with proper hygiene.  Mange is caused by parasites, rain rot – bacteria, ring worm - fungus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9434A-B601-4D1B-891A-46FF6F78424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390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is laser removal of sarcoid</a:t>
            </a:r>
          </a:p>
          <a:p>
            <a:r>
              <a:rPr lang="en-US" dirty="0" smtClean="0"/>
              <a:t>There are no preventative measures for </a:t>
            </a:r>
            <a:r>
              <a:rPr lang="en-US" dirty="0" err="1" smtClean="0"/>
              <a:t>sarcoids</a:t>
            </a:r>
            <a:r>
              <a:rPr lang="en-US" dirty="0" smtClean="0"/>
              <a:t>, treatment options</a:t>
            </a:r>
            <a:r>
              <a:rPr lang="en-US" baseline="0" dirty="0" smtClean="0"/>
              <a:t> have limited success and may cause the sarcoid to grow more aggressively.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9434A-B601-4D1B-891A-46FF6F78424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21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Image is a punch biopsy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Pastern dermatitis</a:t>
            </a:r>
            <a:r>
              <a:rPr lang="en-US" baseline="0" dirty="0" smtClean="0"/>
              <a:t> has so many different causes that to ensure effective treatment veterinarians must first know what is causing the problem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9434A-B601-4D1B-891A-46FF6F78424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36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 is much easier and less expensive to prevent each of the</a:t>
            </a:r>
            <a:r>
              <a:rPr lang="en-US" baseline="0" dirty="0" smtClean="0"/>
              <a:t> diseases in this slide show than to </a:t>
            </a:r>
            <a:r>
              <a:rPr lang="en-US" baseline="0" smtClean="0"/>
              <a:t>treat them.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9434A-B601-4D1B-891A-46FF6F78424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006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5DF9-E314-4873-A004-51A0050BD547}" type="datetimeFigureOut">
              <a:rPr lang="en-US" smtClean="0"/>
              <a:t>8/2/2016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C0C1E69-B657-44E5-BAF9-B4585839EF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5DF9-E314-4873-A004-51A0050BD547}" type="datetimeFigureOut">
              <a:rPr lang="en-US" smtClean="0"/>
              <a:t>8/2/2016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C1E69-B657-44E5-BAF9-B4585839EFE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C0C1E69-B657-44E5-BAF9-B4585839EFE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5DF9-E314-4873-A004-51A0050BD547}" type="datetimeFigureOut">
              <a:rPr lang="en-US" smtClean="0"/>
              <a:t>8/2/2016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5DF9-E314-4873-A004-51A0050BD547}" type="datetimeFigureOut">
              <a:rPr lang="en-US" smtClean="0"/>
              <a:t>8/2/2016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C0C1E69-B657-44E5-BAF9-B4585839EF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5DF9-E314-4873-A004-51A0050BD547}" type="datetimeFigureOut">
              <a:rPr lang="en-US" smtClean="0"/>
              <a:t>8/2/2016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C0C1E69-B657-44E5-BAF9-B4585839EFE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D515DF9-E314-4873-A004-51A0050BD547}" type="datetimeFigureOut">
              <a:rPr lang="en-US" smtClean="0"/>
              <a:t>8/2/2016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C1E69-B657-44E5-BAF9-B4585839EFE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5DF9-E314-4873-A004-51A0050BD547}" type="datetimeFigureOut">
              <a:rPr lang="en-US" smtClean="0"/>
              <a:t>8/2/2016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C0C1E69-B657-44E5-BAF9-B4585839EFE8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5DF9-E314-4873-A004-51A0050BD547}" type="datetimeFigureOut">
              <a:rPr lang="en-US" smtClean="0"/>
              <a:t>8/2/2016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C0C1E69-B657-44E5-BAF9-B4585839EF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5DF9-E314-4873-A004-51A0050BD547}" type="datetimeFigureOut">
              <a:rPr lang="en-US" smtClean="0"/>
              <a:t>8/2/2016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C0C1E69-B657-44E5-BAF9-B4585839EF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C0C1E69-B657-44E5-BAF9-B4585839EFE8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15DF9-E314-4873-A004-51A0050BD547}" type="datetimeFigureOut">
              <a:rPr lang="en-US" smtClean="0"/>
              <a:t>8/2/2016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C0C1E69-B657-44E5-BAF9-B4585839EFE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9D515DF9-E314-4873-A004-51A0050BD547}" type="datetimeFigureOut">
              <a:rPr lang="en-US" smtClean="0"/>
              <a:t>8/2/2016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D515DF9-E314-4873-A004-51A0050BD547}" type="datetimeFigureOut">
              <a:rPr lang="en-US" smtClean="0"/>
              <a:t>8/2/2016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C0C1E69-B657-44E5-BAF9-B4585839EFE8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youtube.com/watch?v=ZEWlTq-ZwK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ZEWlTq-ZwKs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rGlTxjzlScQ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7SwsEM8859M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vu.edu/~agexten/forglvst/EquineFactSheet.pdf" TargetMode="External"/><Relationship Id="rId3" Type="http://schemas.openxmlformats.org/officeDocument/2006/relationships/hyperlink" Target="http://www.clydevetgroup.co.uk/equine/newsletters/may05.htm" TargetMode="External"/><Relationship Id="rId7" Type="http://schemas.openxmlformats.org/officeDocument/2006/relationships/hyperlink" Target="http://www.gvequine.com/Pages/articles24.php" TargetMode="External"/><Relationship Id="rId2" Type="http://schemas.openxmlformats.org/officeDocument/2006/relationships/hyperlink" Target="http://www.equusite.com/articles/health/healthRainRot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hampionvet.com/articles/84-sarcoids-know-your-enemy.html" TargetMode="External"/><Relationship Id="rId5" Type="http://schemas.openxmlformats.org/officeDocument/2006/relationships/hyperlink" Target="http://www.equifox.co.za/index.php?option=com_content&amp;view=article&amp;id=138&amp;Itemid=7" TargetMode="External"/><Relationship Id="rId4" Type="http://schemas.openxmlformats.org/officeDocument/2006/relationships/hyperlink" Target="http://www.merckmanuals.com/vet/integumentary_system/mange_cutaneous_acariasis_mite_infestation/mange_in_horses.html" TargetMode="External"/><Relationship Id="rId9" Type="http://schemas.openxmlformats.org/officeDocument/2006/relationships/hyperlink" Target="http://www.clydevetgroup.co.uk/equine/newsletters/oct05.htm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Common Equine Skin Diseases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09" y="3048000"/>
            <a:ext cx="8462382" cy="261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69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/>
              <a:t>Ringworm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9009" y="1676400"/>
            <a:ext cx="5029200" cy="4572000"/>
          </a:xfrm>
        </p:spPr>
        <p:txBody>
          <a:bodyPr>
            <a:normAutofit/>
          </a:bodyPr>
          <a:lstStyle/>
          <a:p>
            <a:r>
              <a:rPr lang="en-US" sz="2600" dirty="0" smtClean="0"/>
              <a:t>Symptoms:</a:t>
            </a:r>
            <a:endParaRPr lang="en-US" sz="2600" dirty="0" smtClean="0">
              <a:hlinkClick r:id="rId2"/>
            </a:endParaRPr>
          </a:p>
          <a:p>
            <a:pPr lvl="1"/>
            <a:r>
              <a:rPr lang="en-US" sz="2600" dirty="0" smtClean="0"/>
              <a:t>Round </a:t>
            </a:r>
            <a:r>
              <a:rPr lang="en-US" sz="2600" dirty="0"/>
              <a:t>rings of hair loss </a:t>
            </a:r>
            <a:r>
              <a:rPr lang="en-US" sz="2600" dirty="0" smtClean="0"/>
              <a:t>which </a:t>
            </a:r>
            <a:r>
              <a:rPr lang="en-US" sz="2600" dirty="0"/>
              <a:t>are dry and look like scabs</a:t>
            </a:r>
          </a:p>
          <a:p>
            <a:pPr lvl="1"/>
            <a:r>
              <a:rPr lang="en-US" sz="2600" dirty="0"/>
              <a:t>In some cases lesions will </a:t>
            </a:r>
            <a:r>
              <a:rPr lang="en-US" sz="2600" dirty="0" smtClean="0"/>
              <a:t>form</a:t>
            </a:r>
            <a:endParaRPr lang="en-US" sz="2600" dirty="0"/>
          </a:p>
        </p:txBody>
      </p:sp>
      <p:pic>
        <p:nvPicPr>
          <p:cNvPr id="8194" name="Picture 2" descr="http://bloximages.chicago2.vip.townnews.com/bismarcktribune.com/content/tncms/assets/v3/editorial/8/72/8723b6f8-6b47-11e2-b1d8-001a4bcf887a/5109cd3717ce8.preview-6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208" y="1676400"/>
            <a:ext cx="3118944" cy="4522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59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Ring Worm</a:t>
            </a:r>
            <a:endParaRPr lang="en-US" dirty="0"/>
          </a:p>
        </p:txBody>
      </p:sp>
      <p:pic>
        <p:nvPicPr>
          <p:cNvPr id="4" name="ZEWlTq-ZwKs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18294" y="1905000"/>
            <a:ext cx="7301316" cy="410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02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Ringworm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4651248" cy="4638102"/>
          </a:xfrm>
        </p:spPr>
        <p:txBody>
          <a:bodyPr>
            <a:noAutofit/>
          </a:bodyPr>
          <a:lstStyle/>
          <a:p>
            <a:r>
              <a:rPr lang="en-US" sz="2500" b="1" dirty="0" smtClean="0"/>
              <a:t>HIGHLY</a:t>
            </a:r>
            <a:r>
              <a:rPr lang="en-US" sz="2500" dirty="0" smtClean="0"/>
              <a:t> Contagious zoonotic disease</a:t>
            </a:r>
          </a:p>
          <a:p>
            <a:pPr lvl="1"/>
            <a:r>
              <a:rPr lang="en-US" sz="2500" dirty="0" smtClean="0"/>
              <a:t>Transferrable to humans</a:t>
            </a:r>
          </a:p>
          <a:p>
            <a:pPr lvl="2"/>
            <a:r>
              <a:rPr lang="en-US" sz="2500" dirty="0" smtClean="0"/>
              <a:t>A red circular ring, dry middle,  very itchy</a:t>
            </a:r>
          </a:p>
          <a:p>
            <a:r>
              <a:rPr lang="en-US" sz="2500" dirty="0" smtClean="0"/>
              <a:t>Transferred by direct contact</a:t>
            </a:r>
          </a:p>
          <a:p>
            <a:pPr lvl="1"/>
            <a:r>
              <a:rPr lang="en-US" sz="2500" dirty="0" smtClean="0"/>
              <a:t>Shared grooming supplies, tack, or contact with infected horses</a:t>
            </a:r>
          </a:p>
        </p:txBody>
      </p:sp>
      <p:pic>
        <p:nvPicPr>
          <p:cNvPr id="9218" name="Picture 2" descr="http://cdn.thehorse.com/images/cms/2012/10/TH-LEGACY-IMAGE-ID-522-ringworm.jpg?preset=medi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359" y="1828800"/>
            <a:ext cx="2838641" cy="2128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thetetracorp.com/wp-content/uploads/2012/11/iStock_000010390108SM_800x6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359" y="3962400"/>
            <a:ext cx="2838641" cy="206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05379" y="145485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Horse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67400" y="6026866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Human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81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for Ringworm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2359152"/>
          </a:xfrm>
        </p:spPr>
        <p:txBody>
          <a:bodyPr>
            <a:normAutofit/>
          </a:bodyPr>
          <a:lstStyle/>
          <a:p>
            <a:r>
              <a:rPr lang="en-US" dirty="0" smtClean="0"/>
              <a:t>Remove dead skin, hair, or scabs to fully expose the fungi (ringworm) to medication</a:t>
            </a:r>
          </a:p>
          <a:p>
            <a:r>
              <a:rPr lang="en-US" dirty="0" smtClean="0"/>
              <a:t>Use an antifungal shampoo multiple times a week for a couple of weeks</a:t>
            </a:r>
          </a:p>
        </p:txBody>
      </p:sp>
      <p:pic>
        <p:nvPicPr>
          <p:cNvPr id="10242" name="Picture 2" descr="http://i682.photobucket.com/albums/vv182/DressagePercheron/DSC088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971800"/>
            <a:ext cx="43180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51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Prevention for Ringworm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184648" cy="4797552"/>
          </a:xfrm>
        </p:spPr>
        <p:txBody>
          <a:bodyPr>
            <a:normAutofit/>
          </a:bodyPr>
          <a:lstStyle/>
          <a:p>
            <a:r>
              <a:rPr lang="en-US" dirty="0" smtClean="0"/>
              <a:t>Daily grooming</a:t>
            </a:r>
            <a:endParaRPr lang="en-US" dirty="0"/>
          </a:p>
          <a:p>
            <a:r>
              <a:rPr lang="en-US" dirty="0"/>
              <a:t>Disinfect grooming tools &amp; tack and/or use separate items for individual horses</a:t>
            </a:r>
          </a:p>
          <a:p>
            <a:r>
              <a:rPr lang="en-US" dirty="0"/>
              <a:t>Quarantine infected animals</a:t>
            </a:r>
          </a:p>
          <a:p>
            <a:r>
              <a:rPr lang="en-US" dirty="0" smtClean="0"/>
              <a:t>Wear gloves and thoroughly wash yourself and clothing after treating infected horse </a:t>
            </a:r>
          </a:p>
          <a:p>
            <a:pPr lvl="1"/>
            <a:r>
              <a:rPr lang="en-US" dirty="0" smtClean="0"/>
              <a:t>Ringworm is highly contagious to humans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2861056"/>
            <a:ext cx="3425952" cy="2283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21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 smtClean="0"/>
              <a:t>Think It Through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precautions must be taken when treating Ring Worm and why?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209800"/>
            <a:ext cx="40386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67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2057400"/>
            <a:ext cx="5029200" cy="4068763"/>
          </a:xfrm>
        </p:spPr>
        <p:txBody>
          <a:bodyPr>
            <a:normAutofit/>
          </a:bodyPr>
          <a:lstStyle/>
          <a:p>
            <a:r>
              <a:rPr lang="en-US" dirty="0" smtClean="0"/>
              <a:t> Symptoms: hair </a:t>
            </a:r>
            <a:r>
              <a:rPr lang="en-US" dirty="0"/>
              <a:t>loss, itching, </a:t>
            </a:r>
            <a:r>
              <a:rPr lang="en-US" dirty="0" smtClean="0"/>
              <a:t>lesions, and discomfort</a:t>
            </a:r>
          </a:p>
          <a:p>
            <a:r>
              <a:rPr lang="en-US" dirty="0" smtClean="0"/>
              <a:t>Cause: </a:t>
            </a:r>
            <a:r>
              <a:rPr lang="en-US" dirty="0"/>
              <a:t>microscopic mites </a:t>
            </a:r>
            <a:r>
              <a:rPr lang="en-US" dirty="0" smtClean="0"/>
              <a:t>which </a:t>
            </a:r>
            <a:r>
              <a:rPr lang="en-US" dirty="0"/>
              <a:t>invade the </a:t>
            </a:r>
            <a:r>
              <a:rPr lang="en-US" dirty="0" smtClean="0"/>
              <a:t>skin</a:t>
            </a:r>
          </a:p>
          <a:p>
            <a:r>
              <a:rPr lang="en-US" dirty="0" smtClean="0"/>
              <a:t>More common in dogs and cats than horses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2057400"/>
            <a:ext cx="3502152" cy="3046533"/>
          </a:xfrm>
          <a:prstGeom prst="rect">
            <a:avLst/>
          </a:prstGeom>
        </p:spPr>
      </p:pic>
      <p:pic>
        <p:nvPicPr>
          <p:cNvPr id="1027" name="pron"/>
          <p:cNvPicPr preferRelativeResize="0">
            <a:picLocks noChangeArrowheads="1" noChangeShapeType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9525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355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Mange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10346" y="1828800"/>
            <a:ext cx="5029200" cy="4724400"/>
          </a:xfrm>
        </p:spPr>
        <p:txBody>
          <a:bodyPr>
            <a:normAutofit/>
          </a:bodyPr>
          <a:lstStyle/>
          <a:p>
            <a:r>
              <a:rPr lang="en-US" u="sng" dirty="0" err="1" smtClean="0"/>
              <a:t>Sarcoptic</a:t>
            </a:r>
            <a:r>
              <a:rPr lang="en-US" u="sng" dirty="0" smtClean="0"/>
              <a:t> Mange – body mange</a:t>
            </a:r>
            <a:endParaRPr lang="en-US" dirty="0" smtClean="0"/>
          </a:p>
          <a:p>
            <a:pPr lvl="1"/>
            <a:r>
              <a:rPr lang="en-US" dirty="0" smtClean="0"/>
              <a:t>Rare in horses</a:t>
            </a:r>
          </a:p>
          <a:p>
            <a:pPr lvl="1"/>
            <a:r>
              <a:rPr lang="en-US" dirty="0" smtClean="0"/>
              <a:t>Causes most severe cases</a:t>
            </a:r>
          </a:p>
          <a:p>
            <a:r>
              <a:rPr lang="en-US" u="sng" dirty="0" err="1"/>
              <a:t>Psoroptic</a:t>
            </a:r>
            <a:r>
              <a:rPr lang="en-US" u="sng" dirty="0"/>
              <a:t> </a:t>
            </a:r>
            <a:r>
              <a:rPr lang="en-US" u="sng" dirty="0" smtClean="0"/>
              <a:t>Mange – mane mange</a:t>
            </a:r>
          </a:p>
          <a:p>
            <a:pPr lvl="1"/>
            <a:r>
              <a:rPr lang="en-US" dirty="0" smtClean="0"/>
              <a:t>Infest thickly haired regions</a:t>
            </a:r>
          </a:p>
          <a:p>
            <a:pPr lvl="1"/>
            <a:r>
              <a:rPr lang="en-US" dirty="0" smtClean="0"/>
              <a:t>Mites found in skin scrapings</a:t>
            </a:r>
          </a:p>
        </p:txBody>
      </p:sp>
      <p:pic>
        <p:nvPicPr>
          <p:cNvPr id="2050" name="Picture 2" descr="http://parasitipedia.net/images/stories/ecto_anim/garrap_acaros/SarEquAni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676400"/>
            <a:ext cx="2951692" cy="446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624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Mange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10346" y="1524000"/>
            <a:ext cx="5029200" cy="5029200"/>
          </a:xfrm>
        </p:spPr>
        <p:txBody>
          <a:bodyPr>
            <a:normAutofit/>
          </a:bodyPr>
          <a:lstStyle/>
          <a:p>
            <a:r>
              <a:rPr lang="en-US" u="sng" dirty="0" err="1" smtClean="0"/>
              <a:t>Chorioptic</a:t>
            </a:r>
            <a:r>
              <a:rPr lang="en-US" u="sng" dirty="0" smtClean="0"/>
              <a:t> </a:t>
            </a:r>
            <a:r>
              <a:rPr lang="en-US" u="sng" dirty="0"/>
              <a:t>Mange </a:t>
            </a:r>
            <a:r>
              <a:rPr lang="en-US" u="sng" dirty="0" smtClean="0"/>
              <a:t>- Leg Mange</a:t>
            </a:r>
          </a:p>
          <a:p>
            <a:pPr lvl="1"/>
            <a:r>
              <a:rPr lang="en-US" dirty="0" smtClean="0"/>
              <a:t>Most Common form in horses</a:t>
            </a:r>
          </a:p>
          <a:p>
            <a:pPr lvl="1"/>
            <a:r>
              <a:rPr lang="en-US" dirty="0" smtClean="0"/>
              <a:t>Heavy breeds with leg feathering are more often affected</a:t>
            </a:r>
          </a:p>
          <a:p>
            <a:pPr lvl="1"/>
            <a:r>
              <a:rPr lang="en-US" dirty="0" smtClean="0"/>
              <a:t>Stamp feet or rub one leg against the other</a:t>
            </a:r>
          </a:p>
          <a:p>
            <a:r>
              <a:rPr lang="en-US" u="sng" dirty="0" err="1"/>
              <a:t>Demodectic</a:t>
            </a:r>
            <a:r>
              <a:rPr lang="en-US" u="sng" dirty="0"/>
              <a:t> Mange</a:t>
            </a:r>
          </a:p>
          <a:p>
            <a:pPr lvl="1"/>
            <a:r>
              <a:rPr lang="en-US" dirty="0"/>
              <a:t>Rare in horses</a:t>
            </a:r>
          </a:p>
          <a:p>
            <a:pPr lvl="1"/>
            <a:r>
              <a:rPr lang="en-US" dirty="0"/>
              <a:t>Causes hair loss, but not </a:t>
            </a:r>
            <a:r>
              <a:rPr lang="en-US" dirty="0" smtClean="0"/>
              <a:t>itching</a:t>
            </a:r>
          </a:p>
          <a:p>
            <a:endParaRPr lang="en-US" dirty="0"/>
          </a:p>
        </p:txBody>
      </p:sp>
      <p:pic>
        <p:nvPicPr>
          <p:cNvPr id="3074" name="Picture 2" descr="http://i165.photobucket.com/albums/u51/Cazee34/mange/GreasePic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546" y="2057400"/>
            <a:ext cx="3396606" cy="344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46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Mange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4000"/>
            <a:ext cx="8534400" cy="5029200"/>
          </a:xfrm>
        </p:spPr>
        <p:txBody>
          <a:bodyPr>
            <a:normAutofit/>
          </a:bodyPr>
          <a:lstStyle/>
          <a:p>
            <a:r>
              <a:rPr lang="en-US" u="sng" dirty="0" err="1" smtClean="0"/>
              <a:t>Trombiculidiasis</a:t>
            </a:r>
            <a:r>
              <a:rPr lang="en-US" u="sng" dirty="0" smtClean="0"/>
              <a:t> - Chiggers</a:t>
            </a:r>
            <a:r>
              <a:rPr lang="en-US" u="sng" dirty="0"/>
              <a:t>, Harvest </a:t>
            </a:r>
            <a:r>
              <a:rPr lang="en-US" u="sng" dirty="0" smtClean="0"/>
              <a:t>Mite</a:t>
            </a:r>
          </a:p>
          <a:p>
            <a:pPr lvl="1"/>
            <a:r>
              <a:rPr lang="en-US" dirty="0" smtClean="0"/>
              <a:t>Typically found on plants and invertebrates  </a:t>
            </a:r>
          </a:p>
          <a:p>
            <a:pPr lvl="1"/>
            <a:r>
              <a:rPr lang="en-US" dirty="0" smtClean="0"/>
              <a:t>Late summer and fall infestations</a:t>
            </a:r>
          </a:p>
          <a:p>
            <a:pPr lvl="1"/>
            <a:r>
              <a:rPr lang="en-US" dirty="0" smtClean="0"/>
              <a:t>Horse is an opportunistic host</a:t>
            </a:r>
          </a:p>
          <a:p>
            <a:r>
              <a:rPr lang="en-US" u="sng" dirty="0" smtClean="0"/>
              <a:t>Straw </a:t>
            </a:r>
            <a:r>
              <a:rPr lang="en-US" u="sng" dirty="0"/>
              <a:t>Itch Mite </a:t>
            </a:r>
            <a:r>
              <a:rPr lang="en-US" u="sng" dirty="0" smtClean="0"/>
              <a:t>- Forage Mite</a:t>
            </a:r>
          </a:p>
          <a:p>
            <a:pPr lvl="1"/>
            <a:r>
              <a:rPr lang="en-US" dirty="0" smtClean="0"/>
              <a:t>Found in feed and forages</a:t>
            </a:r>
          </a:p>
          <a:p>
            <a:pPr lvl="1"/>
            <a:r>
              <a:rPr lang="en-US" dirty="0" smtClean="0"/>
              <a:t>Will feed on the skin of horses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4635" y="3733800"/>
            <a:ext cx="3764457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01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Disease?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752600"/>
            <a:ext cx="5108448" cy="4648200"/>
          </a:xfrm>
        </p:spPr>
        <p:txBody>
          <a:bodyPr/>
          <a:lstStyle/>
          <a:p>
            <a:r>
              <a:rPr lang="en-US" dirty="0"/>
              <a:t>A pathological condition of a body part, </a:t>
            </a:r>
            <a:r>
              <a:rPr lang="en-US" dirty="0" smtClean="0"/>
              <a:t>organ</a:t>
            </a:r>
            <a:r>
              <a:rPr lang="en-US" dirty="0"/>
              <a:t>, or </a:t>
            </a:r>
            <a:r>
              <a:rPr lang="en-US" dirty="0" smtClean="0"/>
              <a:t> </a:t>
            </a:r>
            <a:r>
              <a:rPr lang="en-US" dirty="0"/>
              <a:t>system resulting from </a:t>
            </a:r>
            <a:r>
              <a:rPr lang="en-US" dirty="0" smtClean="0"/>
              <a:t>infection</a:t>
            </a:r>
            <a:r>
              <a:rPr lang="en-US" dirty="0"/>
              <a:t>, genetic defect, or environmental stress, and characterized by an identifiable group of </a:t>
            </a:r>
            <a:r>
              <a:rPr lang="en-US" dirty="0" smtClean="0"/>
              <a:t>symptoms</a:t>
            </a:r>
            <a:r>
              <a:rPr lang="en-US" dirty="0"/>
              <a:t>. 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3559" t="1202" r="11865" b="494"/>
          <a:stretch/>
        </p:blipFill>
        <p:spPr>
          <a:xfrm>
            <a:off x="5333999" y="1669471"/>
            <a:ext cx="3358055" cy="442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2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Mange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220675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Treatment may vary depending on type of mange</a:t>
            </a:r>
          </a:p>
          <a:p>
            <a:r>
              <a:rPr lang="en-US" dirty="0" smtClean="0"/>
              <a:t>General treatment:</a:t>
            </a:r>
            <a:r>
              <a:rPr lang="en-US" dirty="0"/>
              <a:t> </a:t>
            </a:r>
            <a:r>
              <a:rPr lang="en-US" dirty="0" smtClean="0"/>
              <a:t>insecticide shampoo, dip, or spray every 3-4 days for 12 – 14 days</a:t>
            </a:r>
            <a:endParaRPr lang="en-US" dirty="0"/>
          </a:p>
          <a:p>
            <a:r>
              <a:rPr lang="en-US" dirty="0" smtClean="0"/>
              <a:t>Medication for itching</a:t>
            </a:r>
          </a:p>
          <a:p>
            <a:r>
              <a:rPr lang="en-US" dirty="0" smtClean="0"/>
              <a:t>Secondary infections may require antibiotics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912" y="3733800"/>
            <a:ext cx="34036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86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Prevention of Mange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Daily </a:t>
            </a:r>
            <a:r>
              <a:rPr lang="en-US" dirty="0" smtClean="0"/>
              <a:t>grooming</a:t>
            </a:r>
          </a:p>
          <a:p>
            <a:r>
              <a:rPr lang="en-US" dirty="0" smtClean="0"/>
              <a:t>Proper nutrition</a:t>
            </a:r>
          </a:p>
          <a:p>
            <a:r>
              <a:rPr lang="en-US" dirty="0" smtClean="0"/>
              <a:t>Clean, dry, spacious environments</a:t>
            </a:r>
            <a:endParaRPr lang="en-US" dirty="0"/>
          </a:p>
          <a:p>
            <a:r>
              <a:rPr lang="en-US" dirty="0"/>
              <a:t>Quarantine infected animals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6076" y="2895600"/>
            <a:ext cx="4069238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38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 smtClean="0"/>
              <a:t>Think It Through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Describe the similarities and differences of mange, rain rot, and ring worm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804989192"/>
              </p:ext>
            </p:extLst>
          </p:nvPr>
        </p:nvGraphicFramePr>
        <p:xfrm>
          <a:off x="3276600" y="203504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6843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/>
              <a:t>Sarcoids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52578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Symptoms: skin tumor (most common type) </a:t>
            </a:r>
          </a:p>
          <a:p>
            <a:pPr lvl="1"/>
            <a:r>
              <a:rPr lang="en-US" dirty="0" smtClean="0"/>
              <a:t>May </a:t>
            </a:r>
            <a:r>
              <a:rPr lang="en-US" dirty="0"/>
              <a:t>continually grow, spread, or do </a:t>
            </a:r>
            <a:r>
              <a:rPr lang="en-US" dirty="0" smtClean="0"/>
              <a:t>neither</a:t>
            </a:r>
          </a:p>
          <a:p>
            <a:pPr lvl="1"/>
            <a:r>
              <a:rPr lang="en-US" dirty="0" smtClean="0"/>
              <a:t>Almost always benign</a:t>
            </a:r>
          </a:p>
          <a:p>
            <a:r>
              <a:rPr lang="en-US" dirty="0" smtClean="0"/>
              <a:t>Cause: virus </a:t>
            </a:r>
          </a:p>
          <a:p>
            <a:pPr lvl="1"/>
            <a:r>
              <a:rPr lang="en-US" dirty="0" smtClean="0"/>
              <a:t>bovine papillomavirus </a:t>
            </a:r>
          </a:p>
          <a:p>
            <a:pPr lvl="1"/>
            <a:r>
              <a:rPr lang="en-US" dirty="0" smtClean="0"/>
              <a:t>Perhaps transferred by biting flies</a:t>
            </a:r>
          </a:p>
          <a:p>
            <a:pPr lvl="1"/>
            <a:r>
              <a:rPr lang="en-US" dirty="0" smtClean="0"/>
              <a:t>Thought to be genetic</a:t>
            </a:r>
          </a:p>
          <a:p>
            <a:pPr marL="594360" lvl="2" indent="0">
              <a:buNone/>
            </a:pPr>
            <a:endParaRPr lang="en-US" dirty="0" smtClean="0"/>
          </a:p>
        </p:txBody>
      </p:sp>
      <p:pic>
        <p:nvPicPr>
          <p:cNvPr id="2050" name="Picture 2" descr="Image result for sarcoid hor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174508"/>
            <a:ext cx="2863476" cy="3575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3943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err="1" smtClean="0"/>
              <a:t>Sarcoids</a:t>
            </a:r>
            <a:endParaRPr lang="en-US" sz="5400" dirty="0"/>
          </a:p>
        </p:txBody>
      </p:sp>
      <p:pic>
        <p:nvPicPr>
          <p:cNvPr id="4" name="rGlTxjzlScQ"/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11352" y="1828800"/>
            <a:ext cx="73152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31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Sarcoids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184648" cy="4873752"/>
          </a:xfrm>
        </p:spPr>
        <p:txBody>
          <a:bodyPr>
            <a:normAutofit/>
          </a:bodyPr>
          <a:lstStyle/>
          <a:p>
            <a:r>
              <a:rPr lang="en-US" b="1" dirty="0" smtClean="0"/>
              <a:t>Occult (flat) </a:t>
            </a:r>
            <a:r>
              <a:rPr lang="en-US" b="1" dirty="0"/>
              <a:t>Sarcoid</a:t>
            </a:r>
            <a:r>
              <a:rPr lang="en-US" b="1" dirty="0" smtClean="0"/>
              <a:t>:</a:t>
            </a:r>
          </a:p>
          <a:p>
            <a:pPr lvl="1"/>
            <a:r>
              <a:rPr lang="en-US" dirty="0"/>
              <a:t>Flat, circular thickened </a:t>
            </a:r>
            <a:r>
              <a:rPr lang="en-US" dirty="0" smtClean="0"/>
              <a:t>areas or small nodules</a:t>
            </a:r>
            <a:endParaRPr lang="en-US" dirty="0"/>
          </a:p>
          <a:p>
            <a:pPr lvl="1"/>
            <a:r>
              <a:rPr lang="en-US" dirty="0"/>
              <a:t>Usually </a:t>
            </a:r>
            <a:r>
              <a:rPr lang="en-US" dirty="0" smtClean="0"/>
              <a:t>on neck</a:t>
            </a:r>
            <a:r>
              <a:rPr lang="en-US" dirty="0"/>
              <a:t>, mouth, eyes, </a:t>
            </a:r>
            <a:r>
              <a:rPr lang="en-US" dirty="0" smtClean="0"/>
              <a:t>inner thighs, </a:t>
            </a:r>
            <a:r>
              <a:rPr lang="en-US" dirty="0"/>
              <a:t>and upper forelegs</a:t>
            </a:r>
          </a:p>
          <a:p>
            <a:r>
              <a:rPr lang="en-US" b="1" dirty="0" smtClean="0"/>
              <a:t>Verrucous </a:t>
            </a:r>
            <a:r>
              <a:rPr lang="en-US" b="1" dirty="0"/>
              <a:t>Sarcoid</a:t>
            </a:r>
            <a:r>
              <a:rPr lang="en-US" b="1" dirty="0" smtClean="0"/>
              <a:t>:</a:t>
            </a:r>
          </a:p>
          <a:p>
            <a:pPr lvl="1"/>
            <a:r>
              <a:rPr lang="en-US" dirty="0"/>
              <a:t>Wart-like appearance</a:t>
            </a:r>
          </a:p>
          <a:p>
            <a:pPr lvl="1"/>
            <a:r>
              <a:rPr lang="en-US" dirty="0" smtClean="0"/>
              <a:t>Face</a:t>
            </a:r>
            <a:r>
              <a:rPr lang="en-US" dirty="0"/>
              <a:t>, body, and groin area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1527048"/>
            <a:ext cx="2952749" cy="22145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3605" y="3886200"/>
            <a:ext cx="2395538" cy="239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5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Sarcoids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4956048" cy="4797552"/>
          </a:xfrm>
        </p:spPr>
        <p:txBody>
          <a:bodyPr>
            <a:normAutofit/>
          </a:bodyPr>
          <a:lstStyle/>
          <a:p>
            <a:r>
              <a:rPr lang="en-US" b="1" dirty="0" smtClean="0"/>
              <a:t>Fibroblastic </a:t>
            </a:r>
            <a:r>
              <a:rPr lang="en-US" b="1" dirty="0"/>
              <a:t>Sarcoid</a:t>
            </a:r>
            <a:r>
              <a:rPr lang="en-US" b="1" dirty="0" smtClean="0"/>
              <a:t>:</a:t>
            </a:r>
          </a:p>
          <a:p>
            <a:pPr lvl="1"/>
            <a:r>
              <a:rPr lang="en-US" dirty="0"/>
              <a:t>Proliferative, fleshy, and ulcerative</a:t>
            </a:r>
          </a:p>
          <a:p>
            <a:pPr lvl="1"/>
            <a:r>
              <a:rPr lang="en-US" dirty="0"/>
              <a:t>Usually along the groin, lower legs, and </a:t>
            </a:r>
            <a:r>
              <a:rPr lang="en-US" dirty="0" smtClean="0"/>
              <a:t>eyelid</a:t>
            </a:r>
          </a:p>
          <a:p>
            <a:pPr lvl="1"/>
            <a:r>
              <a:rPr lang="en-US" dirty="0" smtClean="0"/>
              <a:t>Aggressive and invasive</a:t>
            </a:r>
            <a:endParaRPr lang="en-US" dirty="0"/>
          </a:p>
          <a:p>
            <a:r>
              <a:rPr lang="en-US" b="1" dirty="0" smtClean="0"/>
              <a:t>Nodular Sarcoid:</a:t>
            </a:r>
          </a:p>
          <a:p>
            <a:pPr lvl="1"/>
            <a:r>
              <a:rPr lang="en-US" dirty="0" smtClean="0"/>
              <a:t>Raised nodules </a:t>
            </a:r>
            <a:r>
              <a:rPr lang="en-US" dirty="0"/>
              <a:t>up to 5 cm in </a:t>
            </a:r>
            <a:r>
              <a:rPr lang="en-US" dirty="0" smtClean="0"/>
              <a:t>diameter</a:t>
            </a:r>
          </a:p>
          <a:p>
            <a:pPr lvl="1"/>
            <a:r>
              <a:rPr lang="en-US" dirty="0" smtClean="0"/>
              <a:t>Occur </a:t>
            </a:r>
            <a:r>
              <a:rPr lang="en-US" dirty="0"/>
              <a:t>around the </a:t>
            </a:r>
            <a:r>
              <a:rPr lang="en-US" dirty="0" smtClean="0"/>
              <a:t>eyelids, </a:t>
            </a:r>
            <a:r>
              <a:rPr lang="en-US" dirty="0"/>
              <a:t>groin, or anywhere under thin and hairless skin.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1388" y="1527048"/>
            <a:ext cx="3381451" cy="23591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456" y="4098508"/>
            <a:ext cx="2947313" cy="221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0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Sarcoids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4879848" cy="4755040"/>
          </a:xfrm>
        </p:spPr>
        <p:txBody>
          <a:bodyPr>
            <a:normAutofit/>
          </a:bodyPr>
          <a:lstStyle/>
          <a:p>
            <a:r>
              <a:rPr lang="en-US" b="1" dirty="0" smtClean="0"/>
              <a:t>Malevolent Sarcoid:</a:t>
            </a:r>
          </a:p>
          <a:p>
            <a:pPr lvl="1"/>
            <a:r>
              <a:rPr lang="en-US" dirty="0" smtClean="0"/>
              <a:t>Most aggressive</a:t>
            </a:r>
          </a:p>
          <a:p>
            <a:pPr lvl="1"/>
            <a:r>
              <a:rPr lang="en-US" dirty="0" smtClean="0"/>
              <a:t>Found on face </a:t>
            </a:r>
            <a:r>
              <a:rPr lang="en-US" dirty="0"/>
              <a:t>or around </a:t>
            </a:r>
            <a:r>
              <a:rPr lang="en-US" dirty="0" smtClean="0"/>
              <a:t>elbow</a:t>
            </a:r>
          </a:p>
          <a:p>
            <a:pPr lvl="1"/>
            <a:r>
              <a:rPr lang="en-US" dirty="0" smtClean="0"/>
              <a:t>spreads </a:t>
            </a:r>
            <a:r>
              <a:rPr lang="en-US" dirty="0"/>
              <a:t>through </a:t>
            </a:r>
            <a:r>
              <a:rPr lang="en-US" dirty="0" smtClean="0"/>
              <a:t>skin </a:t>
            </a:r>
            <a:r>
              <a:rPr lang="en-US" dirty="0"/>
              <a:t>and along the lymphatic </a:t>
            </a:r>
            <a:r>
              <a:rPr lang="en-US" dirty="0" smtClean="0"/>
              <a:t>system</a:t>
            </a:r>
          </a:p>
          <a:p>
            <a:pPr lvl="1"/>
            <a:r>
              <a:rPr lang="en-US" dirty="0" smtClean="0"/>
              <a:t>Very rare</a:t>
            </a:r>
          </a:p>
          <a:p>
            <a:r>
              <a:rPr lang="en-US" b="1" dirty="0"/>
              <a:t>Mixed Sarcoid:</a:t>
            </a:r>
          </a:p>
          <a:p>
            <a:pPr lvl="1"/>
            <a:r>
              <a:rPr lang="en-US" dirty="0"/>
              <a:t>A combination of any of the </a:t>
            </a:r>
            <a:r>
              <a:rPr lang="en-US" dirty="0" smtClean="0"/>
              <a:t>above</a:t>
            </a:r>
            <a:endParaRPr lang="en-US" dirty="0"/>
          </a:p>
          <a:p>
            <a:pPr lvl="2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2946" y="1527048"/>
            <a:ext cx="3350905" cy="25115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-788" r="24232"/>
          <a:stretch/>
        </p:blipFill>
        <p:spPr>
          <a:xfrm>
            <a:off x="5369997" y="4191000"/>
            <a:ext cx="3236801" cy="209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14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of Sarcoids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No single “best” therapy</a:t>
            </a:r>
          </a:p>
          <a:p>
            <a:r>
              <a:rPr lang="en-US" dirty="0" smtClean="0"/>
              <a:t>Removal may cause a latent (resting) viral reaction</a:t>
            </a:r>
          </a:p>
          <a:p>
            <a:pPr lvl="1"/>
            <a:r>
              <a:rPr lang="en-US" b="1" dirty="0" smtClean="0"/>
              <a:t>Triggering aggressive new growth</a:t>
            </a:r>
          </a:p>
          <a:p>
            <a:pPr lvl="1"/>
            <a:r>
              <a:rPr lang="en-US" b="1" dirty="0" smtClean="0"/>
              <a:t>If it isn’t bothering the horse leave it alone!</a:t>
            </a:r>
          </a:p>
          <a:p>
            <a:r>
              <a:rPr lang="en-US" dirty="0" smtClean="0"/>
              <a:t>Treatment Options:</a:t>
            </a:r>
          </a:p>
          <a:p>
            <a:pPr lvl="1"/>
            <a:r>
              <a:rPr lang="en-US" dirty="0" smtClean="0"/>
              <a:t>Surgical Removal </a:t>
            </a:r>
          </a:p>
          <a:p>
            <a:pPr lvl="1"/>
            <a:r>
              <a:rPr lang="en-US" dirty="0" smtClean="0"/>
              <a:t>Cryotherapy</a:t>
            </a:r>
          </a:p>
          <a:p>
            <a:pPr lvl="1"/>
            <a:r>
              <a:rPr lang="en-US" dirty="0" smtClean="0"/>
              <a:t>Laser Therapy</a:t>
            </a:r>
          </a:p>
          <a:p>
            <a:pPr lvl="1"/>
            <a:r>
              <a:rPr lang="en-US" dirty="0" smtClean="0"/>
              <a:t>Radiation Therapy</a:t>
            </a:r>
          </a:p>
          <a:p>
            <a:pPr lvl="1"/>
            <a:r>
              <a:rPr lang="en-US" dirty="0" smtClean="0"/>
              <a:t>Chemotherapy</a:t>
            </a:r>
          </a:p>
          <a:p>
            <a:pPr lvl="1"/>
            <a:r>
              <a:rPr lang="en-US" dirty="0" smtClean="0"/>
              <a:t>Immunotherapy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3276600"/>
            <a:ext cx="3976998" cy="297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65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Treatment Options for Sarcoids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337048" cy="5102352"/>
          </a:xfrm>
        </p:spPr>
        <p:txBody>
          <a:bodyPr>
            <a:normAutofit fontScale="77500" lnSpcReduction="20000"/>
          </a:bodyPr>
          <a:lstStyle/>
          <a:p>
            <a:r>
              <a:rPr lang="en-US" b="1" u="sng" dirty="0" smtClean="0"/>
              <a:t>Removal:</a:t>
            </a:r>
            <a:endParaRPr lang="en-US" dirty="0" smtClean="0"/>
          </a:p>
          <a:p>
            <a:pPr lvl="1"/>
            <a:r>
              <a:rPr lang="en-US" dirty="0" smtClean="0"/>
              <a:t>Via scalpel or banding - High rate of recurrence</a:t>
            </a:r>
            <a:endParaRPr lang="en-US" dirty="0"/>
          </a:p>
          <a:p>
            <a:r>
              <a:rPr lang="en-US" b="1" u="sng" dirty="0" smtClean="0"/>
              <a:t>Cryotherapy (freezing):</a:t>
            </a:r>
            <a:endParaRPr lang="en-US" dirty="0" smtClean="0"/>
          </a:p>
          <a:p>
            <a:pPr lvl="1"/>
            <a:r>
              <a:rPr lang="en-US" dirty="0" smtClean="0"/>
              <a:t>Option for small sarcoids</a:t>
            </a:r>
          </a:p>
          <a:p>
            <a:pPr lvl="1"/>
            <a:r>
              <a:rPr lang="en-US" dirty="0" smtClean="0"/>
              <a:t>3 treatments</a:t>
            </a:r>
          </a:p>
          <a:p>
            <a:pPr lvl="1"/>
            <a:r>
              <a:rPr lang="en-US" dirty="0" smtClean="0"/>
              <a:t>Varying success rates </a:t>
            </a:r>
            <a:endParaRPr lang="en-US" dirty="0"/>
          </a:p>
          <a:p>
            <a:r>
              <a:rPr lang="en-US" b="1" u="sng" dirty="0" smtClean="0"/>
              <a:t>Laser Therapy:</a:t>
            </a:r>
          </a:p>
          <a:p>
            <a:pPr lvl="1"/>
            <a:r>
              <a:rPr lang="en-US" dirty="0" smtClean="0"/>
              <a:t>Used to </a:t>
            </a:r>
            <a:r>
              <a:rPr lang="en-US" dirty="0" err="1" smtClean="0"/>
              <a:t>debulk</a:t>
            </a:r>
            <a:r>
              <a:rPr lang="en-US" dirty="0" smtClean="0"/>
              <a:t> tumors</a:t>
            </a:r>
          </a:p>
          <a:p>
            <a:pPr lvl="1"/>
            <a:r>
              <a:rPr lang="en-US" dirty="0" smtClean="0"/>
              <a:t>Destroys cells deeper than other methods - higher success rate</a:t>
            </a:r>
          </a:p>
          <a:p>
            <a:r>
              <a:rPr lang="en-US" b="1" u="sng" dirty="0" smtClean="0"/>
              <a:t>Radiation Therapy:</a:t>
            </a:r>
          </a:p>
          <a:p>
            <a:pPr lvl="1"/>
            <a:r>
              <a:rPr lang="en-US" dirty="0"/>
              <a:t>G</a:t>
            </a:r>
            <a:r>
              <a:rPr lang="en-US" dirty="0" smtClean="0"/>
              <a:t>amma radiation</a:t>
            </a:r>
          </a:p>
          <a:p>
            <a:pPr lvl="1"/>
            <a:r>
              <a:rPr lang="en-US" dirty="0" smtClean="0"/>
              <a:t>Requires isolation</a:t>
            </a:r>
          </a:p>
          <a:p>
            <a:pPr lvl="1"/>
            <a:r>
              <a:rPr lang="en-US" dirty="0" smtClean="0"/>
              <a:t>Highest success rate, but most expensive</a:t>
            </a:r>
          </a:p>
          <a:p>
            <a:r>
              <a:rPr lang="en-US" b="1" u="sng" dirty="0" smtClean="0"/>
              <a:t>Chemotherapy:</a:t>
            </a:r>
          </a:p>
          <a:p>
            <a:pPr lvl="1"/>
            <a:r>
              <a:rPr lang="en-US" dirty="0" smtClean="0"/>
              <a:t>Topical or injections into tumor</a:t>
            </a:r>
          </a:p>
          <a:p>
            <a:pPr lvl="1"/>
            <a:r>
              <a:rPr lang="en-US" dirty="0" smtClean="0"/>
              <a:t>Success varies</a:t>
            </a:r>
            <a:endParaRPr lang="en-US" dirty="0"/>
          </a:p>
        </p:txBody>
      </p:sp>
      <p:pic>
        <p:nvPicPr>
          <p:cNvPr id="18434" name="Picture 2" descr="http://www.alnorthumbriavets.co.uk/uploads/images/Equine/las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152" y="2362200"/>
            <a:ext cx="3429000" cy="296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474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are the Causes of Diseases?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200" dirty="0"/>
              <a:t>Microorganisms</a:t>
            </a:r>
          </a:p>
          <a:p>
            <a:r>
              <a:rPr lang="en-US" sz="3200" dirty="0" smtClean="0"/>
              <a:t>Parasites</a:t>
            </a:r>
          </a:p>
          <a:p>
            <a:r>
              <a:rPr lang="en-US" sz="3200" dirty="0"/>
              <a:t>Direct contact</a:t>
            </a:r>
          </a:p>
          <a:p>
            <a:pPr lvl="1"/>
            <a:r>
              <a:rPr lang="en-US" sz="3200" dirty="0"/>
              <a:t>Transferred by touch</a:t>
            </a:r>
          </a:p>
          <a:p>
            <a:r>
              <a:rPr lang="en-US" sz="3200" dirty="0"/>
              <a:t>Indirect contact</a:t>
            </a:r>
          </a:p>
          <a:p>
            <a:pPr lvl="1"/>
            <a:r>
              <a:rPr lang="en-US" sz="3200" dirty="0"/>
              <a:t>Transferred through the air</a:t>
            </a:r>
          </a:p>
          <a:p>
            <a:pPr lvl="2"/>
            <a:r>
              <a:rPr lang="en-US" sz="3200" dirty="0"/>
              <a:t>Example: Cough</a:t>
            </a:r>
          </a:p>
          <a:p>
            <a:r>
              <a:rPr lang="en-US" sz="3200" dirty="0" smtClean="0"/>
              <a:t>Environmental stress</a:t>
            </a:r>
          </a:p>
          <a:p>
            <a:r>
              <a:rPr lang="en-US" sz="3200" dirty="0" smtClean="0"/>
              <a:t>Poor Nutrition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3074" name="Picture 2" descr="http://cdn.thehorse.com/images/cms/2012/10/TH-LEGACY-IMAGE-ID-524-sweet-itch.jpg?preset=medi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828800"/>
            <a:ext cx="2628900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28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Prevention of Sarcoids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37448" cy="4721352"/>
          </a:xfrm>
        </p:spPr>
        <p:txBody>
          <a:bodyPr>
            <a:normAutofit/>
          </a:bodyPr>
          <a:lstStyle/>
          <a:p>
            <a:r>
              <a:rPr lang="en-US" dirty="0" smtClean="0"/>
              <a:t>Currently, no preventative drugs</a:t>
            </a:r>
          </a:p>
          <a:p>
            <a:r>
              <a:rPr lang="en-US" dirty="0" smtClean="0"/>
              <a:t>Research for vaccines, immuno-, or gene therapy continue </a:t>
            </a:r>
          </a:p>
          <a:p>
            <a:r>
              <a:rPr lang="en-US" dirty="0" smtClean="0"/>
              <a:t>Pre-purchase vet check should include looking for </a:t>
            </a:r>
            <a:r>
              <a:rPr lang="en-US" dirty="0" err="1" smtClean="0"/>
              <a:t>sarcoids</a:t>
            </a:r>
            <a:r>
              <a:rPr lang="en-US" dirty="0" smtClean="0"/>
              <a:t> or traces of past lesions and checking history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452" y="3978943"/>
            <a:ext cx="3429000" cy="228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77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 smtClean="0"/>
              <a:t>Think It Through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makes </a:t>
            </a:r>
            <a:r>
              <a:rPr lang="en-US" dirty="0" err="1" smtClean="0"/>
              <a:t>sarcoids</a:t>
            </a:r>
            <a:r>
              <a:rPr lang="en-US" dirty="0" smtClean="0"/>
              <a:t> so difficult to treat?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869" y="2133600"/>
            <a:ext cx="7049685" cy="396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10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/>
              <a:t>Pastern Dermatitis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13609"/>
            <a:ext cx="47244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Also known as scratches, mud fever, grease heel</a:t>
            </a:r>
          </a:p>
          <a:p>
            <a:r>
              <a:rPr lang="en-US" dirty="0" smtClean="0"/>
              <a:t>Symptoms: </a:t>
            </a:r>
            <a:endParaRPr lang="en-US" dirty="0"/>
          </a:p>
          <a:p>
            <a:pPr lvl="1"/>
            <a:r>
              <a:rPr lang="en-US" dirty="0" smtClean="0"/>
              <a:t>Mild - dry, scaly, crusty skin (pain varies)</a:t>
            </a:r>
            <a:endParaRPr lang="en-US" dirty="0"/>
          </a:p>
          <a:p>
            <a:pPr lvl="1"/>
            <a:r>
              <a:rPr lang="en-US" dirty="0" smtClean="0"/>
              <a:t>Moderate – redness, ulcers, oozing</a:t>
            </a:r>
          </a:p>
          <a:p>
            <a:pPr lvl="1"/>
            <a:r>
              <a:rPr lang="en-US" dirty="0" smtClean="0"/>
              <a:t>Severe – proud flesh, cracks/bleeding, lameness</a:t>
            </a:r>
          </a:p>
          <a:p>
            <a:pPr lvl="1"/>
            <a:r>
              <a:rPr lang="en-US" dirty="0" smtClean="0"/>
              <a:t>If </a:t>
            </a:r>
            <a:r>
              <a:rPr lang="en-US" dirty="0"/>
              <a:t>not treated </a:t>
            </a:r>
            <a:r>
              <a:rPr lang="en-US" dirty="0" smtClean="0"/>
              <a:t>early, may </a:t>
            </a:r>
            <a:r>
              <a:rPr lang="en-US" dirty="0"/>
              <a:t>move up the </a:t>
            </a:r>
            <a:r>
              <a:rPr lang="en-US" dirty="0" smtClean="0"/>
              <a:t>leg</a:t>
            </a:r>
            <a:endParaRPr lang="en-US" dirty="0"/>
          </a:p>
          <a:p>
            <a:r>
              <a:rPr lang="en-US" dirty="0" smtClean="0"/>
              <a:t>Commonly seen on white legs with pink sensitive skin</a:t>
            </a:r>
          </a:p>
          <a:p>
            <a:pPr lvl="1"/>
            <a:r>
              <a:rPr lang="en-US" dirty="0" smtClean="0"/>
              <a:t>But any horse can be affected</a:t>
            </a:r>
          </a:p>
        </p:txBody>
      </p:sp>
      <p:pic>
        <p:nvPicPr>
          <p:cNvPr id="1026" name="Picture 2" descr="http://www.fabteksolutions.com/blog/wp-content/uploads/2012/11/P101076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676400"/>
            <a:ext cx="281940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927.photobucket.com/albums/ad116/stevensonjl/backlef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783" y="3913909"/>
            <a:ext cx="1733834" cy="232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74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/>
              <a:t>Pastern Dermatitis</a:t>
            </a:r>
            <a:endParaRPr lang="en-US" sz="5400" dirty="0"/>
          </a:p>
        </p:txBody>
      </p:sp>
      <p:pic>
        <p:nvPicPr>
          <p:cNvPr id="4" name="7SwsEM8859M"/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08958" y="1828800"/>
            <a:ext cx="7519987" cy="422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03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/>
              <a:t>Pastern </a:t>
            </a:r>
            <a:r>
              <a:rPr lang="en-US" sz="5400" dirty="0" smtClean="0"/>
              <a:t>Dermatitis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032248" cy="4873752"/>
          </a:xfrm>
        </p:spPr>
        <p:txBody>
          <a:bodyPr>
            <a:normAutofit/>
          </a:bodyPr>
          <a:lstStyle/>
          <a:p>
            <a:r>
              <a:rPr lang="en-US" dirty="0" smtClean="0"/>
              <a:t>Causes: bacteria, fungi, parasites, environmental irritants, allergic reactions, UV light, etc.</a:t>
            </a:r>
          </a:p>
          <a:p>
            <a:pPr lvl="1"/>
            <a:r>
              <a:rPr lang="en-US" dirty="0" smtClean="0"/>
              <a:t>Huge range of causes makes diagnosis and treatment difficult</a:t>
            </a:r>
          </a:p>
          <a:p>
            <a:pPr lvl="1"/>
            <a:r>
              <a:rPr lang="en-US" dirty="0" smtClean="0"/>
              <a:t>Can be a recurring condition</a:t>
            </a:r>
          </a:p>
          <a:p>
            <a:pPr lvl="1"/>
            <a:r>
              <a:rPr lang="en-US" dirty="0" smtClean="0"/>
              <a:t>Secondary infections often seen</a:t>
            </a:r>
          </a:p>
          <a:p>
            <a:r>
              <a:rPr lang="en-US" dirty="0" smtClean="0"/>
              <a:t>Draft breeds tend to be more prone to this disease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1828800"/>
            <a:ext cx="3273552" cy="369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00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Pastern Dermatitis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108448" cy="464515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Treatment depends on cause</a:t>
            </a:r>
          </a:p>
          <a:p>
            <a:pPr lvl="1"/>
            <a:r>
              <a:rPr lang="en-US" dirty="0" smtClean="0"/>
              <a:t>Diagnostic tests (skin scraping, cytology, etc.) are key to effective treatment</a:t>
            </a:r>
          </a:p>
          <a:p>
            <a:r>
              <a:rPr lang="en-US" dirty="0" smtClean="0"/>
              <a:t>Keep area clean and dry</a:t>
            </a:r>
          </a:p>
          <a:p>
            <a:r>
              <a:rPr lang="en-US" dirty="0" smtClean="0"/>
              <a:t>Shave and wash infected areas</a:t>
            </a:r>
          </a:p>
          <a:p>
            <a:pPr lvl="1"/>
            <a:r>
              <a:rPr lang="en-US" dirty="0" smtClean="0"/>
              <a:t>Dry thoroughly</a:t>
            </a:r>
          </a:p>
          <a:p>
            <a:pPr lvl="1"/>
            <a:r>
              <a:rPr lang="en-US" dirty="0" smtClean="0"/>
              <a:t>Remove scabs and expose skin</a:t>
            </a:r>
          </a:p>
          <a:p>
            <a:r>
              <a:rPr lang="en-US" dirty="0" smtClean="0"/>
              <a:t>Topical ointments (oil-based or antimicrobial) may help prevent cracking</a:t>
            </a:r>
            <a:r>
              <a:rPr lang="en-US" dirty="0"/>
              <a:t> </a:t>
            </a:r>
            <a:r>
              <a:rPr lang="en-US" dirty="0" smtClean="0"/>
              <a:t>and infection and ease pain</a:t>
            </a:r>
          </a:p>
          <a:p>
            <a:endParaRPr lang="en-US" dirty="0"/>
          </a:p>
        </p:txBody>
      </p:sp>
      <p:pic>
        <p:nvPicPr>
          <p:cNvPr id="1026" name="Picture 2" descr="http://www.horsetalk.co.nz/health/p/165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457" y="2335190"/>
            <a:ext cx="3179155" cy="3028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64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Pastern Dermatitis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1" y="1527048"/>
            <a:ext cx="4879849" cy="4416552"/>
          </a:xfrm>
        </p:spPr>
        <p:txBody>
          <a:bodyPr>
            <a:normAutofit/>
          </a:bodyPr>
          <a:lstStyle/>
          <a:p>
            <a:r>
              <a:rPr lang="en-US" dirty="0" smtClean="0"/>
              <a:t>Daily grooming</a:t>
            </a:r>
          </a:p>
          <a:p>
            <a:r>
              <a:rPr lang="en-US" dirty="0" smtClean="0"/>
              <a:t>Clean, non-irritating bedding</a:t>
            </a:r>
          </a:p>
          <a:p>
            <a:r>
              <a:rPr lang="en-US" dirty="0" smtClean="0"/>
              <a:t>Avoid prolonged exposure to wet, muddy environments</a:t>
            </a:r>
          </a:p>
          <a:p>
            <a:r>
              <a:rPr lang="en-US" dirty="0" smtClean="0"/>
              <a:t>Treat potential cases early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1527048"/>
            <a:ext cx="3276600" cy="45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76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 smtClean="0"/>
              <a:t>Think It Through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Why are diagnostic tests the most important first step in treatment of pastern dermatitis?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4990" y="2495635"/>
            <a:ext cx="4797444" cy="360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86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91000" y="2819400"/>
            <a:ext cx="4267200" cy="3276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How does the title of this slide relate to what you have learned today?</a:t>
            </a: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An Ounce of Prevention is Worth a Pound of Cure</a:t>
            </a:r>
            <a:endParaRPr lang="en-US" sz="4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09" y="2745191"/>
            <a:ext cx="3453185" cy="3122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968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End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09" y="2745191"/>
            <a:ext cx="3453185" cy="3122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685" y="2819400"/>
            <a:ext cx="2562098" cy="3354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060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Rain Rot “Rain Scald”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3999"/>
            <a:ext cx="5013104" cy="4709162"/>
          </a:xfrm>
        </p:spPr>
        <p:txBody>
          <a:bodyPr>
            <a:normAutofit fontScale="47500" lnSpcReduction="20000"/>
          </a:bodyPr>
          <a:lstStyle/>
          <a:p>
            <a:r>
              <a:rPr lang="en-US" sz="5100" dirty="0" smtClean="0"/>
              <a:t>Symptoms</a:t>
            </a:r>
            <a:r>
              <a:rPr lang="en-US" sz="5100" dirty="0"/>
              <a:t>:</a:t>
            </a:r>
          </a:p>
          <a:p>
            <a:pPr lvl="1"/>
            <a:r>
              <a:rPr lang="en-US" sz="5100" dirty="0"/>
              <a:t>Scabs form underneath the hair</a:t>
            </a:r>
          </a:p>
          <a:p>
            <a:pPr lvl="1"/>
            <a:r>
              <a:rPr lang="en-US" sz="5100" dirty="0"/>
              <a:t>Hair mats and falls out</a:t>
            </a:r>
          </a:p>
          <a:p>
            <a:pPr lvl="1"/>
            <a:r>
              <a:rPr lang="en-US" sz="5100" dirty="0"/>
              <a:t>Skin turns pink and puss is present under scabs</a:t>
            </a:r>
          </a:p>
          <a:p>
            <a:r>
              <a:rPr lang="en-US" sz="5100" dirty="0" smtClean="0"/>
              <a:t>Cause:</a:t>
            </a:r>
            <a:endParaRPr lang="en-US" sz="5100" dirty="0"/>
          </a:p>
          <a:p>
            <a:pPr lvl="1"/>
            <a:r>
              <a:rPr lang="en-US" sz="5100" dirty="0"/>
              <a:t>Bacteria: </a:t>
            </a:r>
            <a:r>
              <a:rPr lang="en-US" sz="5100" dirty="0" err="1"/>
              <a:t>dermatophilus</a:t>
            </a:r>
            <a:r>
              <a:rPr lang="en-US" sz="5100" dirty="0"/>
              <a:t> </a:t>
            </a:r>
            <a:r>
              <a:rPr lang="en-US" sz="5100" dirty="0" err="1" smtClean="0"/>
              <a:t>congolensis</a:t>
            </a:r>
            <a:r>
              <a:rPr lang="en-US" sz="5100" dirty="0" smtClean="0"/>
              <a:t> - live in the outer layer of skin.</a:t>
            </a:r>
          </a:p>
          <a:p>
            <a:pPr lvl="2"/>
            <a:r>
              <a:rPr lang="en-US" sz="4900" dirty="0" smtClean="0"/>
              <a:t>Enter when skin is compromised (bite, scratch, etc.)</a:t>
            </a:r>
            <a:endParaRPr lang="en-US" sz="4900" dirty="0"/>
          </a:p>
          <a:p>
            <a:r>
              <a:rPr lang="en-US" sz="5100" dirty="0" smtClean="0"/>
              <a:t>Lesions are not itchy, but may be painful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1026" name="Picture 2" descr="http://horsetalk.co.nz/wp-content/uploads/2012/10/rainrot17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313" y="2468880"/>
            <a:ext cx="3476839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523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Websites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hlinkClick r:id="rId2"/>
              </a:rPr>
              <a:t>http://www.equusite.com/articles/health/healthRainRot.shtml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http://www.clydevetgroup.co.uk/equine/newsletters/may05.htm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http://www.merckmanuals.com/vet/integumentary_system/mange_cutaneous_acariasis_mite_infestation/mange_in_horses.html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http://www.equifox.co.za/index.php?option=com_content&amp;view=article&amp;id=138&amp;Itemid=7</a:t>
            </a:r>
            <a:endParaRPr lang="en-US" dirty="0" smtClean="0"/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www.championvet.com/articles/84-sarcoids-know-your-enemy.html</a:t>
            </a:r>
            <a:endParaRPr lang="en-US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www.gvequine.com/Pages/articles24.php</a:t>
            </a:r>
            <a:endParaRPr lang="en-US" dirty="0" smtClean="0"/>
          </a:p>
          <a:p>
            <a:r>
              <a:rPr lang="en-US" dirty="0">
                <a:hlinkClick r:id="rId8"/>
              </a:rPr>
              <a:t>http://www.wvu.edu/~</a:t>
            </a:r>
            <a:r>
              <a:rPr lang="en-US" dirty="0" smtClean="0">
                <a:hlinkClick r:id="rId8"/>
              </a:rPr>
              <a:t>agexten/forglvst/EquineFactSheet.pdf</a:t>
            </a:r>
            <a:endParaRPr lang="en-US" dirty="0" smtClean="0"/>
          </a:p>
          <a:p>
            <a:r>
              <a:rPr lang="en-US" dirty="0">
                <a:hlinkClick r:id="rId9"/>
              </a:rPr>
              <a:t>http://www.clydevetgroup.co.uk/equine/newsletters/oct05.htm</a:t>
            </a:r>
            <a:r>
              <a:rPr lang="en-US" dirty="0" smtClean="0">
                <a:hlinkClick r:id="rId9"/>
              </a:rPr>
              <a:t>#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5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Arnold,  Carolyn  DVM,  DACVS</a:t>
            </a:r>
            <a:r>
              <a:rPr lang="en-US" dirty="0"/>
              <a:t>. </a:t>
            </a:r>
            <a:r>
              <a:rPr lang="en-US" dirty="0" smtClean="0"/>
              <a:t> </a:t>
            </a:r>
            <a:r>
              <a:rPr lang="en-US" i="1" dirty="0" smtClean="0"/>
              <a:t>Diagnosis and Management of Equine Skin Tumors</a:t>
            </a:r>
            <a:r>
              <a:rPr lang="en-US" dirty="0" smtClean="0"/>
              <a:t>.  Texas A&amp;M University.  Print.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35479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Rain Rot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4727448" cy="5102352"/>
          </a:xfrm>
        </p:spPr>
        <p:txBody>
          <a:bodyPr>
            <a:normAutofit fontScale="92500" lnSpcReduction="20000"/>
          </a:bodyPr>
          <a:lstStyle/>
          <a:p>
            <a:r>
              <a:rPr lang="en-US" sz="2900" dirty="0" smtClean="0"/>
              <a:t>Areas affected:</a:t>
            </a:r>
          </a:p>
          <a:p>
            <a:pPr lvl="1"/>
            <a:r>
              <a:rPr lang="en-US" sz="2900" dirty="0"/>
              <a:t>dorsal </a:t>
            </a:r>
            <a:r>
              <a:rPr lang="en-US" sz="2900" dirty="0" smtClean="0"/>
              <a:t>surfaces (neck</a:t>
            </a:r>
            <a:r>
              <a:rPr lang="en-US" sz="2900" dirty="0"/>
              <a:t>, </a:t>
            </a:r>
            <a:r>
              <a:rPr lang="en-US" sz="2900" dirty="0" smtClean="0"/>
              <a:t>withers</a:t>
            </a:r>
            <a:r>
              <a:rPr lang="en-US" sz="2900" dirty="0"/>
              <a:t>, back, and </a:t>
            </a:r>
            <a:r>
              <a:rPr lang="en-US" sz="2900" dirty="0" smtClean="0"/>
              <a:t>croup) </a:t>
            </a:r>
            <a:r>
              <a:rPr lang="en-US" sz="2900" dirty="0"/>
              <a:t>as well as on the lower </a:t>
            </a:r>
            <a:r>
              <a:rPr lang="en-US" sz="2900" dirty="0" smtClean="0"/>
              <a:t>limbs</a:t>
            </a:r>
          </a:p>
          <a:p>
            <a:r>
              <a:rPr lang="en-US" sz="2900" dirty="0" smtClean="0"/>
              <a:t>Transferred directly</a:t>
            </a:r>
          </a:p>
          <a:p>
            <a:pPr lvl="1"/>
            <a:r>
              <a:rPr lang="en-US" sz="2900" dirty="0" smtClean="0"/>
              <a:t>Shared brushes, blankets, tack, or horse to horse contact</a:t>
            </a:r>
          </a:p>
          <a:p>
            <a:r>
              <a:rPr lang="en-US" sz="2900" dirty="0" smtClean="0"/>
              <a:t>Locale:</a:t>
            </a:r>
            <a:endParaRPr lang="en-US" sz="2900" dirty="0"/>
          </a:p>
          <a:p>
            <a:pPr lvl="1"/>
            <a:r>
              <a:rPr lang="en-US" sz="2900" dirty="0" smtClean="0"/>
              <a:t>Environments with high humidity and warm temperatures</a:t>
            </a:r>
            <a:endParaRPr lang="en-US" sz="2900" dirty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pic>
        <p:nvPicPr>
          <p:cNvPr id="6146" name="Picture 2" descr="http://www.stanceequine.com/images/hs-sca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774" y="2590800"/>
            <a:ext cx="3961378" cy="296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06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of Rain Rot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032248" cy="4797552"/>
          </a:xfrm>
        </p:spPr>
        <p:txBody>
          <a:bodyPr>
            <a:normAutofit/>
          </a:bodyPr>
          <a:lstStyle/>
          <a:p>
            <a:r>
              <a:rPr lang="en-US" dirty="0" smtClean="0"/>
              <a:t>Quarantine the animal if possible</a:t>
            </a:r>
            <a:endParaRPr lang="en-US" dirty="0"/>
          </a:p>
          <a:p>
            <a:pPr lvl="1"/>
            <a:r>
              <a:rPr lang="en-US" dirty="0" smtClean="0"/>
              <a:t>Anything the animal touches can transfer the bacteria to other horses</a:t>
            </a:r>
          </a:p>
          <a:p>
            <a:r>
              <a:rPr lang="en-US" dirty="0" smtClean="0"/>
              <a:t>Keep the animal clean and dry</a:t>
            </a:r>
          </a:p>
          <a:p>
            <a:r>
              <a:rPr lang="en-US" dirty="0" smtClean="0"/>
              <a:t>Remove all scabs by washing with antimicrobial shampoo</a:t>
            </a:r>
          </a:p>
          <a:p>
            <a:pPr lvl="1"/>
            <a:r>
              <a:rPr lang="en-US" dirty="0" smtClean="0"/>
              <a:t>May be a painful process; be patient and use caution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5771" y="2590373"/>
            <a:ext cx="3502152" cy="267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53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Prevention of Rain Rot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2816352"/>
          </a:xfrm>
        </p:spPr>
        <p:txBody>
          <a:bodyPr>
            <a:normAutofit/>
          </a:bodyPr>
          <a:lstStyle/>
          <a:p>
            <a:r>
              <a:rPr lang="en-US" dirty="0" smtClean="0"/>
              <a:t>Good hygiene – daily grooming, clean/dry environments, reduce biting insects</a:t>
            </a:r>
          </a:p>
          <a:p>
            <a:r>
              <a:rPr lang="en-US" dirty="0" smtClean="0"/>
              <a:t>Disinfect grooming tools &amp; tack and/or use separate items for individual horses</a:t>
            </a:r>
          </a:p>
          <a:p>
            <a:r>
              <a:rPr lang="en-US" dirty="0" smtClean="0"/>
              <a:t>Quarantine infected animals</a:t>
            </a:r>
          </a:p>
        </p:txBody>
      </p:sp>
      <p:pic>
        <p:nvPicPr>
          <p:cNvPr id="2050" name="Picture 2" descr="http://www.equisearch.com/content/content/22223/Tackbox-300x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048000"/>
            <a:ext cx="3162300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82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 smtClean="0"/>
              <a:t>Think It Through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How might proper care and hygiene help prevent Rain Rot?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2644648"/>
            <a:ext cx="5181600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20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Ringworm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True or False, Ringworm is caused by a worm?</a:t>
            </a:r>
          </a:p>
          <a:p>
            <a:pPr marL="457200" lvl="1" indent="0" algn="ctr">
              <a:buNone/>
            </a:pPr>
            <a:r>
              <a:rPr lang="en-US" sz="5000" dirty="0" smtClean="0">
                <a:solidFill>
                  <a:srgbClr val="FF0000"/>
                </a:solidFill>
              </a:rPr>
              <a:t>FALSE!</a:t>
            </a:r>
          </a:p>
          <a:p>
            <a:r>
              <a:rPr lang="en-US" dirty="0" smtClean="0"/>
              <a:t>Ringworm is a </a:t>
            </a:r>
            <a:r>
              <a:rPr lang="en-US" dirty="0" err="1" smtClean="0"/>
              <a:t>dermatophyte</a:t>
            </a:r>
            <a:r>
              <a:rPr lang="en-US" dirty="0" smtClean="0"/>
              <a:t> or fungus</a:t>
            </a:r>
          </a:p>
          <a:p>
            <a:pPr lvl="1"/>
            <a:r>
              <a:rPr lang="en-US" sz="2500" dirty="0" smtClean="0"/>
              <a:t>Dermatophyte: fungus that grows on the skin of animals and humans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3962400"/>
            <a:ext cx="3396424" cy="230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23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3194</TotalTime>
  <Words>1467</Words>
  <Application>Microsoft Office PowerPoint</Application>
  <PresentationFormat>On-screen Show (4:3)</PresentationFormat>
  <Paragraphs>241</Paragraphs>
  <Slides>41</Slides>
  <Notes>6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Calibri</vt:lpstr>
      <vt:lpstr>Georgia</vt:lpstr>
      <vt:lpstr>Wingdings</vt:lpstr>
      <vt:lpstr>Wingdings 2</vt:lpstr>
      <vt:lpstr>Civic</vt:lpstr>
      <vt:lpstr>Common Equine Skin Diseases</vt:lpstr>
      <vt:lpstr>What is a Disease?</vt:lpstr>
      <vt:lpstr>What are the Causes of Diseases?</vt:lpstr>
      <vt:lpstr>Rain Rot “Rain Scald”</vt:lpstr>
      <vt:lpstr>Rain Rot Continued</vt:lpstr>
      <vt:lpstr>Treatment of Rain Rot</vt:lpstr>
      <vt:lpstr>Prevention of Rain Rot</vt:lpstr>
      <vt:lpstr>Think It Through</vt:lpstr>
      <vt:lpstr>Ringworm</vt:lpstr>
      <vt:lpstr>Ringworm</vt:lpstr>
      <vt:lpstr>Ring Worm</vt:lpstr>
      <vt:lpstr>Ringworm</vt:lpstr>
      <vt:lpstr>Treatment for Ringworm</vt:lpstr>
      <vt:lpstr>Prevention for Ringworm</vt:lpstr>
      <vt:lpstr>Think It Through</vt:lpstr>
      <vt:lpstr>Mange</vt:lpstr>
      <vt:lpstr>Types of Mange</vt:lpstr>
      <vt:lpstr>Types of Mange</vt:lpstr>
      <vt:lpstr>Types of Mange</vt:lpstr>
      <vt:lpstr>Treatment Mange</vt:lpstr>
      <vt:lpstr>Prevention of Mange</vt:lpstr>
      <vt:lpstr>Think It Through</vt:lpstr>
      <vt:lpstr>Sarcoids</vt:lpstr>
      <vt:lpstr>Sarcoids</vt:lpstr>
      <vt:lpstr>Types of Sarcoids</vt:lpstr>
      <vt:lpstr>Types of Sarcoids</vt:lpstr>
      <vt:lpstr>Types of Sarcoids</vt:lpstr>
      <vt:lpstr>Treatment of Sarcoids</vt:lpstr>
      <vt:lpstr>Treatment Options for Sarcoids</vt:lpstr>
      <vt:lpstr>Prevention of Sarcoids</vt:lpstr>
      <vt:lpstr>Think It Through</vt:lpstr>
      <vt:lpstr>Pastern Dermatitis</vt:lpstr>
      <vt:lpstr>Pastern Dermatitis</vt:lpstr>
      <vt:lpstr>Pastern Dermatitis</vt:lpstr>
      <vt:lpstr>Pastern Dermatitis Treatment</vt:lpstr>
      <vt:lpstr>Pastern Dermatitis Prevention</vt:lpstr>
      <vt:lpstr>Think It Through</vt:lpstr>
      <vt:lpstr>An Ounce of Prevention is Worth a Pound of Cure</vt:lpstr>
      <vt:lpstr>The End</vt:lpstr>
      <vt:lpstr>Reference Websites</vt:lpstr>
      <vt:lpstr>Other References</vt:lpstr>
    </vt:vector>
  </TitlesOfParts>
  <Company>College of Veterinary Medicine - Texas A&amp;M Univ.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Equine Skin Diseases</dc:title>
  <dc:creator>Lab, L Johnson's</dc:creator>
  <cp:lastModifiedBy>Whitaker, Torri</cp:lastModifiedBy>
  <cp:revision>189</cp:revision>
  <dcterms:created xsi:type="dcterms:W3CDTF">2013-06-03T14:54:41Z</dcterms:created>
  <dcterms:modified xsi:type="dcterms:W3CDTF">2016-08-02T15:37:41Z</dcterms:modified>
</cp:coreProperties>
</file>