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8"/>
  </p:notesMasterIdLst>
  <p:sldIdLst>
    <p:sldId id="256" r:id="rId2"/>
    <p:sldId id="258" r:id="rId3"/>
    <p:sldId id="260" r:id="rId4"/>
    <p:sldId id="274" r:id="rId5"/>
    <p:sldId id="275" r:id="rId6"/>
    <p:sldId id="265" r:id="rId7"/>
    <p:sldId id="276" r:id="rId8"/>
    <p:sldId id="279" r:id="rId9"/>
    <p:sldId id="261" r:id="rId10"/>
    <p:sldId id="277" r:id="rId11"/>
    <p:sldId id="266" r:id="rId12"/>
    <p:sldId id="278" r:id="rId13"/>
    <p:sldId id="257" r:id="rId14"/>
    <p:sldId id="262" r:id="rId15"/>
    <p:sldId id="280" r:id="rId16"/>
    <p:sldId id="271" r:id="rId17"/>
    <p:sldId id="282" r:id="rId18"/>
    <p:sldId id="263" r:id="rId19"/>
    <p:sldId id="281" r:id="rId20"/>
    <p:sldId id="259" r:id="rId21"/>
    <p:sldId id="264" r:id="rId22"/>
    <p:sldId id="273" r:id="rId23"/>
    <p:sldId id="270" r:id="rId24"/>
    <p:sldId id="283" r:id="rId25"/>
    <p:sldId id="269" r:id="rId26"/>
    <p:sldId id="284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308" y="-24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B0914F-FC03-4BD2-AFFB-5C4FD1D5C573}" type="datetimeFigureOut">
              <a:rPr lang="en-US" smtClean="0"/>
              <a:t>9/4/2014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F52363-B9F5-4309-9C7C-6D95B68C5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51543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https://www.inkling.com/read/dissection-guide-atlas-fetal-pig-smith-schenk-3rd/chapter-3/head-and-neck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F52363-B9F5-4309-9C7C-6D95B68C561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5438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http://www.infovets.com/books/smrm/A/A030.htm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F52363-B9F5-4309-9C7C-6D95B68C5611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0524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http://www.meddean.luc.edu/lumen/MedEd/grossanatomy/dissector/muscles/trap.htm</a:t>
            </a:r>
          </a:p>
          <a:p>
            <a:r>
              <a:rPr lang="en-US" dirty="0" smtClean="0"/>
              <a:t>http://www.vetmed.vt.edu/education/curriculum/vm8644/equineneck/Definitions/brachiocephalicus.html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F52363-B9F5-4309-9C7C-6D95B68C5611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1790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http://www.infovets.com/books/smrm/A/A030.htm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F52363-B9F5-4309-9C7C-6D95B68C5611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0524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https://www.kenhub.com/en/library/anatomy/the-deltoid-muscle</a:t>
            </a:r>
          </a:p>
          <a:p>
            <a:r>
              <a:rPr lang="en-US" dirty="0" smtClean="0"/>
              <a:t>http://www.meddean.luc.edu/lumen/meded/grossanatomy/dissector/mml/lat.htm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F52363-B9F5-4309-9C7C-6D95B68C5611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636720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http://www.infovets.com/books/smrm/A/A030.htm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F52363-B9F5-4309-9C7C-6D95B68C5611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05242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http://thewellnessdigest.com/internal-and-external-obliques-origin-insertion-action-and-innervation/</a:t>
            </a:r>
          </a:p>
          <a:p>
            <a:r>
              <a:rPr lang="en-US" dirty="0" smtClean="0"/>
              <a:t>http://www.meddean.luc.edu/lumen/meded/grossanatomy/dissector/mml/tfl.htm</a:t>
            </a:r>
          </a:p>
          <a:p>
            <a:r>
              <a:rPr lang="en-US" dirty="0" smtClean="0"/>
              <a:t>http://cal.vet.upenn.edu/projects/grossanat/largemenu/hplvldmuscle.htm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F52363-B9F5-4309-9C7C-6D95B68C5611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92791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http://www.infovets.com/books/smrm/A/A030.htm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F52363-B9F5-4309-9C7C-6D95B68C5611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0524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http://10nvue.wix.com/human-anatomy---physiology#!__page-2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F52363-B9F5-4309-9C7C-6D95B68C561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7547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http://books.google.com/books?id=LaaLNfY6gB8C&amp;pg=PA23&amp;lpg=PA23&amp;dq=arm+and+shoulder+muscles+of+a+pig&amp;source=bl&amp;ots=X2LKsJW9mh&amp;sig=Xg3AsH38t_PFpsJGd8vjAHYKOjA&amp;hl=en&amp;sa=X&amp;ei=1KoAVMeHJI7HggSdroHgBA&amp;ved=0CCwQ6AEwBQ#v=onepage&amp;q=ar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F52363-B9F5-4309-9C7C-6D95B68C561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04948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https://animalplanet.wikispaces.com/IV.+Ferko+and+Spencer+Muscles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F52363-B9F5-4309-9C7C-6D95B68C561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6687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http://books.google.com/books?id=LaaLNfY6gB8C&amp;pg=PA23&amp;lpg=PA23&amp;dq=arm+and+shoulder+muscles+of+a+pig&amp;source=bl&amp;ots=X2LKsJW9mh&amp;sig=Xg3AsH38t_PFpsJGd8vjAHYKOjA&amp;hl=en&amp;sa=X&amp;ei=1KoAVMeHJI7HggSdroHgBA&amp;ved=0CCwQ6AEwBQ#v=onepage&amp;q=ar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F52363-B9F5-4309-9C7C-6D95B68C5611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4235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http://books.google.com/books?id=LaaLNfY6gB8C&amp;pg=PA23&amp;lpg=PA23&amp;dq=arm+and+shoulder+muscles+of+a+pig&amp;source=bl&amp;ots=X2LKsJW9mh&amp;sig=Xg3AsH38t_PFpsJGd8vjAHYKOjA&amp;hl=en&amp;sa=X&amp;ei=1KoAVMeHJI7HggSdroHgBA&amp;ved=0CCwQ6AEwBQ#v=onepage&amp;q=ar</a:t>
            </a:r>
          </a:p>
          <a:p>
            <a:r>
              <a:rPr lang="en-US" dirty="0" smtClean="0"/>
              <a:t>http://books.google.com/books?id=JFvJAgAAQBAJ&amp;pg=PA34&amp;dq=what+does+the+external+oblique+muscles+do+in+a+pig&amp;hl=en&amp;sa=X&amp;ei=-LMAVNX4FJDHgwSUxIGgDg&amp;ved=0CCsQ6AEwAg#v=onepage&amp;q=what%20does%20the%20external%20oblique%2</a:t>
            </a:r>
          </a:p>
          <a:p>
            <a:r>
              <a:rPr lang="en-US" dirty="0" smtClean="0"/>
              <a:t>http://books.google.com/books?id=-PsZaBufEM0C&amp;pg=PA166&amp;dq=what+does+the+rectus+abdominis+muscles+do+in+a+pig&amp;hl=en&amp;sa=X&amp;ei=c7YAVMuVN87OggSJ4oGIAw&amp;ved=0CDcQ6AEwAQ#v=onepage&amp;q=what%20does%20the%20rectus%20abdominis%20muscles%20do%20in%20a%20pig&amp;f=fals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F52363-B9F5-4309-9C7C-6D95B68C5611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71760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amandawbio.files.wordpress.com/2008/05/cow_dentition11.doc</a:t>
            </a:r>
          </a:p>
          <a:p>
            <a:r>
              <a:rPr lang="en-US" dirty="0" smtClean="0"/>
              <a:t>http://www.vetmed.vt.edu/education/curriculum/vm8644/equineneck/Definitions/brachiocephalicus.html</a:t>
            </a:r>
          </a:p>
          <a:p>
            <a:r>
              <a:rPr lang="en-US" dirty="0" smtClean="0"/>
              <a:t>http://bovine.unl.edu/eng/glos.jsp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F52363-B9F5-4309-9C7C-6D95B68C5611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97182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http://bovine.unl.edu/eng/glos.jsp</a:t>
            </a:r>
          </a:p>
          <a:p>
            <a:r>
              <a:rPr lang="en-US" dirty="0" smtClean="0"/>
              <a:t>http://www.meddean.luc.edu/lumen/MedEd/grossanatomy/dissector/muscles/delt.htm</a:t>
            </a:r>
          </a:p>
          <a:p>
            <a:r>
              <a:rPr lang="en-US" dirty="0" smtClean="0"/>
              <a:t>http://medical-dictionary.thefreedictionary.com/biceps+brachii</a:t>
            </a:r>
          </a:p>
          <a:p>
            <a:r>
              <a:rPr lang="en-US" dirty="0" smtClean="0"/>
              <a:t>http://www.aw-bc.com/info/martini6e/assets/pdf/chapter11.pdf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F52363-B9F5-4309-9C7C-6D95B68C5611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910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http://bovine.unl.edu/eng/glos.jsp</a:t>
            </a:r>
          </a:p>
          <a:p>
            <a:r>
              <a:rPr lang="en-US" dirty="0" smtClean="0"/>
              <a:t>http://www.onlineveterinaryanatomy.net/sites/default/files/original_media/presentation/asset_8703_Anatomy%20of%20the%20bovine%20hindlimb.pdf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F52363-B9F5-4309-9C7C-6D95B68C5611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809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9D6BB-AF2D-4FE6-A9D3-F89042C1EE51}" type="datetimeFigureOut">
              <a:rPr lang="en-US" smtClean="0"/>
              <a:t>9/4/2014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46CCC6B4-BC05-4393-AAB8-796B020F4BBE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9D6BB-AF2D-4FE6-A9D3-F89042C1EE51}" type="datetimeFigureOut">
              <a:rPr lang="en-US" smtClean="0"/>
              <a:t>9/4/2014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CC6B4-BC05-4393-AAB8-796B020F4B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9D6BB-AF2D-4FE6-A9D3-F89042C1EE51}" type="datetimeFigureOut">
              <a:rPr lang="en-US" smtClean="0"/>
              <a:t>9/4/2014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CC6B4-BC05-4393-AAB8-796B020F4B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9D6BB-AF2D-4FE6-A9D3-F89042C1EE51}" type="datetimeFigureOut">
              <a:rPr lang="en-US" smtClean="0"/>
              <a:t>9/4/2014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CC6B4-BC05-4393-AAB8-796B020F4B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9D6BB-AF2D-4FE6-A9D3-F89042C1EE51}" type="datetimeFigureOut">
              <a:rPr lang="en-US" smtClean="0"/>
              <a:t>9/4/2014</a:t>
            </a:fld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CC6B4-BC05-4393-AAB8-796B020F4BBE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9D6BB-AF2D-4FE6-A9D3-F89042C1EE51}" type="datetimeFigureOut">
              <a:rPr lang="en-US" smtClean="0"/>
              <a:t>9/4/2014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CC6B4-BC05-4393-AAB8-796B020F4B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9D6BB-AF2D-4FE6-A9D3-F89042C1EE51}" type="datetimeFigureOut">
              <a:rPr lang="en-US" smtClean="0"/>
              <a:t>9/4/2014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CC6B4-BC05-4393-AAB8-796B020F4B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9D6BB-AF2D-4FE6-A9D3-F89042C1EE51}" type="datetimeFigureOut">
              <a:rPr lang="en-US" smtClean="0"/>
              <a:t>9/4/2014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CC6B4-BC05-4393-AAB8-796B020F4B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9D6BB-AF2D-4FE6-A9D3-F89042C1EE51}" type="datetimeFigureOut">
              <a:rPr lang="en-US" smtClean="0"/>
              <a:t>9/4/2014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CC6B4-BC05-4393-AAB8-796B020F4B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9D6BB-AF2D-4FE6-A9D3-F89042C1EE51}" type="datetimeFigureOut">
              <a:rPr lang="en-US" smtClean="0"/>
              <a:t>9/4/2014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CC6B4-BC05-4393-AAB8-796B020F4BBE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9D6BB-AF2D-4FE6-A9D3-F89042C1EE51}" type="datetimeFigureOut">
              <a:rPr lang="en-US" smtClean="0"/>
              <a:t>9/4/2014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CC6B4-BC05-4393-AAB8-796B020F4BBE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179D6BB-AF2D-4FE6-A9D3-F89042C1EE51}" type="datetimeFigureOut">
              <a:rPr lang="en-US" smtClean="0"/>
              <a:t>9/4/2014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46CCC6B4-BC05-4393-AAB8-796B020F4BBE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Animal Muscle Identification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9107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Pig muscle Anatomy Diagram</a:t>
            </a:r>
            <a:endParaRPr lang="en-US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25" y="3302252"/>
            <a:ext cx="1962150" cy="2180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7930" y="1479852"/>
            <a:ext cx="1801670" cy="182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7930" y="3302251"/>
            <a:ext cx="1830245" cy="218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7930" y="5482327"/>
            <a:ext cx="1801670" cy="1079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5482328"/>
            <a:ext cx="1981200" cy="1079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1479852"/>
            <a:ext cx="1981200" cy="182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Straight Arrow Connector 3"/>
          <p:cNvCxnSpPr/>
          <p:nvPr/>
        </p:nvCxnSpPr>
        <p:spPr>
          <a:xfrm>
            <a:off x="1371600" y="5257800"/>
            <a:ext cx="1246330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Donut 4"/>
          <p:cNvSpPr/>
          <p:nvPr/>
        </p:nvSpPr>
        <p:spPr>
          <a:xfrm>
            <a:off x="3848100" y="5063226"/>
            <a:ext cx="381000" cy="381000"/>
          </a:xfrm>
          <a:prstGeom prst="donut">
            <a:avLst>
              <a:gd name="adj" fmla="val 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 flipH="1">
            <a:off x="6400800" y="6560691"/>
            <a:ext cx="914400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Donut 7"/>
          <p:cNvSpPr/>
          <p:nvPr/>
        </p:nvSpPr>
        <p:spPr>
          <a:xfrm>
            <a:off x="4905374" y="5791200"/>
            <a:ext cx="352425" cy="304800"/>
          </a:xfrm>
          <a:prstGeom prst="donut">
            <a:avLst>
              <a:gd name="adj" fmla="val 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flipH="1">
            <a:off x="6400800" y="6324600"/>
            <a:ext cx="609600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Donut 10"/>
          <p:cNvSpPr/>
          <p:nvPr/>
        </p:nvSpPr>
        <p:spPr>
          <a:xfrm>
            <a:off x="5334000" y="5845477"/>
            <a:ext cx="304801" cy="302582"/>
          </a:xfrm>
          <a:prstGeom prst="donut">
            <a:avLst>
              <a:gd name="adj" fmla="val 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2803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Trunk Muscles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External/internal oblique</a:t>
            </a:r>
          </a:p>
          <a:p>
            <a:pPr lvl="1"/>
            <a:r>
              <a:rPr lang="en-US" dirty="0" smtClean="0"/>
              <a:t>Compresses the abdomen and flexes the trunk</a:t>
            </a:r>
          </a:p>
          <a:p>
            <a:r>
              <a:rPr lang="en-US" dirty="0" smtClean="0"/>
              <a:t>Rectus </a:t>
            </a:r>
            <a:r>
              <a:rPr lang="en-US" dirty="0"/>
              <a:t>abdominis</a:t>
            </a:r>
          </a:p>
          <a:p>
            <a:pPr lvl="1"/>
            <a:r>
              <a:rPr lang="en-US" dirty="0" smtClean="0"/>
              <a:t>Supports the abdominal wall and ventrally flexes the abdomen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8708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Pig muscle Anatomy Diagram</a:t>
            </a:r>
            <a:endParaRPr lang="en-US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25" y="3302252"/>
            <a:ext cx="1962150" cy="2180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7930" y="1479852"/>
            <a:ext cx="1801670" cy="182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7930" y="3302252"/>
            <a:ext cx="1830245" cy="218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7930" y="5482327"/>
            <a:ext cx="1801670" cy="1079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5482328"/>
            <a:ext cx="1981200" cy="1079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1479852"/>
            <a:ext cx="1981200" cy="182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Straight Arrow Connector 3"/>
          <p:cNvCxnSpPr>
            <a:endCxn id="1029" idx="1"/>
          </p:cNvCxnSpPr>
          <p:nvPr/>
        </p:nvCxnSpPr>
        <p:spPr>
          <a:xfrm>
            <a:off x="1676400" y="4392289"/>
            <a:ext cx="941530" cy="1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flipH="1">
            <a:off x="6477000" y="4724400"/>
            <a:ext cx="990600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Donut 6"/>
          <p:cNvSpPr/>
          <p:nvPr/>
        </p:nvSpPr>
        <p:spPr>
          <a:xfrm>
            <a:off x="3886200" y="4193528"/>
            <a:ext cx="457200" cy="457200"/>
          </a:xfrm>
          <a:prstGeom prst="donut">
            <a:avLst>
              <a:gd name="adj" fmla="val 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Donut 7"/>
          <p:cNvSpPr/>
          <p:nvPr/>
        </p:nvSpPr>
        <p:spPr>
          <a:xfrm>
            <a:off x="4648200" y="4533900"/>
            <a:ext cx="457200" cy="381000"/>
          </a:xfrm>
          <a:prstGeom prst="donut">
            <a:avLst>
              <a:gd name="adj" fmla="val 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1828800" y="4724400"/>
            <a:ext cx="838200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Donut 10"/>
          <p:cNvSpPr/>
          <p:nvPr/>
        </p:nvSpPr>
        <p:spPr>
          <a:xfrm>
            <a:off x="4281487" y="4650728"/>
            <a:ext cx="333375" cy="304800"/>
          </a:xfrm>
          <a:prstGeom prst="donut">
            <a:avLst>
              <a:gd name="adj" fmla="val 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0759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Cattle muscle anatomy diagram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76400" y="1676400"/>
            <a:ext cx="5626771" cy="4634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36362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Head and Neck muscles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Masseter</a:t>
            </a:r>
          </a:p>
          <a:p>
            <a:pPr lvl="1"/>
            <a:r>
              <a:rPr lang="en-US" dirty="0" smtClean="0"/>
              <a:t>Located in the cheek, its function is to move the jaw and teeth.</a:t>
            </a:r>
          </a:p>
          <a:p>
            <a:r>
              <a:rPr lang="en-US" dirty="0" err="1" smtClean="0"/>
              <a:t>Brachiocephalicus</a:t>
            </a:r>
            <a:endParaRPr lang="en-US" dirty="0" smtClean="0"/>
          </a:p>
          <a:p>
            <a:pPr lvl="1"/>
            <a:r>
              <a:rPr lang="en-US" dirty="0" smtClean="0"/>
              <a:t>Aids in the movement of the leg and shoulder.  Also, acts as a lateral flexor in the neck.</a:t>
            </a:r>
          </a:p>
          <a:p>
            <a:r>
              <a:rPr lang="en-US" dirty="0" smtClean="0"/>
              <a:t>Trapezius</a:t>
            </a:r>
          </a:p>
          <a:p>
            <a:pPr lvl="1"/>
            <a:r>
              <a:rPr lang="en-US" dirty="0" smtClean="0"/>
              <a:t>Aids in movement of the scapula.</a:t>
            </a:r>
          </a:p>
          <a:p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352391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Cattle muscle anatomy diagram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76400" y="1676400"/>
            <a:ext cx="5626771" cy="4634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" name="Straight Arrow Connector 7"/>
          <p:cNvCxnSpPr/>
          <p:nvPr/>
        </p:nvCxnSpPr>
        <p:spPr>
          <a:xfrm>
            <a:off x="914400" y="2362200"/>
            <a:ext cx="762000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Donut 8"/>
          <p:cNvSpPr/>
          <p:nvPr/>
        </p:nvSpPr>
        <p:spPr>
          <a:xfrm>
            <a:off x="2362200" y="3276600"/>
            <a:ext cx="381000" cy="304800"/>
          </a:xfrm>
          <a:prstGeom prst="donut">
            <a:avLst>
              <a:gd name="adj" fmla="val 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1295400" y="2133600"/>
            <a:ext cx="838200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Donut 12"/>
          <p:cNvSpPr/>
          <p:nvPr/>
        </p:nvSpPr>
        <p:spPr>
          <a:xfrm>
            <a:off x="2743200" y="2943223"/>
            <a:ext cx="381000" cy="409575"/>
          </a:xfrm>
          <a:prstGeom prst="donut">
            <a:avLst>
              <a:gd name="adj" fmla="val 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>
            <a:off x="3276600" y="1676400"/>
            <a:ext cx="0" cy="6858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Donut 17"/>
          <p:cNvSpPr/>
          <p:nvPr/>
        </p:nvSpPr>
        <p:spPr>
          <a:xfrm>
            <a:off x="3305175" y="2971800"/>
            <a:ext cx="457200" cy="457200"/>
          </a:xfrm>
          <a:prstGeom prst="donut">
            <a:avLst>
              <a:gd name="adj" fmla="val 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1741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Arm and shoulder muscles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Deltoid</a:t>
            </a:r>
          </a:p>
          <a:p>
            <a:pPr lvl="1"/>
            <a:r>
              <a:rPr lang="en-US" dirty="0" smtClean="0"/>
              <a:t>Abducts the arm.</a:t>
            </a:r>
            <a:endParaRPr lang="en-US" dirty="0"/>
          </a:p>
          <a:p>
            <a:r>
              <a:rPr lang="en-US" dirty="0"/>
              <a:t>Triceps </a:t>
            </a:r>
            <a:r>
              <a:rPr lang="en-US" dirty="0" err="1" smtClean="0"/>
              <a:t>Brachii</a:t>
            </a:r>
            <a:endParaRPr lang="en-US" dirty="0" smtClean="0"/>
          </a:p>
          <a:p>
            <a:pPr lvl="1"/>
            <a:r>
              <a:rPr lang="en-US" dirty="0" smtClean="0"/>
              <a:t>Extends the elbow.</a:t>
            </a:r>
            <a:endParaRPr lang="en-US" dirty="0"/>
          </a:p>
          <a:p>
            <a:r>
              <a:rPr lang="en-US" dirty="0"/>
              <a:t>Biceps </a:t>
            </a:r>
            <a:r>
              <a:rPr lang="en-US" dirty="0" err="1" smtClean="0"/>
              <a:t>Brachii</a:t>
            </a:r>
            <a:endParaRPr lang="en-US" dirty="0" smtClean="0"/>
          </a:p>
          <a:p>
            <a:pPr lvl="1"/>
            <a:r>
              <a:rPr lang="en-US" dirty="0" smtClean="0"/>
              <a:t>Flexes the arm and forearm.</a:t>
            </a:r>
            <a:endParaRPr lang="en-US" dirty="0"/>
          </a:p>
          <a:p>
            <a:r>
              <a:rPr lang="en-US" dirty="0"/>
              <a:t>Brachialis </a:t>
            </a:r>
            <a:endParaRPr lang="en-US" dirty="0" smtClean="0"/>
          </a:p>
          <a:p>
            <a:pPr lvl="1"/>
            <a:r>
              <a:rPr lang="en-US" dirty="0" smtClean="0"/>
              <a:t>Flexes the elbow.</a:t>
            </a:r>
            <a:endParaRPr lang="en-US" dirty="0"/>
          </a:p>
          <a:p>
            <a:r>
              <a:rPr lang="en-US" dirty="0" smtClean="0"/>
              <a:t>Latissimus </a:t>
            </a:r>
            <a:r>
              <a:rPr lang="en-US" dirty="0" err="1" smtClean="0"/>
              <a:t>Dorsi</a:t>
            </a:r>
            <a:endParaRPr lang="en-US" dirty="0" smtClean="0"/>
          </a:p>
          <a:p>
            <a:pPr lvl="1"/>
            <a:r>
              <a:rPr lang="en-US" dirty="0" smtClean="0"/>
              <a:t>Flexes the shoulder.</a:t>
            </a:r>
            <a:endParaRPr lang="en-US" dirty="0"/>
          </a:p>
          <a:p>
            <a:r>
              <a:rPr lang="en-US" dirty="0"/>
              <a:t>Deep </a:t>
            </a:r>
            <a:r>
              <a:rPr lang="en-US" dirty="0" smtClean="0"/>
              <a:t>Pectoral</a:t>
            </a:r>
          </a:p>
          <a:p>
            <a:pPr lvl="1"/>
            <a:r>
              <a:rPr lang="en-US" dirty="0"/>
              <a:t>Extends </a:t>
            </a:r>
            <a:r>
              <a:rPr lang="en-US" dirty="0" smtClean="0"/>
              <a:t>the shoulder joint, </a:t>
            </a:r>
            <a:r>
              <a:rPr lang="en-US" dirty="0"/>
              <a:t>elevates </a:t>
            </a:r>
            <a:r>
              <a:rPr lang="en-US" dirty="0" smtClean="0"/>
              <a:t>the trunk </a:t>
            </a:r>
            <a:r>
              <a:rPr lang="en-US" dirty="0"/>
              <a:t>when limb </a:t>
            </a:r>
            <a:r>
              <a:rPr lang="en-US" dirty="0" smtClean="0"/>
              <a:t>advances, and retracts limb.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1051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0"/>
                            </p:stCondLst>
                            <p:childTnLst>
                              <p:par>
                                <p:cTn id="70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Cattle muscle anatomy diagram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76400" y="1676400"/>
            <a:ext cx="5626771" cy="4634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Straight Arrow Connector 4"/>
          <p:cNvCxnSpPr/>
          <p:nvPr/>
        </p:nvCxnSpPr>
        <p:spPr>
          <a:xfrm>
            <a:off x="1524000" y="4343400"/>
            <a:ext cx="838200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Donut 5"/>
          <p:cNvSpPr/>
          <p:nvPr/>
        </p:nvSpPr>
        <p:spPr>
          <a:xfrm>
            <a:off x="3505200" y="3886200"/>
            <a:ext cx="381000" cy="381000"/>
          </a:xfrm>
          <a:prstGeom prst="donut">
            <a:avLst>
              <a:gd name="adj" fmla="val 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1524000" y="4495800"/>
            <a:ext cx="609600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Donut 9"/>
          <p:cNvSpPr/>
          <p:nvPr/>
        </p:nvSpPr>
        <p:spPr>
          <a:xfrm>
            <a:off x="3810000" y="4238625"/>
            <a:ext cx="304800" cy="304800"/>
          </a:xfrm>
          <a:prstGeom prst="donut">
            <a:avLst>
              <a:gd name="adj" fmla="val 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1524000" y="4610100"/>
            <a:ext cx="762000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Donut 15"/>
          <p:cNvSpPr/>
          <p:nvPr/>
        </p:nvSpPr>
        <p:spPr>
          <a:xfrm>
            <a:off x="3552825" y="4448175"/>
            <a:ext cx="285750" cy="276226"/>
          </a:xfrm>
          <a:prstGeom prst="donut">
            <a:avLst>
              <a:gd name="adj" fmla="val 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4419600" y="1600200"/>
            <a:ext cx="0" cy="4572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Donut 18"/>
          <p:cNvSpPr/>
          <p:nvPr/>
        </p:nvSpPr>
        <p:spPr>
          <a:xfrm>
            <a:off x="4000500" y="3124200"/>
            <a:ext cx="952500" cy="838200"/>
          </a:xfrm>
          <a:prstGeom prst="donut">
            <a:avLst>
              <a:gd name="adj" fmla="val 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/>
          <p:nvPr/>
        </p:nvCxnSpPr>
        <p:spPr>
          <a:xfrm flipV="1">
            <a:off x="4000500" y="5029200"/>
            <a:ext cx="419100" cy="6096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Donut 22"/>
          <p:cNvSpPr/>
          <p:nvPr/>
        </p:nvSpPr>
        <p:spPr>
          <a:xfrm>
            <a:off x="4110037" y="4400550"/>
            <a:ext cx="619125" cy="547688"/>
          </a:xfrm>
          <a:prstGeom prst="donut">
            <a:avLst>
              <a:gd name="adj" fmla="val 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0541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1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1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6" grpId="0" animBg="1"/>
      <p:bldP spid="19" grpId="0" animBg="1"/>
      <p:bldP spid="2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Trunk, Pelvis, and thigh muscles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Gastrocnemius</a:t>
            </a:r>
          </a:p>
          <a:p>
            <a:pPr lvl="1"/>
            <a:r>
              <a:rPr lang="en-US" dirty="0" smtClean="0"/>
              <a:t>Extends the hock or flexes the stifle joint.</a:t>
            </a:r>
          </a:p>
          <a:p>
            <a:r>
              <a:rPr lang="en-US" dirty="0" smtClean="0"/>
              <a:t>Internal/External Abdominal Oblique</a:t>
            </a:r>
          </a:p>
          <a:p>
            <a:pPr lvl="1"/>
            <a:r>
              <a:rPr lang="en-US" dirty="0" smtClean="0"/>
              <a:t>Compresses the abdomen and flexes the trunk.</a:t>
            </a:r>
          </a:p>
          <a:p>
            <a:r>
              <a:rPr lang="en-US" dirty="0" smtClean="0"/>
              <a:t>Tensor Fasciae </a:t>
            </a:r>
            <a:r>
              <a:rPr lang="en-US" dirty="0" err="1" smtClean="0"/>
              <a:t>Latae</a:t>
            </a:r>
            <a:endParaRPr lang="en-US" dirty="0" smtClean="0"/>
          </a:p>
          <a:p>
            <a:pPr lvl="1"/>
            <a:r>
              <a:rPr lang="en-US" dirty="0" smtClean="0"/>
              <a:t>Flexes the hip joint, and extends the stifle joint.</a:t>
            </a:r>
          </a:p>
          <a:p>
            <a:r>
              <a:rPr lang="en-US" dirty="0" smtClean="0"/>
              <a:t>Middle Gluteal</a:t>
            </a:r>
          </a:p>
          <a:p>
            <a:pPr lvl="1"/>
            <a:r>
              <a:rPr lang="en-US" dirty="0" smtClean="0"/>
              <a:t>Extends the hip and abducts the limb.</a:t>
            </a:r>
          </a:p>
          <a:p>
            <a:r>
              <a:rPr lang="en-US" dirty="0" smtClean="0"/>
              <a:t>Biceps </a:t>
            </a:r>
            <a:r>
              <a:rPr lang="en-US" dirty="0" err="1" smtClean="0"/>
              <a:t>Femoris</a:t>
            </a:r>
            <a:endParaRPr lang="en-US" dirty="0" smtClean="0"/>
          </a:p>
          <a:p>
            <a:pPr lvl="1"/>
            <a:r>
              <a:rPr lang="en-US" dirty="0"/>
              <a:t>Extends the hip, stifle, and hock </a:t>
            </a:r>
            <a:r>
              <a:rPr lang="en-US" dirty="0" smtClean="0"/>
              <a:t>joints, and flexes the stifle when the hind foot is off the ground.</a:t>
            </a:r>
          </a:p>
          <a:p>
            <a:r>
              <a:rPr lang="en-US" dirty="0" smtClean="0"/>
              <a:t>Semitendinosus</a:t>
            </a:r>
          </a:p>
          <a:p>
            <a:pPr lvl="1"/>
            <a:r>
              <a:rPr lang="en-US" dirty="0" smtClean="0"/>
              <a:t>Extends the </a:t>
            </a:r>
            <a:r>
              <a:rPr lang="en-US" dirty="0"/>
              <a:t>hip, stifle and hock </a:t>
            </a:r>
            <a:r>
              <a:rPr lang="en-US" dirty="0" smtClean="0"/>
              <a:t>joint, and </a:t>
            </a:r>
            <a:r>
              <a:rPr lang="en-US" dirty="0"/>
              <a:t>flexes </a:t>
            </a:r>
            <a:r>
              <a:rPr lang="en-US" dirty="0" smtClean="0"/>
              <a:t>the stifle </a:t>
            </a:r>
            <a:r>
              <a:rPr lang="en-US" dirty="0"/>
              <a:t>joint when </a:t>
            </a:r>
            <a:r>
              <a:rPr lang="en-US" dirty="0" smtClean="0"/>
              <a:t>the </a:t>
            </a:r>
            <a:r>
              <a:rPr lang="en-US" dirty="0" err="1" smtClean="0"/>
              <a:t>hindfoot</a:t>
            </a:r>
            <a:r>
              <a:rPr lang="en-US" dirty="0" smtClean="0"/>
              <a:t> </a:t>
            </a:r>
            <a:r>
              <a:rPr lang="en-US" dirty="0"/>
              <a:t>is lifted from the ground.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501406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0"/>
                            </p:stCondLst>
                            <p:childTnLst>
                              <p:par>
                                <p:cTn id="70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Cattle muscle anatomy diagram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76400" y="1676400"/>
            <a:ext cx="5626771" cy="4634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Straight Arrow Connector 4"/>
          <p:cNvCxnSpPr/>
          <p:nvPr/>
        </p:nvCxnSpPr>
        <p:spPr>
          <a:xfrm flipV="1">
            <a:off x="4038600" y="5181600"/>
            <a:ext cx="609600" cy="3048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Donut 8"/>
          <p:cNvSpPr/>
          <p:nvPr/>
        </p:nvSpPr>
        <p:spPr>
          <a:xfrm>
            <a:off x="6248400" y="4191000"/>
            <a:ext cx="304800" cy="304800"/>
          </a:xfrm>
          <a:prstGeom prst="donut">
            <a:avLst>
              <a:gd name="adj" fmla="val 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5029200" y="1752600"/>
            <a:ext cx="0" cy="5334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Donut 13"/>
          <p:cNvSpPr/>
          <p:nvPr/>
        </p:nvSpPr>
        <p:spPr>
          <a:xfrm>
            <a:off x="5257800" y="3048000"/>
            <a:ext cx="304800" cy="304800"/>
          </a:xfrm>
          <a:prstGeom prst="donut">
            <a:avLst>
              <a:gd name="adj" fmla="val 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Donut 14"/>
          <p:cNvSpPr/>
          <p:nvPr/>
        </p:nvSpPr>
        <p:spPr>
          <a:xfrm>
            <a:off x="4953000" y="3352800"/>
            <a:ext cx="609600" cy="609600"/>
          </a:xfrm>
          <a:prstGeom prst="donut">
            <a:avLst>
              <a:gd name="adj" fmla="val 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17" name="Straight Arrow Connector 16"/>
          <p:cNvCxnSpPr/>
          <p:nvPr/>
        </p:nvCxnSpPr>
        <p:spPr>
          <a:xfrm flipH="1">
            <a:off x="6248400" y="1828800"/>
            <a:ext cx="762000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Donut 17"/>
          <p:cNvSpPr/>
          <p:nvPr/>
        </p:nvSpPr>
        <p:spPr>
          <a:xfrm>
            <a:off x="5695950" y="3238500"/>
            <a:ext cx="304800" cy="419100"/>
          </a:xfrm>
          <a:prstGeom prst="donut">
            <a:avLst>
              <a:gd name="adj" fmla="val 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20" name="Straight Arrow Connector 19"/>
          <p:cNvCxnSpPr/>
          <p:nvPr/>
        </p:nvCxnSpPr>
        <p:spPr>
          <a:xfrm flipH="1">
            <a:off x="6400800" y="2133600"/>
            <a:ext cx="685800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Donut 21"/>
          <p:cNvSpPr/>
          <p:nvPr/>
        </p:nvSpPr>
        <p:spPr>
          <a:xfrm>
            <a:off x="5648325" y="2819400"/>
            <a:ext cx="552450" cy="419100"/>
          </a:xfrm>
          <a:prstGeom prst="donut">
            <a:avLst>
              <a:gd name="adj" fmla="val 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24" name="Straight Arrow Connector 23"/>
          <p:cNvCxnSpPr/>
          <p:nvPr/>
        </p:nvCxnSpPr>
        <p:spPr>
          <a:xfrm flipH="1">
            <a:off x="6743700" y="2514600"/>
            <a:ext cx="571500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Donut 24"/>
          <p:cNvSpPr/>
          <p:nvPr/>
        </p:nvSpPr>
        <p:spPr>
          <a:xfrm>
            <a:off x="6200775" y="2971800"/>
            <a:ext cx="381000" cy="381000"/>
          </a:xfrm>
          <a:prstGeom prst="donut">
            <a:avLst>
              <a:gd name="adj" fmla="val 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27" name="Straight Arrow Connector 26"/>
          <p:cNvCxnSpPr/>
          <p:nvPr/>
        </p:nvCxnSpPr>
        <p:spPr>
          <a:xfrm flipV="1">
            <a:off x="7086600" y="2743200"/>
            <a:ext cx="0" cy="6096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Donut 28"/>
          <p:cNvSpPr/>
          <p:nvPr/>
        </p:nvSpPr>
        <p:spPr>
          <a:xfrm>
            <a:off x="6448425" y="3314700"/>
            <a:ext cx="390525" cy="457200"/>
          </a:xfrm>
          <a:prstGeom prst="donut">
            <a:avLst>
              <a:gd name="adj" fmla="val 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0379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1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1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1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 animBg="1"/>
      <p:bldP spid="15" grpId="0" animBg="1"/>
      <p:bldP spid="18" grpId="0" animBg="1"/>
      <p:bldP spid="22" grpId="0" animBg="1"/>
      <p:bldP spid="25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Pig muscle Anatomy Diagram</a:t>
            </a:r>
            <a:endParaRPr lang="en-US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25" y="3302252"/>
            <a:ext cx="1962150" cy="2180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7930" y="1479852"/>
            <a:ext cx="1801670" cy="182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7930" y="3302252"/>
            <a:ext cx="1830245" cy="218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7930" y="5482327"/>
            <a:ext cx="1801670" cy="1079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5482328"/>
            <a:ext cx="1981200" cy="1079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1479852"/>
            <a:ext cx="1981200" cy="182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84548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Sheep muscle anatomy diagram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300" y="1752600"/>
            <a:ext cx="7391400" cy="461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66800" y="2730542"/>
            <a:ext cx="10668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1— Masseter</a:t>
            </a:r>
            <a:endParaRPr lang="en-US" sz="105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667000" y="2130215"/>
            <a:ext cx="12192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3–Trapezius</a:t>
            </a:r>
            <a:endParaRPr lang="en-US" sz="105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752600" y="3352800"/>
            <a:ext cx="124777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8—</a:t>
            </a:r>
            <a:r>
              <a:rPr lang="en-US" sz="1050" b="1" dirty="0"/>
              <a:t> </a:t>
            </a:r>
            <a:r>
              <a:rPr lang="en-US" sz="1050" b="1" dirty="0" err="1" smtClean="0"/>
              <a:t>Deltoideus</a:t>
            </a:r>
            <a:endParaRPr lang="en-US" sz="105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667000" y="2649751"/>
            <a:ext cx="14478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2—</a:t>
            </a:r>
          </a:p>
          <a:p>
            <a:r>
              <a:rPr lang="en-US" sz="1050" b="1" dirty="0" err="1" smtClean="0"/>
              <a:t>Brachiocephalicus</a:t>
            </a:r>
            <a:endParaRPr lang="en-US" sz="105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572000" y="3733800"/>
            <a:ext cx="14478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6—</a:t>
            </a:r>
          </a:p>
          <a:p>
            <a:r>
              <a:rPr lang="en-US" sz="1050" b="1" dirty="0" smtClean="0"/>
              <a:t>Deep Pectoral</a:t>
            </a:r>
            <a:endParaRPr lang="en-US" sz="105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114800" y="2130215"/>
            <a:ext cx="12954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18—</a:t>
            </a:r>
          </a:p>
          <a:p>
            <a:r>
              <a:rPr lang="en-US" sz="1050" b="1" dirty="0" smtClean="0"/>
              <a:t>Latissimus </a:t>
            </a:r>
            <a:r>
              <a:rPr lang="en-US" sz="1050" b="1" dirty="0" err="1" smtClean="0"/>
              <a:t>Dorsi</a:t>
            </a:r>
            <a:endParaRPr lang="en-US" sz="105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5410200" y="2361210"/>
            <a:ext cx="1066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20—</a:t>
            </a:r>
          </a:p>
          <a:p>
            <a:r>
              <a:rPr lang="en-US" sz="1050" b="1" dirty="0" smtClean="0"/>
              <a:t>Internal Abdominal Oblique</a:t>
            </a:r>
            <a:endParaRPr lang="en-US" sz="105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5524500" y="3186320"/>
            <a:ext cx="990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21—</a:t>
            </a:r>
          </a:p>
          <a:p>
            <a:r>
              <a:rPr lang="en-US" sz="1050" b="1" dirty="0" smtClean="0"/>
              <a:t>External Abdominal Oblique</a:t>
            </a:r>
            <a:endParaRPr lang="en-US" sz="105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6781800" y="1752600"/>
            <a:ext cx="16002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24—</a:t>
            </a:r>
          </a:p>
          <a:p>
            <a:r>
              <a:rPr lang="en-US" sz="1050" b="1" dirty="0" smtClean="0"/>
              <a:t>Tensor Fasciae </a:t>
            </a:r>
            <a:r>
              <a:rPr lang="en-US" sz="1050" b="1" dirty="0" err="1" smtClean="0"/>
              <a:t>Latae</a:t>
            </a:r>
            <a:endParaRPr lang="en-US" sz="105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934200" y="2257173"/>
            <a:ext cx="16002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22—</a:t>
            </a:r>
          </a:p>
          <a:p>
            <a:r>
              <a:rPr lang="en-US" sz="1050" b="1" dirty="0" smtClean="0"/>
              <a:t>Middle Gluteal</a:t>
            </a:r>
            <a:endParaRPr lang="en-US" sz="105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7096125" y="3886200"/>
            <a:ext cx="16002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28—</a:t>
            </a:r>
          </a:p>
          <a:p>
            <a:r>
              <a:rPr lang="en-US" sz="1050" b="1" dirty="0" smtClean="0"/>
              <a:t>Gastrocnemius</a:t>
            </a:r>
            <a:endParaRPr lang="en-US" sz="105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6477000" y="3267111"/>
            <a:ext cx="876300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26—</a:t>
            </a:r>
          </a:p>
          <a:p>
            <a:r>
              <a:rPr lang="en-US" sz="1050" b="1" dirty="0" smtClean="0"/>
              <a:t>Biceps </a:t>
            </a:r>
            <a:r>
              <a:rPr lang="en-US" sz="1050" b="1" dirty="0" err="1" smtClean="0"/>
              <a:t>Femoris</a:t>
            </a:r>
            <a:endParaRPr lang="en-US" sz="105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2247900" y="3749248"/>
            <a:ext cx="1143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10—</a:t>
            </a:r>
          </a:p>
          <a:p>
            <a:r>
              <a:rPr lang="en-US" sz="1050" b="1" dirty="0" smtClean="0"/>
              <a:t>Brachialis</a:t>
            </a:r>
            <a:endParaRPr lang="en-US" sz="105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7734300" y="3606716"/>
            <a:ext cx="12954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27—</a:t>
            </a:r>
          </a:p>
          <a:p>
            <a:r>
              <a:rPr lang="en-US" sz="1050" b="1" dirty="0" smtClean="0"/>
              <a:t>Semitendinosus</a:t>
            </a:r>
            <a:endParaRPr lang="en-US" sz="1050" b="1" dirty="0"/>
          </a:p>
        </p:txBody>
      </p:sp>
    </p:spTree>
    <p:extLst>
      <p:ext uri="{BB962C8B-B14F-4D97-AF65-F5344CB8AC3E}">
        <p14:creationId xmlns:p14="http://schemas.microsoft.com/office/powerpoint/2010/main" val="3049990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Head and Neck muscles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Masseter</a:t>
            </a:r>
          </a:p>
          <a:p>
            <a:pPr lvl="1"/>
            <a:r>
              <a:rPr lang="en-US" dirty="0" smtClean="0"/>
              <a:t>Elevates the jaw to help aid in the process of chewing.</a:t>
            </a:r>
          </a:p>
          <a:p>
            <a:r>
              <a:rPr lang="en-US" dirty="0" smtClean="0"/>
              <a:t>Trapezius</a:t>
            </a:r>
          </a:p>
          <a:p>
            <a:pPr lvl="1"/>
            <a:r>
              <a:rPr lang="en-US" dirty="0" smtClean="0"/>
              <a:t>Rotates, elevates, and retracts scapula.</a:t>
            </a:r>
          </a:p>
          <a:p>
            <a:r>
              <a:rPr lang="en-US" dirty="0" err="1" smtClean="0"/>
              <a:t>Brachiocephalicus</a:t>
            </a:r>
            <a:endParaRPr lang="en-US" dirty="0" smtClean="0"/>
          </a:p>
          <a:p>
            <a:pPr lvl="1"/>
            <a:r>
              <a:rPr lang="en-US" dirty="0" smtClean="0"/>
              <a:t>Aids in the movement of the leg and shoulder.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3069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Sheep muscle anatomy diagram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300" y="1752600"/>
            <a:ext cx="7391400" cy="461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66800" y="2730542"/>
            <a:ext cx="10668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1— Masseter</a:t>
            </a:r>
            <a:endParaRPr lang="en-US" sz="105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667000" y="2130215"/>
            <a:ext cx="12192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3–Trapezius</a:t>
            </a:r>
            <a:endParaRPr lang="en-US" sz="105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752600" y="3352800"/>
            <a:ext cx="124777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8—</a:t>
            </a:r>
            <a:r>
              <a:rPr lang="en-US" sz="1050" b="1" dirty="0"/>
              <a:t> </a:t>
            </a:r>
            <a:r>
              <a:rPr lang="en-US" sz="1050" b="1" dirty="0" err="1" smtClean="0"/>
              <a:t>Deltoideus</a:t>
            </a:r>
            <a:endParaRPr lang="en-US" sz="105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667000" y="2649751"/>
            <a:ext cx="14478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2—</a:t>
            </a:r>
          </a:p>
          <a:p>
            <a:r>
              <a:rPr lang="en-US" sz="1050" b="1" dirty="0" err="1" smtClean="0"/>
              <a:t>Brachiocephalicus</a:t>
            </a:r>
            <a:endParaRPr lang="en-US" sz="105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572000" y="3733800"/>
            <a:ext cx="14478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6—</a:t>
            </a:r>
          </a:p>
          <a:p>
            <a:r>
              <a:rPr lang="en-US" sz="1050" b="1" dirty="0" smtClean="0"/>
              <a:t>Deep Pectoral</a:t>
            </a:r>
            <a:endParaRPr lang="en-US" sz="105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114800" y="2130215"/>
            <a:ext cx="12954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18—</a:t>
            </a:r>
          </a:p>
          <a:p>
            <a:r>
              <a:rPr lang="en-US" sz="1050" b="1" dirty="0" smtClean="0"/>
              <a:t>Latissimus </a:t>
            </a:r>
            <a:r>
              <a:rPr lang="en-US" sz="1050" b="1" dirty="0" err="1" smtClean="0"/>
              <a:t>Dorsi</a:t>
            </a:r>
            <a:endParaRPr lang="en-US" sz="105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5410200" y="2361210"/>
            <a:ext cx="1066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20—</a:t>
            </a:r>
          </a:p>
          <a:p>
            <a:r>
              <a:rPr lang="en-US" sz="1050" b="1" dirty="0" smtClean="0"/>
              <a:t>Internal Abdominal Oblique</a:t>
            </a:r>
            <a:endParaRPr lang="en-US" sz="105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5524500" y="3186320"/>
            <a:ext cx="990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21—</a:t>
            </a:r>
          </a:p>
          <a:p>
            <a:r>
              <a:rPr lang="en-US" sz="1050" b="1" dirty="0" smtClean="0"/>
              <a:t>External Abdominal Oblique</a:t>
            </a:r>
            <a:endParaRPr lang="en-US" sz="105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6781800" y="1752600"/>
            <a:ext cx="16002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24—</a:t>
            </a:r>
          </a:p>
          <a:p>
            <a:r>
              <a:rPr lang="en-US" sz="1050" b="1" dirty="0" smtClean="0"/>
              <a:t>Tensor Fasciae </a:t>
            </a:r>
            <a:r>
              <a:rPr lang="en-US" sz="1050" b="1" dirty="0" err="1" smtClean="0"/>
              <a:t>Latae</a:t>
            </a:r>
            <a:endParaRPr lang="en-US" sz="105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934200" y="2257173"/>
            <a:ext cx="16002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22—</a:t>
            </a:r>
          </a:p>
          <a:p>
            <a:r>
              <a:rPr lang="en-US" sz="1050" b="1" dirty="0" smtClean="0"/>
              <a:t>Middle Gluteal</a:t>
            </a:r>
            <a:endParaRPr lang="en-US" sz="105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7096125" y="3886200"/>
            <a:ext cx="16002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28—</a:t>
            </a:r>
          </a:p>
          <a:p>
            <a:r>
              <a:rPr lang="en-US" sz="1050" b="1" dirty="0" smtClean="0"/>
              <a:t>Gastrocnemius</a:t>
            </a:r>
            <a:endParaRPr lang="en-US" sz="105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7505700" y="3191217"/>
            <a:ext cx="876300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26—</a:t>
            </a:r>
          </a:p>
          <a:p>
            <a:r>
              <a:rPr lang="en-US" sz="1050" b="1" dirty="0" smtClean="0"/>
              <a:t>Biceps </a:t>
            </a:r>
            <a:r>
              <a:rPr lang="en-US" sz="1050" b="1" dirty="0" err="1" smtClean="0"/>
              <a:t>Femoris</a:t>
            </a:r>
            <a:endParaRPr lang="en-US" sz="105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2247900" y="3749248"/>
            <a:ext cx="1143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10—</a:t>
            </a:r>
          </a:p>
          <a:p>
            <a:r>
              <a:rPr lang="en-US" sz="1050" b="1" dirty="0" smtClean="0"/>
              <a:t>Brachialis</a:t>
            </a:r>
            <a:endParaRPr lang="en-US" sz="1050" b="1" dirty="0"/>
          </a:p>
        </p:txBody>
      </p:sp>
      <p:cxnSp>
        <p:nvCxnSpPr>
          <p:cNvPr id="17" name="Straight Arrow Connector 16"/>
          <p:cNvCxnSpPr/>
          <p:nvPr/>
        </p:nvCxnSpPr>
        <p:spPr>
          <a:xfrm flipV="1">
            <a:off x="1371600" y="2984458"/>
            <a:ext cx="381000" cy="901742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Donut 17"/>
          <p:cNvSpPr/>
          <p:nvPr/>
        </p:nvSpPr>
        <p:spPr>
          <a:xfrm>
            <a:off x="1628775" y="2464922"/>
            <a:ext cx="419100" cy="360239"/>
          </a:xfrm>
          <a:prstGeom prst="donut">
            <a:avLst>
              <a:gd name="adj" fmla="val 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20" name="Straight Arrow Connector 19"/>
          <p:cNvCxnSpPr/>
          <p:nvPr/>
        </p:nvCxnSpPr>
        <p:spPr>
          <a:xfrm>
            <a:off x="3124200" y="1752600"/>
            <a:ext cx="0" cy="504573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Donut 20"/>
          <p:cNvSpPr/>
          <p:nvPr/>
        </p:nvSpPr>
        <p:spPr>
          <a:xfrm>
            <a:off x="2895600" y="2302115"/>
            <a:ext cx="609600" cy="428428"/>
          </a:xfrm>
          <a:prstGeom prst="donut">
            <a:avLst>
              <a:gd name="adj" fmla="val 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23" name="Straight Arrow Connector 22"/>
          <p:cNvCxnSpPr/>
          <p:nvPr/>
        </p:nvCxnSpPr>
        <p:spPr>
          <a:xfrm flipV="1">
            <a:off x="2590800" y="3099874"/>
            <a:ext cx="304800" cy="252926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Donut 23"/>
          <p:cNvSpPr/>
          <p:nvPr/>
        </p:nvSpPr>
        <p:spPr>
          <a:xfrm rot="18842257">
            <a:off x="2490771" y="2239963"/>
            <a:ext cx="304800" cy="725544"/>
          </a:xfrm>
          <a:prstGeom prst="donut">
            <a:avLst>
              <a:gd name="adj" fmla="val 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1556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1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1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1" grpId="0" animBg="1"/>
      <p:bldP spid="2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Arm and shoulder muscles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Deltoideus</a:t>
            </a:r>
            <a:endParaRPr lang="en-US" dirty="0" smtClean="0"/>
          </a:p>
          <a:p>
            <a:pPr lvl="1"/>
            <a:r>
              <a:rPr lang="en-US" dirty="0" smtClean="0"/>
              <a:t>Moves and stabilizes the shoulder joint.</a:t>
            </a:r>
            <a:endParaRPr lang="en-US" dirty="0"/>
          </a:p>
          <a:p>
            <a:r>
              <a:rPr lang="en-US" dirty="0" smtClean="0"/>
              <a:t>Deep Pectoral</a:t>
            </a:r>
          </a:p>
          <a:p>
            <a:pPr lvl="1"/>
            <a:r>
              <a:rPr lang="en-US" dirty="0"/>
              <a:t>Adducts </a:t>
            </a:r>
            <a:r>
              <a:rPr lang="en-US" dirty="0" smtClean="0"/>
              <a:t>the limb and stabilizes </a:t>
            </a:r>
            <a:r>
              <a:rPr lang="en-US" dirty="0"/>
              <a:t>shoulder joint</a:t>
            </a:r>
          </a:p>
          <a:p>
            <a:r>
              <a:rPr lang="en-US" dirty="0"/>
              <a:t>Latissimus </a:t>
            </a:r>
            <a:r>
              <a:rPr lang="en-US" dirty="0" err="1" smtClean="0"/>
              <a:t>dorsi</a:t>
            </a:r>
            <a:endParaRPr lang="en-US" dirty="0" smtClean="0"/>
          </a:p>
          <a:p>
            <a:pPr lvl="1"/>
            <a:r>
              <a:rPr lang="en-US" dirty="0"/>
              <a:t>Extends, </a:t>
            </a:r>
            <a:r>
              <a:rPr lang="en-US" dirty="0" smtClean="0"/>
              <a:t>adducts, </a:t>
            </a:r>
            <a:r>
              <a:rPr lang="en-US" dirty="0"/>
              <a:t>and medially rotates arm</a:t>
            </a:r>
          </a:p>
          <a:p>
            <a:r>
              <a:rPr lang="en-US" dirty="0" smtClean="0"/>
              <a:t>Brachialis</a:t>
            </a:r>
          </a:p>
          <a:p>
            <a:pPr lvl="1"/>
            <a:r>
              <a:rPr lang="en-US" dirty="0" smtClean="0"/>
              <a:t>Flexes the elbow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8470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Sheep muscle anatomy diagram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300" y="1719470"/>
            <a:ext cx="7391400" cy="461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66800" y="2730542"/>
            <a:ext cx="10668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1— Masseter</a:t>
            </a:r>
            <a:endParaRPr lang="en-US" sz="105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667000" y="2130215"/>
            <a:ext cx="12192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3–Trapezius</a:t>
            </a:r>
            <a:endParaRPr lang="en-US" sz="105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752600" y="3352800"/>
            <a:ext cx="124777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8—</a:t>
            </a:r>
            <a:r>
              <a:rPr lang="en-US" sz="1050" b="1" dirty="0"/>
              <a:t> </a:t>
            </a:r>
            <a:r>
              <a:rPr lang="en-US" sz="1050" b="1" dirty="0" err="1" smtClean="0"/>
              <a:t>Deltoideus</a:t>
            </a:r>
            <a:endParaRPr lang="en-US" sz="105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590800" y="2650093"/>
            <a:ext cx="14478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2—</a:t>
            </a:r>
          </a:p>
          <a:p>
            <a:r>
              <a:rPr lang="en-US" sz="1050" b="1" dirty="0" err="1" smtClean="0"/>
              <a:t>Brachiocephalicus</a:t>
            </a:r>
            <a:endParaRPr lang="en-US" sz="105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572000" y="3733800"/>
            <a:ext cx="14478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6—</a:t>
            </a:r>
          </a:p>
          <a:p>
            <a:r>
              <a:rPr lang="en-US" sz="1050" b="1" dirty="0" smtClean="0"/>
              <a:t>Deep Pectoral</a:t>
            </a:r>
            <a:endParaRPr lang="en-US" sz="105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114800" y="2046039"/>
            <a:ext cx="12954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18—</a:t>
            </a:r>
          </a:p>
          <a:p>
            <a:r>
              <a:rPr lang="en-US" sz="1050" b="1" dirty="0" smtClean="0"/>
              <a:t>Latissimus </a:t>
            </a:r>
            <a:r>
              <a:rPr lang="en-US" sz="1050" b="1" dirty="0" err="1" smtClean="0"/>
              <a:t>Dorsi</a:t>
            </a:r>
            <a:endParaRPr lang="en-US" sz="105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5410200" y="2361210"/>
            <a:ext cx="1066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20—</a:t>
            </a:r>
          </a:p>
          <a:p>
            <a:r>
              <a:rPr lang="en-US" sz="1050" b="1" dirty="0" smtClean="0"/>
              <a:t>Internal Abdominal Oblique</a:t>
            </a:r>
            <a:endParaRPr lang="en-US" sz="105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5524500" y="3186320"/>
            <a:ext cx="990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21—</a:t>
            </a:r>
          </a:p>
          <a:p>
            <a:r>
              <a:rPr lang="en-US" sz="1050" b="1" dirty="0" smtClean="0"/>
              <a:t>External Abdominal Oblique</a:t>
            </a:r>
            <a:endParaRPr lang="en-US" sz="105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6781800" y="1752600"/>
            <a:ext cx="16002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24—</a:t>
            </a:r>
          </a:p>
          <a:p>
            <a:r>
              <a:rPr lang="en-US" sz="1050" b="1" dirty="0" smtClean="0"/>
              <a:t>Tensor Fasciae </a:t>
            </a:r>
            <a:r>
              <a:rPr lang="en-US" sz="1050" b="1" dirty="0" err="1" smtClean="0"/>
              <a:t>Latae</a:t>
            </a:r>
            <a:endParaRPr lang="en-US" sz="105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934200" y="2257173"/>
            <a:ext cx="16002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22—</a:t>
            </a:r>
          </a:p>
          <a:p>
            <a:r>
              <a:rPr lang="en-US" sz="1050" b="1" dirty="0" smtClean="0"/>
              <a:t>Middle Gluteal</a:t>
            </a:r>
            <a:endParaRPr lang="en-US" sz="105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7096125" y="3886200"/>
            <a:ext cx="16002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28—</a:t>
            </a:r>
          </a:p>
          <a:p>
            <a:r>
              <a:rPr lang="en-US" sz="1050" b="1" dirty="0" smtClean="0"/>
              <a:t>Gastrocnemius</a:t>
            </a:r>
            <a:endParaRPr lang="en-US" sz="105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7505700" y="3191217"/>
            <a:ext cx="876300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26—</a:t>
            </a:r>
          </a:p>
          <a:p>
            <a:r>
              <a:rPr lang="en-US" sz="1050" b="1" dirty="0" smtClean="0"/>
              <a:t>Biceps </a:t>
            </a:r>
            <a:r>
              <a:rPr lang="en-US" sz="1050" b="1" dirty="0" err="1" smtClean="0"/>
              <a:t>Femoris</a:t>
            </a:r>
            <a:endParaRPr lang="en-US" sz="105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2247900" y="3749248"/>
            <a:ext cx="1143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10—</a:t>
            </a:r>
          </a:p>
          <a:p>
            <a:r>
              <a:rPr lang="en-US" sz="1050" b="1" dirty="0" smtClean="0"/>
              <a:t>Brachialis</a:t>
            </a:r>
            <a:endParaRPr lang="en-US" sz="1050" b="1" dirty="0"/>
          </a:p>
        </p:txBody>
      </p:sp>
      <p:cxnSp>
        <p:nvCxnSpPr>
          <p:cNvPr id="17" name="Straight Arrow Connector 16"/>
          <p:cNvCxnSpPr>
            <a:endCxn id="6" idx="1"/>
          </p:cNvCxnSpPr>
          <p:nvPr/>
        </p:nvCxnSpPr>
        <p:spPr>
          <a:xfrm>
            <a:off x="1066800" y="3479758"/>
            <a:ext cx="685800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Donut 17"/>
          <p:cNvSpPr/>
          <p:nvPr/>
        </p:nvSpPr>
        <p:spPr>
          <a:xfrm>
            <a:off x="3000375" y="3065591"/>
            <a:ext cx="457200" cy="457200"/>
          </a:xfrm>
          <a:prstGeom prst="donut">
            <a:avLst>
              <a:gd name="adj" fmla="val 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20" name="Straight Arrow Connector 19"/>
          <p:cNvCxnSpPr/>
          <p:nvPr/>
        </p:nvCxnSpPr>
        <p:spPr>
          <a:xfrm flipH="1" flipV="1">
            <a:off x="4953000" y="4149298"/>
            <a:ext cx="571500" cy="422702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Donut 20"/>
          <p:cNvSpPr/>
          <p:nvPr/>
        </p:nvSpPr>
        <p:spPr>
          <a:xfrm>
            <a:off x="3733800" y="3680772"/>
            <a:ext cx="838200" cy="457200"/>
          </a:xfrm>
          <a:prstGeom prst="donut">
            <a:avLst>
              <a:gd name="adj" fmla="val 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23" name="Straight Arrow Connector 22"/>
          <p:cNvCxnSpPr/>
          <p:nvPr/>
        </p:nvCxnSpPr>
        <p:spPr>
          <a:xfrm>
            <a:off x="4038600" y="1752600"/>
            <a:ext cx="457200" cy="377615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Donut 23"/>
          <p:cNvSpPr/>
          <p:nvPr/>
        </p:nvSpPr>
        <p:spPr>
          <a:xfrm rot="2388988">
            <a:off x="3995838" y="2355544"/>
            <a:ext cx="579573" cy="856940"/>
          </a:xfrm>
          <a:prstGeom prst="donut">
            <a:avLst>
              <a:gd name="adj" fmla="val 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26" name="Straight Arrow Connector 25"/>
          <p:cNvCxnSpPr/>
          <p:nvPr/>
        </p:nvCxnSpPr>
        <p:spPr>
          <a:xfrm>
            <a:off x="1409700" y="3956997"/>
            <a:ext cx="966787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Donut 26"/>
          <p:cNvSpPr/>
          <p:nvPr/>
        </p:nvSpPr>
        <p:spPr>
          <a:xfrm>
            <a:off x="3162300" y="3680772"/>
            <a:ext cx="457200" cy="304800"/>
          </a:xfrm>
          <a:prstGeom prst="donut">
            <a:avLst>
              <a:gd name="adj" fmla="val 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4640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1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1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1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1" grpId="0" animBg="1"/>
      <p:bldP spid="24" grpId="0" animBg="1"/>
      <p:bldP spid="2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Trunk, pelvis, and thigh muscles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Internal/External </a:t>
            </a:r>
            <a:r>
              <a:rPr lang="en-US" dirty="0"/>
              <a:t>Abdominal </a:t>
            </a:r>
            <a:r>
              <a:rPr lang="en-US" dirty="0" smtClean="0"/>
              <a:t>Oblique</a:t>
            </a:r>
          </a:p>
          <a:p>
            <a:pPr lvl="1"/>
            <a:r>
              <a:rPr lang="en-US" dirty="0" smtClean="0"/>
              <a:t>Flexes abdomen</a:t>
            </a:r>
            <a:endParaRPr lang="en-US" dirty="0"/>
          </a:p>
          <a:p>
            <a:r>
              <a:rPr lang="en-US" dirty="0"/>
              <a:t>Tensor Fasciae </a:t>
            </a:r>
            <a:r>
              <a:rPr lang="en-US" dirty="0" err="1" smtClean="0"/>
              <a:t>Latae</a:t>
            </a:r>
            <a:endParaRPr lang="en-US" dirty="0" smtClean="0"/>
          </a:p>
          <a:p>
            <a:pPr lvl="1"/>
            <a:r>
              <a:rPr lang="en-US" dirty="0" smtClean="0"/>
              <a:t>Abducts hip</a:t>
            </a:r>
            <a:endParaRPr lang="en-US" dirty="0"/>
          </a:p>
          <a:p>
            <a:r>
              <a:rPr lang="en-US" dirty="0"/>
              <a:t>Middle </a:t>
            </a:r>
            <a:r>
              <a:rPr lang="en-US" dirty="0" smtClean="0"/>
              <a:t>Gluteal</a:t>
            </a:r>
          </a:p>
          <a:p>
            <a:pPr lvl="1"/>
            <a:r>
              <a:rPr lang="en-US" dirty="0"/>
              <a:t>Extends </a:t>
            </a:r>
            <a:r>
              <a:rPr lang="en-US" dirty="0" smtClean="0"/>
              <a:t>hip and abducts </a:t>
            </a:r>
            <a:r>
              <a:rPr lang="en-US" dirty="0"/>
              <a:t>limb</a:t>
            </a:r>
          </a:p>
          <a:p>
            <a:r>
              <a:rPr lang="en-US" dirty="0" smtClean="0"/>
              <a:t>Gastrocnemius</a:t>
            </a:r>
          </a:p>
          <a:p>
            <a:pPr lvl="1"/>
            <a:r>
              <a:rPr lang="en-US" dirty="0" smtClean="0"/>
              <a:t>Flexes the knee.</a:t>
            </a:r>
            <a:endParaRPr lang="en-US" dirty="0"/>
          </a:p>
          <a:p>
            <a:r>
              <a:rPr lang="en-US" dirty="0"/>
              <a:t>Biceps </a:t>
            </a:r>
            <a:r>
              <a:rPr lang="en-US" dirty="0" err="1" smtClean="0"/>
              <a:t>Femoris</a:t>
            </a:r>
            <a:endParaRPr lang="en-US" dirty="0" smtClean="0"/>
          </a:p>
          <a:p>
            <a:pPr lvl="1"/>
            <a:r>
              <a:rPr lang="en-US" dirty="0" smtClean="0"/>
              <a:t>Flexes and rotates the knee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2374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Sheep muscle anatomy diagram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678" y="1752600"/>
            <a:ext cx="7391400" cy="4619625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66800" y="2730542"/>
            <a:ext cx="10668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1— Masseter</a:t>
            </a:r>
            <a:endParaRPr lang="en-US" sz="105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667000" y="2130215"/>
            <a:ext cx="12192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3–Trapezius</a:t>
            </a:r>
            <a:endParaRPr lang="en-US" sz="105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752600" y="3352800"/>
            <a:ext cx="124777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8—</a:t>
            </a:r>
            <a:r>
              <a:rPr lang="en-US" sz="1050" b="1" dirty="0"/>
              <a:t> </a:t>
            </a:r>
            <a:r>
              <a:rPr lang="en-US" sz="1050" b="1" dirty="0" err="1" smtClean="0"/>
              <a:t>Deltoideus</a:t>
            </a:r>
            <a:endParaRPr lang="en-US" sz="105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667000" y="2649751"/>
            <a:ext cx="14478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2—</a:t>
            </a:r>
          </a:p>
          <a:p>
            <a:r>
              <a:rPr lang="en-US" sz="1050" b="1" dirty="0" err="1" smtClean="0"/>
              <a:t>Brachiocephalicus</a:t>
            </a:r>
            <a:endParaRPr lang="en-US" sz="105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572000" y="3733800"/>
            <a:ext cx="14478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6—</a:t>
            </a:r>
          </a:p>
          <a:p>
            <a:r>
              <a:rPr lang="en-US" sz="1050" b="1" dirty="0" smtClean="0"/>
              <a:t>Deep Pectoral</a:t>
            </a:r>
            <a:endParaRPr lang="en-US" sz="105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114800" y="2130215"/>
            <a:ext cx="12954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18—</a:t>
            </a:r>
          </a:p>
          <a:p>
            <a:r>
              <a:rPr lang="en-US" sz="1050" b="1" dirty="0" smtClean="0"/>
              <a:t>Latissimus </a:t>
            </a:r>
            <a:r>
              <a:rPr lang="en-US" sz="1050" b="1" dirty="0" err="1" smtClean="0"/>
              <a:t>Dorsi</a:t>
            </a:r>
            <a:endParaRPr lang="en-US" sz="105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5410200" y="2361210"/>
            <a:ext cx="1066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20—</a:t>
            </a:r>
          </a:p>
          <a:p>
            <a:r>
              <a:rPr lang="en-US" sz="1050" b="1" dirty="0" smtClean="0"/>
              <a:t>Internal Abdominal Oblique</a:t>
            </a:r>
            <a:endParaRPr lang="en-US" sz="105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5524500" y="3186320"/>
            <a:ext cx="990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21—</a:t>
            </a:r>
          </a:p>
          <a:p>
            <a:r>
              <a:rPr lang="en-US" sz="1050" b="1" dirty="0" smtClean="0"/>
              <a:t>External Abdominal Oblique</a:t>
            </a:r>
            <a:endParaRPr lang="en-US" sz="105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6781800" y="1752600"/>
            <a:ext cx="16002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24—</a:t>
            </a:r>
          </a:p>
          <a:p>
            <a:r>
              <a:rPr lang="en-US" sz="1050" b="1" dirty="0" smtClean="0"/>
              <a:t>Tensor Fasciae </a:t>
            </a:r>
            <a:r>
              <a:rPr lang="en-US" sz="1050" b="1" dirty="0" err="1" smtClean="0"/>
              <a:t>Latae</a:t>
            </a:r>
            <a:endParaRPr lang="en-US" sz="105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7143750" y="2130215"/>
            <a:ext cx="16002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22—</a:t>
            </a:r>
          </a:p>
          <a:p>
            <a:r>
              <a:rPr lang="en-US" sz="1050" b="1" dirty="0" smtClean="0"/>
              <a:t>Middle Gluteal</a:t>
            </a:r>
            <a:endParaRPr lang="en-US" sz="105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7096125" y="3886200"/>
            <a:ext cx="16002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28—</a:t>
            </a:r>
          </a:p>
          <a:p>
            <a:r>
              <a:rPr lang="en-US" sz="1050" b="1" dirty="0" smtClean="0"/>
              <a:t>Gastrocnemius</a:t>
            </a:r>
            <a:endParaRPr lang="en-US" sz="105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7505700" y="3191217"/>
            <a:ext cx="876300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26—</a:t>
            </a:r>
          </a:p>
          <a:p>
            <a:r>
              <a:rPr lang="en-US" sz="1050" b="1" dirty="0" smtClean="0"/>
              <a:t>Biceps </a:t>
            </a:r>
            <a:r>
              <a:rPr lang="en-US" sz="1050" b="1" dirty="0" err="1" smtClean="0"/>
              <a:t>Femoris</a:t>
            </a:r>
            <a:endParaRPr lang="en-US" sz="105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2247900" y="3749248"/>
            <a:ext cx="1143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10—</a:t>
            </a:r>
          </a:p>
          <a:p>
            <a:r>
              <a:rPr lang="en-US" sz="1050" b="1" dirty="0" smtClean="0"/>
              <a:t>Brachialis</a:t>
            </a:r>
            <a:endParaRPr lang="en-US" sz="1050" b="1" dirty="0"/>
          </a:p>
        </p:txBody>
      </p:sp>
      <p:cxnSp>
        <p:nvCxnSpPr>
          <p:cNvPr id="17" name="Straight Arrow Connector 16"/>
          <p:cNvCxnSpPr/>
          <p:nvPr/>
        </p:nvCxnSpPr>
        <p:spPr>
          <a:xfrm>
            <a:off x="5057774" y="1828800"/>
            <a:ext cx="419100" cy="739997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Donut 22"/>
          <p:cNvSpPr/>
          <p:nvPr/>
        </p:nvSpPr>
        <p:spPr>
          <a:xfrm>
            <a:off x="5476874" y="2092852"/>
            <a:ext cx="1038225" cy="452861"/>
          </a:xfrm>
          <a:prstGeom prst="donut">
            <a:avLst>
              <a:gd name="adj" fmla="val 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26" name="Straight Arrow Connector 25"/>
          <p:cNvCxnSpPr/>
          <p:nvPr/>
        </p:nvCxnSpPr>
        <p:spPr>
          <a:xfrm flipH="1" flipV="1">
            <a:off x="5791200" y="3886200"/>
            <a:ext cx="228600" cy="6096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Donut 26"/>
          <p:cNvSpPr/>
          <p:nvPr/>
        </p:nvSpPr>
        <p:spPr>
          <a:xfrm>
            <a:off x="4419600" y="2857500"/>
            <a:ext cx="1143000" cy="952500"/>
          </a:xfrm>
          <a:prstGeom prst="donut">
            <a:avLst>
              <a:gd name="adj" fmla="val 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29" name="Straight Arrow Connector 28"/>
          <p:cNvCxnSpPr/>
          <p:nvPr/>
        </p:nvCxnSpPr>
        <p:spPr>
          <a:xfrm flipH="1" flipV="1">
            <a:off x="7639050" y="2473024"/>
            <a:ext cx="609600" cy="62685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Donut 30"/>
          <p:cNvSpPr/>
          <p:nvPr/>
        </p:nvSpPr>
        <p:spPr>
          <a:xfrm rot="19174557">
            <a:off x="6804480" y="2247111"/>
            <a:ext cx="485775" cy="843349"/>
          </a:xfrm>
          <a:prstGeom prst="donut">
            <a:avLst>
              <a:gd name="adj" fmla="val 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33" name="Straight Arrow Connector 32"/>
          <p:cNvCxnSpPr/>
          <p:nvPr/>
        </p:nvCxnSpPr>
        <p:spPr>
          <a:xfrm>
            <a:off x="6096000" y="1828800"/>
            <a:ext cx="762000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Donut 33"/>
          <p:cNvSpPr/>
          <p:nvPr/>
        </p:nvSpPr>
        <p:spPr>
          <a:xfrm>
            <a:off x="6286499" y="2545713"/>
            <a:ext cx="457200" cy="367099"/>
          </a:xfrm>
          <a:prstGeom prst="donut">
            <a:avLst>
              <a:gd name="adj" fmla="val 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36" name="Straight Arrow Connector 35"/>
          <p:cNvCxnSpPr>
            <a:endCxn id="15" idx="2"/>
          </p:cNvCxnSpPr>
          <p:nvPr/>
        </p:nvCxnSpPr>
        <p:spPr>
          <a:xfrm flipH="1" flipV="1">
            <a:off x="7943850" y="3768298"/>
            <a:ext cx="209550" cy="325651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Donut 36"/>
          <p:cNvSpPr/>
          <p:nvPr/>
        </p:nvSpPr>
        <p:spPr>
          <a:xfrm rot="2458594">
            <a:off x="6804703" y="2989268"/>
            <a:ext cx="457200" cy="914400"/>
          </a:xfrm>
          <a:prstGeom prst="donut">
            <a:avLst>
              <a:gd name="adj" fmla="val 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39" name="Straight Arrow Connector 38"/>
          <p:cNvCxnSpPr/>
          <p:nvPr/>
        </p:nvCxnSpPr>
        <p:spPr>
          <a:xfrm flipH="1" flipV="1">
            <a:off x="7720012" y="4210050"/>
            <a:ext cx="352425" cy="6858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Donut 39"/>
          <p:cNvSpPr/>
          <p:nvPr/>
        </p:nvSpPr>
        <p:spPr>
          <a:xfrm>
            <a:off x="6780667" y="3956997"/>
            <a:ext cx="361950" cy="360149"/>
          </a:xfrm>
          <a:prstGeom prst="donut">
            <a:avLst>
              <a:gd name="adj" fmla="val 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4527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1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1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1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1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2" dur="1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7" grpId="0" animBg="1"/>
      <p:bldP spid="31" grpId="0" animBg="1"/>
      <p:bldP spid="34" grpId="0" animBg="1"/>
      <p:bldP spid="37" grpId="0" animBg="1"/>
      <p:bldP spid="4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Head and neck Muscles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Masseter</a:t>
            </a:r>
          </a:p>
          <a:p>
            <a:pPr lvl="1"/>
            <a:r>
              <a:rPr lang="en-US" dirty="0" smtClean="0"/>
              <a:t>Elevates the mandible </a:t>
            </a:r>
          </a:p>
          <a:p>
            <a:r>
              <a:rPr lang="en-US" dirty="0" smtClean="0"/>
              <a:t>Brachiocephalic</a:t>
            </a:r>
            <a:endParaRPr lang="en-US" dirty="0"/>
          </a:p>
          <a:p>
            <a:pPr lvl="1"/>
            <a:r>
              <a:rPr lang="en-US" dirty="0"/>
              <a:t>Helps to protract the </a:t>
            </a:r>
            <a:r>
              <a:rPr lang="en-US" dirty="0" smtClean="0"/>
              <a:t>arm</a:t>
            </a:r>
          </a:p>
          <a:p>
            <a:r>
              <a:rPr lang="en-US" dirty="0"/>
              <a:t>Trapezius</a:t>
            </a:r>
          </a:p>
          <a:p>
            <a:pPr lvl="1"/>
            <a:r>
              <a:rPr lang="en-US" dirty="0"/>
              <a:t>Helps to keep the scapula in place and move it forward and backward.</a:t>
            </a:r>
          </a:p>
          <a:p>
            <a:endParaRPr lang="en-US" dirty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175739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Pig muscle Anatomy Diagram</a:t>
            </a:r>
            <a:endParaRPr lang="en-US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25" y="3302252"/>
            <a:ext cx="1962150" cy="2180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7930" y="1479852"/>
            <a:ext cx="1801670" cy="182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7930" y="3302252"/>
            <a:ext cx="1830245" cy="218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7930" y="5482327"/>
            <a:ext cx="1801670" cy="1079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5482328"/>
            <a:ext cx="1981200" cy="1079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1479852"/>
            <a:ext cx="1981200" cy="182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Straight Arrow Connector 3"/>
          <p:cNvCxnSpPr/>
          <p:nvPr/>
        </p:nvCxnSpPr>
        <p:spPr>
          <a:xfrm>
            <a:off x="1981200" y="2363308"/>
            <a:ext cx="1066800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>
            <a:off x="1600200" y="2514600"/>
            <a:ext cx="1143000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Donut 10"/>
          <p:cNvSpPr/>
          <p:nvPr/>
        </p:nvSpPr>
        <p:spPr>
          <a:xfrm>
            <a:off x="3957637" y="2184148"/>
            <a:ext cx="328613" cy="330452"/>
          </a:xfrm>
          <a:prstGeom prst="donut">
            <a:avLst>
              <a:gd name="adj" fmla="val 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Donut 11"/>
          <p:cNvSpPr/>
          <p:nvPr/>
        </p:nvSpPr>
        <p:spPr>
          <a:xfrm>
            <a:off x="3914775" y="2549777"/>
            <a:ext cx="371475" cy="381000"/>
          </a:xfrm>
          <a:prstGeom prst="donut">
            <a:avLst>
              <a:gd name="adj" fmla="val 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9570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Pig muscle anatomy diagram</a:t>
            </a:r>
            <a:endParaRPr lang="en-US" dirty="0"/>
          </a:p>
        </p:txBody>
      </p:sp>
      <p:pic>
        <p:nvPicPr>
          <p:cNvPr id="307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6291" y="1752600"/>
            <a:ext cx="5831417" cy="437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59176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Arm and shoulder muscles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L</a:t>
            </a:r>
            <a:r>
              <a:rPr lang="en-US" dirty="0" smtClean="0"/>
              <a:t>atissimus </a:t>
            </a:r>
            <a:r>
              <a:rPr lang="en-US" dirty="0" err="1"/>
              <a:t>D</a:t>
            </a:r>
            <a:r>
              <a:rPr lang="en-US" dirty="0" err="1" smtClean="0"/>
              <a:t>orsi</a:t>
            </a:r>
            <a:endParaRPr lang="en-US" dirty="0" smtClean="0"/>
          </a:p>
          <a:p>
            <a:pPr lvl="1"/>
            <a:r>
              <a:rPr lang="en-US" dirty="0" smtClean="0"/>
              <a:t>Major retractor muscle of the arm</a:t>
            </a:r>
            <a:endParaRPr lang="en-US" dirty="0"/>
          </a:p>
          <a:p>
            <a:r>
              <a:rPr lang="en-US" dirty="0" smtClean="0"/>
              <a:t>Deltoid</a:t>
            </a:r>
            <a:endParaRPr lang="en-US" dirty="0"/>
          </a:p>
          <a:p>
            <a:pPr lvl="1"/>
            <a:r>
              <a:rPr lang="en-US" dirty="0" smtClean="0"/>
              <a:t>Helps to protract the upper arm</a:t>
            </a:r>
          </a:p>
          <a:p>
            <a:r>
              <a:rPr lang="en-US" dirty="0"/>
              <a:t>Deep Pectoral</a:t>
            </a:r>
          </a:p>
          <a:p>
            <a:pPr lvl="1"/>
            <a:r>
              <a:rPr lang="en-US" dirty="0"/>
              <a:t>Adducts the limb and pulls the limb caudally</a:t>
            </a:r>
          </a:p>
          <a:p>
            <a:r>
              <a:rPr lang="en-US" dirty="0"/>
              <a:t>Triceps </a:t>
            </a:r>
            <a:r>
              <a:rPr lang="en-US" dirty="0" err="1"/>
              <a:t>Brachii</a:t>
            </a:r>
            <a:endParaRPr lang="en-US" dirty="0"/>
          </a:p>
          <a:p>
            <a:pPr lvl="1"/>
            <a:r>
              <a:rPr lang="en-US" dirty="0"/>
              <a:t>Extends the elbow and flexes the shoulder</a:t>
            </a:r>
          </a:p>
          <a:p>
            <a:r>
              <a:rPr lang="en-US" dirty="0"/>
              <a:t>Biceps </a:t>
            </a:r>
            <a:r>
              <a:rPr lang="en-US" dirty="0" err="1"/>
              <a:t>Brachii</a:t>
            </a:r>
            <a:endParaRPr lang="en-US" dirty="0"/>
          </a:p>
          <a:p>
            <a:pPr lvl="1"/>
            <a:r>
              <a:rPr lang="en-US" dirty="0"/>
              <a:t>Flexor of the forearm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5791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Pig muscle Anatomy Diagram</a:t>
            </a:r>
            <a:endParaRPr lang="en-US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0074" y="3302251"/>
            <a:ext cx="1990725" cy="2180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7930" y="1479852"/>
            <a:ext cx="1801670" cy="182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7930" y="3302252"/>
            <a:ext cx="1830245" cy="218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7930" y="5482327"/>
            <a:ext cx="1801670" cy="1079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5482328"/>
            <a:ext cx="1981200" cy="1079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1479852"/>
            <a:ext cx="1981200" cy="182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Straight Arrow Connector 3"/>
          <p:cNvCxnSpPr/>
          <p:nvPr/>
        </p:nvCxnSpPr>
        <p:spPr>
          <a:xfrm>
            <a:off x="2057400" y="3886200"/>
            <a:ext cx="762000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Donut 5"/>
          <p:cNvSpPr/>
          <p:nvPr/>
        </p:nvSpPr>
        <p:spPr>
          <a:xfrm flipH="1">
            <a:off x="3810000" y="3695700"/>
            <a:ext cx="381000" cy="381000"/>
          </a:xfrm>
          <a:prstGeom prst="donut">
            <a:avLst>
              <a:gd name="adj" fmla="val 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6400800" y="3505200"/>
            <a:ext cx="990600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Donut 8"/>
          <p:cNvSpPr/>
          <p:nvPr/>
        </p:nvSpPr>
        <p:spPr>
          <a:xfrm>
            <a:off x="4495800" y="3072001"/>
            <a:ext cx="466725" cy="460501"/>
          </a:xfrm>
          <a:prstGeom prst="donut">
            <a:avLst>
              <a:gd name="adj" fmla="val 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1752600" y="3302252"/>
            <a:ext cx="914400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Donut 11"/>
          <p:cNvSpPr/>
          <p:nvPr/>
        </p:nvSpPr>
        <p:spPr>
          <a:xfrm>
            <a:off x="3657600" y="3171825"/>
            <a:ext cx="342900" cy="304800"/>
          </a:xfrm>
          <a:prstGeom prst="donut">
            <a:avLst>
              <a:gd name="adj" fmla="val 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 flipH="1">
            <a:off x="6477000" y="2743200"/>
            <a:ext cx="762000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Donut 15"/>
          <p:cNvSpPr/>
          <p:nvPr/>
        </p:nvSpPr>
        <p:spPr>
          <a:xfrm>
            <a:off x="5029200" y="2797804"/>
            <a:ext cx="381000" cy="353698"/>
          </a:xfrm>
          <a:prstGeom prst="donut">
            <a:avLst>
              <a:gd name="adj" fmla="val 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73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1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2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Pig muscle anatomy diagram</a:t>
            </a:r>
            <a:endParaRPr 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2133600"/>
            <a:ext cx="4881562" cy="390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60621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Pelvis and thigh muscles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</a:t>
            </a:r>
            <a:r>
              <a:rPr lang="en-US" dirty="0" smtClean="0"/>
              <a:t>ensor </a:t>
            </a:r>
            <a:r>
              <a:rPr lang="en-US" dirty="0"/>
              <a:t>F</a:t>
            </a:r>
            <a:r>
              <a:rPr lang="en-US" dirty="0" smtClean="0"/>
              <a:t>asciae </a:t>
            </a:r>
            <a:r>
              <a:rPr lang="en-US" dirty="0" err="1"/>
              <a:t>L</a:t>
            </a:r>
            <a:r>
              <a:rPr lang="en-US" dirty="0" err="1" smtClean="0"/>
              <a:t>atae</a:t>
            </a:r>
            <a:endParaRPr lang="en-US" dirty="0" smtClean="0"/>
          </a:p>
          <a:p>
            <a:pPr lvl="1"/>
            <a:r>
              <a:rPr lang="en-US" dirty="0" smtClean="0"/>
              <a:t>Helps to extend the shanks, as well as to protract the thigh at the hip joint.</a:t>
            </a:r>
          </a:p>
          <a:p>
            <a:r>
              <a:rPr lang="en-US" dirty="0" smtClean="0"/>
              <a:t>Semitendinosus</a:t>
            </a:r>
          </a:p>
          <a:p>
            <a:pPr lvl="1"/>
            <a:r>
              <a:rPr lang="en-US" dirty="0" smtClean="0"/>
              <a:t>Assists the biceps </a:t>
            </a:r>
            <a:r>
              <a:rPr lang="en-US" dirty="0" err="1" smtClean="0"/>
              <a:t>femoris</a:t>
            </a:r>
            <a:r>
              <a:rPr lang="en-US" dirty="0" smtClean="0"/>
              <a:t> in thigh retraction and shank flexion</a:t>
            </a:r>
            <a:endParaRPr lang="en-US" dirty="0"/>
          </a:p>
          <a:p>
            <a:r>
              <a:rPr lang="en-US" dirty="0" smtClean="0"/>
              <a:t>Gastrocnemius </a:t>
            </a:r>
            <a:r>
              <a:rPr lang="en-US" dirty="0"/>
              <a:t>and </a:t>
            </a:r>
            <a:r>
              <a:rPr lang="en-US" dirty="0" smtClean="0"/>
              <a:t>Soleus</a:t>
            </a:r>
            <a:endParaRPr lang="en-US" dirty="0"/>
          </a:p>
          <a:p>
            <a:pPr lvl="1"/>
            <a:r>
              <a:rPr lang="en-US" dirty="0"/>
              <a:t>Extend the foot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2120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othecary">
  <a:themeElements>
    <a:clrScheme name="Apothecary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Apothecary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pothecary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743</TotalTime>
  <Words>811</Words>
  <Application>Microsoft Office PowerPoint</Application>
  <PresentationFormat>On-screen Show (4:3)</PresentationFormat>
  <Paragraphs>244</Paragraphs>
  <Slides>26</Slides>
  <Notes>16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Apothecary</vt:lpstr>
      <vt:lpstr>Animal Muscle Identification</vt:lpstr>
      <vt:lpstr>Pig muscle Anatomy Diagram</vt:lpstr>
      <vt:lpstr>Head and neck Muscles</vt:lpstr>
      <vt:lpstr>Pig muscle Anatomy Diagram</vt:lpstr>
      <vt:lpstr>Pig muscle anatomy diagram</vt:lpstr>
      <vt:lpstr>Arm and shoulder muscles</vt:lpstr>
      <vt:lpstr>Pig muscle Anatomy Diagram</vt:lpstr>
      <vt:lpstr>Pig muscle anatomy diagram</vt:lpstr>
      <vt:lpstr>Pelvis and thigh muscles</vt:lpstr>
      <vt:lpstr>Pig muscle Anatomy Diagram</vt:lpstr>
      <vt:lpstr>Trunk Muscles</vt:lpstr>
      <vt:lpstr>Pig muscle Anatomy Diagram</vt:lpstr>
      <vt:lpstr>Cattle muscle anatomy diagram</vt:lpstr>
      <vt:lpstr>Head and Neck muscles</vt:lpstr>
      <vt:lpstr>Cattle muscle anatomy diagram</vt:lpstr>
      <vt:lpstr>Arm and shoulder muscles</vt:lpstr>
      <vt:lpstr>Cattle muscle anatomy diagram</vt:lpstr>
      <vt:lpstr>Trunk, Pelvis, and thigh muscles</vt:lpstr>
      <vt:lpstr>Cattle muscle anatomy diagram</vt:lpstr>
      <vt:lpstr>Sheep muscle anatomy diagram</vt:lpstr>
      <vt:lpstr>Head and Neck muscles</vt:lpstr>
      <vt:lpstr>Sheep muscle anatomy diagram</vt:lpstr>
      <vt:lpstr>Arm and shoulder muscles</vt:lpstr>
      <vt:lpstr>Sheep muscle anatomy diagram</vt:lpstr>
      <vt:lpstr>Trunk, pelvis, and thigh muscles</vt:lpstr>
      <vt:lpstr>Sheep muscle anatomy diagram</vt:lpstr>
    </vt:vector>
  </TitlesOfParts>
  <Company>College of Veterinary Medicine - Texas A&amp;M Univ.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Tech</dc:creator>
  <cp:lastModifiedBy>Tech</cp:lastModifiedBy>
  <cp:revision>57</cp:revision>
  <dcterms:created xsi:type="dcterms:W3CDTF">2014-08-27T19:32:50Z</dcterms:created>
  <dcterms:modified xsi:type="dcterms:W3CDTF">2014-09-04T18:12:32Z</dcterms:modified>
</cp:coreProperties>
</file>