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0"/>
  </p:notesMasterIdLst>
  <p:sldIdLst>
    <p:sldId id="256" r:id="rId2"/>
    <p:sldId id="257" r:id="rId3"/>
    <p:sldId id="271" r:id="rId4"/>
    <p:sldId id="318" r:id="rId5"/>
    <p:sldId id="258" r:id="rId6"/>
    <p:sldId id="276" r:id="rId7"/>
    <p:sldId id="275" r:id="rId8"/>
    <p:sldId id="278" r:id="rId9"/>
    <p:sldId id="259" r:id="rId10"/>
    <p:sldId id="280" r:id="rId11"/>
    <p:sldId id="283" r:id="rId12"/>
    <p:sldId id="284" r:id="rId13"/>
    <p:sldId id="260" r:id="rId14"/>
    <p:sldId id="285" r:id="rId15"/>
    <p:sldId id="286" r:id="rId16"/>
    <p:sldId id="287" r:id="rId17"/>
    <p:sldId id="261" r:id="rId18"/>
    <p:sldId id="288" r:id="rId19"/>
    <p:sldId id="289" r:id="rId20"/>
    <p:sldId id="290" r:id="rId21"/>
    <p:sldId id="262" r:id="rId22"/>
    <p:sldId id="291" r:id="rId23"/>
    <p:sldId id="292" r:id="rId24"/>
    <p:sldId id="293" r:id="rId25"/>
    <p:sldId id="263" r:id="rId26"/>
    <p:sldId id="294" r:id="rId27"/>
    <p:sldId id="295" r:id="rId28"/>
    <p:sldId id="296" r:id="rId29"/>
    <p:sldId id="264" r:id="rId30"/>
    <p:sldId id="297" r:id="rId31"/>
    <p:sldId id="298" r:id="rId32"/>
    <p:sldId id="299" r:id="rId33"/>
    <p:sldId id="265" r:id="rId34"/>
    <p:sldId id="300" r:id="rId35"/>
    <p:sldId id="301" r:id="rId36"/>
    <p:sldId id="302" r:id="rId37"/>
    <p:sldId id="266" r:id="rId38"/>
    <p:sldId id="303" r:id="rId39"/>
    <p:sldId id="304" r:id="rId40"/>
    <p:sldId id="305" r:id="rId41"/>
    <p:sldId id="267" r:id="rId42"/>
    <p:sldId id="306" r:id="rId43"/>
    <p:sldId id="307" r:id="rId44"/>
    <p:sldId id="308" r:id="rId45"/>
    <p:sldId id="268" r:id="rId46"/>
    <p:sldId id="309" r:id="rId47"/>
    <p:sldId id="310" r:id="rId48"/>
    <p:sldId id="311" r:id="rId49"/>
    <p:sldId id="269" r:id="rId50"/>
    <p:sldId id="312" r:id="rId51"/>
    <p:sldId id="313" r:id="rId52"/>
    <p:sldId id="314" r:id="rId53"/>
    <p:sldId id="270" r:id="rId54"/>
    <p:sldId id="315" r:id="rId55"/>
    <p:sldId id="316" r:id="rId56"/>
    <p:sldId id="317" r:id="rId57"/>
    <p:sldId id="319" r:id="rId58"/>
    <p:sldId id="320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08A463-4643-4E3D-8781-3A3E6DA45DAF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8953D-FCB5-4F20-A909-5AA7DB62B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2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http://science.fau.edu/biology/sta/SeaTurtleAnatomy-Muscle_Anatomy.pdf</a:t>
            </a:r>
          </a:p>
          <a:p>
            <a:r>
              <a:rPr lang="en-US" dirty="0" smtClean="0"/>
              <a:t>http://www.thefreedictionary.com/ventral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3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http://www.newrider.com/Library/Horse_Care/muscles.html</a:t>
            </a:r>
          </a:p>
          <a:p>
            <a:r>
              <a:rPr lang="en-US" dirty="0" smtClean="0"/>
              <a:t>http://fetal-pig-dissection.weebly.com/brachiocephalic.html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451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0403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http://www.innerbody.com/image_musfov/musc12-new.html#full-description</a:t>
            </a:r>
          </a:p>
          <a:p>
            <a:r>
              <a:rPr lang="en-US" dirty="0" smtClean="0"/>
              <a:t>http://www.innovateus.net/health/what-function-deltoid-muscle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3530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http://www.healthline.com/human-body-maps/latissimus-dorsi-muscle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57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http://science.fau.edu/biology/sta/SeaTurtleAnatomy-Muscle_Anatomy.pdf</a:t>
            </a:r>
          </a:p>
          <a:p>
            <a:r>
              <a:rPr lang="en-US" dirty="0" smtClean="0"/>
              <a:t>http://www.thefreedictionary.com/Anteriorly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460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http://en.wikipedia.org/wiki/Triceps_brachii_muscle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2761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http://www.healthline.com/human-body-maps/brachialis-muscle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023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https://www.inkling.com/read/dissection-guide-atlas-fetal-pig-smith-schenk-3rd/chapter-3/head-and-neck</a:t>
            </a:r>
          </a:p>
          <a:p>
            <a:r>
              <a:rPr lang="en-US" dirty="0" smtClean="0"/>
              <a:t>amandawbio.files.wordpress.com/2008/05/cow_dentition11.doc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30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http://cal.vet.upenn.edu/projects/grossanat/largemenu/hnsdmuscle.htm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8855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0403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http://www.getbodysmart.com/ap/muscularsystem/abdominalmuscles/externaloblique/tutorial.html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772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0403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http://books.google.com/books?id=LaaLNfY6gB8C&amp;pg=PA23&amp;lpg=PA23&amp;dq=arm+and+shoulder+muscles+of+a+pig&amp;source=bl&amp;ots=X2LKsJW9mh&amp;sig=Xg3AsH38t_PFpsJGd8vjAHYKOjA&amp;hl=en&amp;sa=X&amp;ei=1KoAVMeHJI7HggSdroHgBA&amp;ved=0CCwQ6AEwBQ#v=onepage&amp;q=ar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73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0403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http://bovine.unl.edu/eng/glos.jsp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613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http://books.google.com/books?id=3nrGsP7RvNMC&amp;pg=PT49&amp;lpg=PT49&amp;dq=Where+is+the+biceps+femoris+located+in+a+pig?&amp;source=bl&amp;ots=cfS-GxCTlE&amp;sig=DG4m5ldwJhVX36dmN4HknPMHHKY&amp;hl=en&amp;sa=X&amp;ei=fpoIVJKYEcuj8gH1toDQCw&amp;ved=0CEsQ</a:t>
            </a:r>
          </a:p>
          <a:p>
            <a:r>
              <a:rPr lang="en-US" dirty="0" smtClean="0"/>
              <a:t>http://bovine.unl.edu/eng/glos.jsp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8296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http://books.google.com/books?id=3nrGsP7RvNMC&amp;pg=PT49&amp;dq=Where+is+the+semitendinosus+located+in+a+pig?&amp;hl=en&amp;sa=X&amp;ei=OZ0IVNShEoGoyAT4gYKwBw&amp;ved=0CC0Q6AEwAQ#v=onepage&amp;q=Where%20is%20the%20semitendinosus%20located%20in%20a%20pig%3F&amp;f=false</a:t>
            </a:r>
          </a:p>
          <a:p>
            <a:r>
              <a:rPr lang="en-US" dirty="0" smtClean="0"/>
              <a:t>http://fetal-pig-dissection.weebly.com/semitendinosus-and-semimembranosus.html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92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http://www.youtube.com/watch?v=AwWG4-J7K5M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62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http://www.infovets.com/books/smrm/A/A030.htm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2363-B9F5-4309-9C7C-6D95B68C561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2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http://www.innerbody.com/image_musfov/musc28-new.html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18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https://www.inkling.com/read/photographic-atlas-anatomy-and-physiology-laboratory/chapter-20/figure-20-2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65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http://www.infovets.com/books/beef/A/A028.htm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8953D-FCB5-4F20-A909-5AA7DB62BD3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4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BD0852B-6463-4D72-A30E-CF01DB1E2B93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C975604-44F5-442B-9F76-9A131EDB079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wWG4-J7K5M" TargetMode="External"/><Relationship Id="rId4" Type="http://schemas.openxmlformats.org/officeDocument/2006/relationships/image" Target="../media/image2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Animal muscle Identification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1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6096000" y="3581400"/>
            <a:ext cx="1219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onut 5"/>
          <p:cNvSpPr/>
          <p:nvPr/>
        </p:nvSpPr>
        <p:spPr>
          <a:xfrm>
            <a:off x="4038600" y="2895600"/>
            <a:ext cx="838200" cy="11430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3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Cattle muscle anatomy diagram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3200400" y="1600200"/>
            <a:ext cx="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onut 5"/>
          <p:cNvSpPr/>
          <p:nvPr/>
        </p:nvSpPr>
        <p:spPr>
          <a:xfrm>
            <a:off x="2895600" y="2824579"/>
            <a:ext cx="1150398" cy="1005396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63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92560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000375" y="1600200"/>
            <a:ext cx="0" cy="65697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>
            <a:off x="2743200" y="2337964"/>
            <a:ext cx="838200" cy="564391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1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Brachiocephalic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neck.</a:t>
            </a:r>
          </a:p>
          <a:p>
            <a:r>
              <a:rPr lang="en-US" dirty="0" smtClean="0"/>
              <a:t>Moves the forelimb forward or anteriorly. 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3225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302252"/>
            <a:ext cx="2095500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3302252"/>
            <a:ext cx="1830245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79852"/>
            <a:ext cx="198120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79852"/>
            <a:ext cx="24765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302252"/>
            <a:ext cx="247650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468645"/>
            <a:ext cx="247650" cy="109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828800" y="2514600"/>
            <a:ext cx="914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>
            <a:off x="3962400" y="2514600"/>
            <a:ext cx="304800" cy="491231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64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2438400" y="1524000"/>
            <a:ext cx="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19910151">
            <a:off x="2758028" y="2955742"/>
            <a:ext cx="457200" cy="1174454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0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2057400" y="2984458"/>
            <a:ext cx="609600" cy="36834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 rot="18587869">
            <a:off x="2326392" y="2074465"/>
            <a:ext cx="457200" cy="914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2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Deltoid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shoulder.</a:t>
            </a:r>
          </a:p>
          <a:p>
            <a:r>
              <a:rPr lang="en-US" dirty="0" smtClean="0"/>
              <a:t>Main abductor and flexor of the arm.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88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2133600" y="26670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>
            <a:off x="3505200" y="2895600"/>
            <a:ext cx="762000" cy="2286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74139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174442" y="4572000"/>
            <a:ext cx="990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1494699">
            <a:off x="3519258" y="3689412"/>
            <a:ext cx="457200" cy="914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4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Protracts—</a:t>
            </a:r>
          </a:p>
          <a:p>
            <a:pPr lvl="1"/>
            <a:r>
              <a:rPr lang="en-US" dirty="0" smtClean="0"/>
              <a:t>Moves one part out and forward.</a:t>
            </a:r>
          </a:p>
          <a:p>
            <a:r>
              <a:rPr lang="en-US" dirty="0" smtClean="0"/>
              <a:t>Retracts—</a:t>
            </a:r>
          </a:p>
          <a:p>
            <a:pPr lvl="1"/>
            <a:r>
              <a:rPr lang="en-US" dirty="0" smtClean="0"/>
              <a:t>Moves one part in and back.</a:t>
            </a:r>
          </a:p>
          <a:p>
            <a:r>
              <a:rPr lang="en-US" dirty="0" smtClean="0"/>
              <a:t>Adducts—</a:t>
            </a:r>
          </a:p>
          <a:p>
            <a:pPr lvl="1"/>
            <a:r>
              <a:rPr lang="en-US" dirty="0" smtClean="0"/>
              <a:t>Brings a part towards the ventral surface. </a:t>
            </a:r>
          </a:p>
          <a:p>
            <a:r>
              <a:rPr lang="en-US" dirty="0" smtClean="0"/>
              <a:t>Abducts—</a:t>
            </a:r>
          </a:p>
          <a:p>
            <a:pPr lvl="1"/>
            <a:r>
              <a:rPr lang="en-US" dirty="0" smtClean="0"/>
              <a:t>Moves a part away from the ventral surface.</a:t>
            </a:r>
          </a:p>
          <a:p>
            <a:r>
              <a:rPr lang="en-US" dirty="0" smtClean="0"/>
              <a:t>Ventral—</a:t>
            </a:r>
          </a:p>
          <a:p>
            <a:pPr lvl="1"/>
            <a:r>
              <a:rPr lang="en-US" dirty="0" smtClean="0"/>
              <a:t>Relating to or on the front or lower surface of an animal.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98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>
            <a:endCxn id="6" idx="1"/>
          </p:cNvCxnSpPr>
          <p:nvPr/>
        </p:nvCxnSpPr>
        <p:spPr>
          <a:xfrm>
            <a:off x="990600" y="3479758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>
            <a:off x="3048000" y="3125744"/>
            <a:ext cx="457200" cy="423008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55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Latissimus </a:t>
            </a:r>
            <a:r>
              <a:rPr lang="en-US" dirty="0" err="1" smtClean="0"/>
              <a:t>Dorsi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back.</a:t>
            </a:r>
          </a:p>
          <a:p>
            <a:r>
              <a:rPr lang="en-US" dirty="0" smtClean="0"/>
              <a:t>Extends, abducts, and rotates the arm.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21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6324600" y="3733800"/>
            <a:ext cx="82566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976658">
            <a:off x="4668101" y="3352800"/>
            <a:ext cx="533400" cy="762000"/>
          </a:xfrm>
          <a:prstGeom prst="donut">
            <a:avLst>
              <a:gd name="adj" fmla="val 72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Donut 5"/>
          <p:cNvSpPr/>
          <p:nvPr/>
        </p:nvSpPr>
        <p:spPr>
          <a:xfrm rot="20552598">
            <a:off x="3766356" y="3338022"/>
            <a:ext cx="533400" cy="806967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14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4572000" y="1600200"/>
            <a:ext cx="30480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2217456">
            <a:off x="4021985" y="3022101"/>
            <a:ext cx="914400" cy="1417412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83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84136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60838" y="267267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00500" y="1857814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4446973" y="1569741"/>
            <a:ext cx="762000" cy="45381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 rot="2910246">
            <a:off x="4008486" y="2159474"/>
            <a:ext cx="848119" cy="1226187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34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Triceps </a:t>
            </a:r>
            <a:r>
              <a:rPr lang="en-US" dirty="0" err="1" smtClean="0"/>
              <a:t>Brachi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back of the upper arm.</a:t>
            </a:r>
          </a:p>
          <a:p>
            <a:r>
              <a:rPr lang="en-US" dirty="0" smtClean="0"/>
              <a:t>Responsible for the extension of the elbow joint.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59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505505" y="3276600"/>
            <a:ext cx="914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>
            <a:off x="3352800" y="2819400"/>
            <a:ext cx="838200" cy="533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17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143000" y="4724400"/>
            <a:ext cx="838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997102">
            <a:off x="3800602" y="3795013"/>
            <a:ext cx="457200" cy="1066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88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651682" y="3038802"/>
            <a:ext cx="7620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9—</a:t>
            </a:r>
          </a:p>
          <a:p>
            <a:r>
              <a:rPr lang="en-US" sz="1050" b="1" dirty="0" smtClean="0"/>
              <a:t>Triceps </a:t>
            </a:r>
            <a:r>
              <a:rPr lang="en-US" sz="1050" b="1" dirty="0" err="1" smtClean="0"/>
              <a:t>Brachii</a:t>
            </a:r>
            <a:endParaRPr lang="en-US" sz="1050" b="1" dirty="0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3962400" y="3615883"/>
            <a:ext cx="0" cy="8037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nut 20"/>
          <p:cNvSpPr/>
          <p:nvPr/>
        </p:nvSpPr>
        <p:spPr>
          <a:xfrm rot="19657615">
            <a:off x="3280930" y="3361976"/>
            <a:ext cx="457200" cy="685801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49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Brachialis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upper arm.</a:t>
            </a:r>
          </a:p>
          <a:p>
            <a:r>
              <a:rPr lang="en-US" smtClean="0"/>
              <a:t>Function is flexion </a:t>
            </a:r>
            <a:r>
              <a:rPr lang="en-US" dirty="0" smtClean="0"/>
              <a:t>of the elbow.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29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Extends—</a:t>
            </a:r>
          </a:p>
          <a:p>
            <a:pPr lvl="1"/>
            <a:r>
              <a:rPr lang="en-US" dirty="0"/>
              <a:t>Straightens one part relative to another at a </a:t>
            </a:r>
            <a:r>
              <a:rPr lang="en-US" dirty="0" smtClean="0"/>
              <a:t>joint.</a:t>
            </a:r>
            <a:endParaRPr lang="en-US" dirty="0"/>
          </a:p>
          <a:p>
            <a:r>
              <a:rPr lang="en-US" dirty="0"/>
              <a:t>Flexes—</a:t>
            </a:r>
          </a:p>
          <a:p>
            <a:pPr lvl="1"/>
            <a:r>
              <a:rPr lang="en-US" dirty="0"/>
              <a:t>Bends one part relative to another at a </a:t>
            </a:r>
            <a:r>
              <a:rPr lang="en-US" dirty="0" smtClean="0"/>
              <a:t>joint.</a:t>
            </a:r>
            <a:endParaRPr lang="en-US" dirty="0"/>
          </a:p>
          <a:p>
            <a:r>
              <a:rPr lang="en-US" dirty="0"/>
              <a:t>Rotates—</a:t>
            </a:r>
          </a:p>
          <a:p>
            <a:pPr lvl="1"/>
            <a:r>
              <a:rPr lang="en-US" dirty="0"/>
              <a:t>Turns a </a:t>
            </a:r>
            <a:r>
              <a:rPr lang="en-US" dirty="0" smtClean="0"/>
              <a:t>structure.</a:t>
            </a:r>
            <a:endParaRPr lang="en-US" dirty="0"/>
          </a:p>
          <a:p>
            <a:r>
              <a:rPr lang="en-US" dirty="0" smtClean="0"/>
              <a:t>Anteriorly—</a:t>
            </a:r>
          </a:p>
          <a:p>
            <a:pPr lvl="1"/>
            <a:r>
              <a:rPr lang="en-US" dirty="0"/>
              <a:t>Placed before or in front.</a:t>
            </a:r>
          </a:p>
        </p:txBody>
      </p:sp>
    </p:spTree>
    <p:extLst>
      <p:ext uri="{BB962C8B-B14F-4D97-AF65-F5344CB8AC3E}">
        <p14:creationId xmlns:p14="http://schemas.microsoft.com/office/powerpoint/2010/main" val="292493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6400800" y="2286000"/>
            <a:ext cx="914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onut 5"/>
          <p:cNvSpPr/>
          <p:nvPr/>
        </p:nvSpPr>
        <p:spPr>
          <a:xfrm rot="20891514">
            <a:off x="5019258" y="2753014"/>
            <a:ext cx="382983" cy="258642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12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371600" y="48768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>
            <a:off x="3596936" y="4648200"/>
            <a:ext cx="304800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>
            <a:endCxn id="16" idx="1"/>
          </p:cNvCxnSpPr>
          <p:nvPr/>
        </p:nvCxnSpPr>
        <p:spPr>
          <a:xfrm flipV="1">
            <a:off x="1447800" y="3956997"/>
            <a:ext cx="800100" cy="6521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onut 21"/>
          <p:cNvSpPr/>
          <p:nvPr/>
        </p:nvSpPr>
        <p:spPr>
          <a:xfrm>
            <a:off x="3238500" y="3749248"/>
            <a:ext cx="304800" cy="262792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22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Pectoral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chest.</a:t>
            </a:r>
          </a:p>
          <a:p>
            <a:r>
              <a:rPr lang="en-US" dirty="0" smtClean="0"/>
              <a:t>Adducts the limb and stabilizes the shoulder joint.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59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02252"/>
            <a:ext cx="2105024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3302252"/>
            <a:ext cx="1801670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1479852"/>
            <a:ext cx="2105025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4" y="1479852"/>
            <a:ext cx="123826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302252"/>
            <a:ext cx="247650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468645"/>
            <a:ext cx="247650" cy="109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6248400" y="3429000"/>
            <a:ext cx="990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1612555">
            <a:off x="4525391" y="2971801"/>
            <a:ext cx="457200" cy="914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1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4191000" y="5334000"/>
            <a:ext cx="3810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18679181">
            <a:off x="4211085" y="4445055"/>
            <a:ext cx="433614" cy="80871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26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419600" y="3365562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4953000" y="3814465"/>
            <a:ext cx="190500" cy="113853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 rot="453191">
            <a:off x="3761543" y="3747612"/>
            <a:ext cx="1143370" cy="529792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4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Internal/External Abdominal Oblique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abdomen.</a:t>
            </a:r>
          </a:p>
          <a:p>
            <a:r>
              <a:rPr lang="en-US" dirty="0" smtClean="0"/>
              <a:t>Flexes, rotates, and laterally flexes the vertebral column, and compresses the abdomen.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6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302252"/>
            <a:ext cx="2095500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670" y="3302253"/>
            <a:ext cx="1830245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79852"/>
            <a:ext cx="198120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79852"/>
            <a:ext cx="24765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302252"/>
            <a:ext cx="247650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468645"/>
            <a:ext cx="247650" cy="109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824361" y="4392288"/>
            <a:ext cx="914400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6400800" y="4724400"/>
            <a:ext cx="838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onut 7"/>
          <p:cNvSpPr/>
          <p:nvPr/>
        </p:nvSpPr>
        <p:spPr>
          <a:xfrm>
            <a:off x="3886200" y="3581400"/>
            <a:ext cx="609600" cy="1676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Donut 8"/>
          <p:cNvSpPr/>
          <p:nvPr/>
        </p:nvSpPr>
        <p:spPr>
          <a:xfrm>
            <a:off x="4572000" y="4533900"/>
            <a:ext cx="533400" cy="381000"/>
          </a:xfrm>
          <a:prstGeom prst="donut">
            <a:avLst>
              <a:gd name="adj" fmla="val 49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95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5105400" y="1676400"/>
            <a:ext cx="76200" cy="609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4648200" y="1676400"/>
            <a:ext cx="304800" cy="838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onut 6"/>
          <p:cNvSpPr/>
          <p:nvPr/>
        </p:nvSpPr>
        <p:spPr>
          <a:xfrm>
            <a:off x="5334000" y="3048000"/>
            <a:ext cx="609600" cy="3810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 rot="1773358">
            <a:off x="4702382" y="3425911"/>
            <a:ext cx="908047" cy="157841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80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Muscles to go 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dirty="0" smtClean="0"/>
              <a:t>Masseter</a:t>
            </a:r>
          </a:p>
          <a:p>
            <a:r>
              <a:rPr lang="en-US" dirty="0" smtClean="0"/>
              <a:t>Trapezius</a:t>
            </a:r>
          </a:p>
          <a:p>
            <a:r>
              <a:rPr lang="en-US" dirty="0" smtClean="0"/>
              <a:t>Brachiocephalic</a:t>
            </a:r>
          </a:p>
          <a:p>
            <a:r>
              <a:rPr lang="en-US" dirty="0" smtClean="0"/>
              <a:t>Deltoid</a:t>
            </a:r>
          </a:p>
          <a:p>
            <a:r>
              <a:rPr lang="en-US" dirty="0" smtClean="0"/>
              <a:t>Latissimus </a:t>
            </a:r>
            <a:r>
              <a:rPr lang="en-US" dirty="0" err="1" smtClean="0"/>
              <a:t>Dorsi</a:t>
            </a:r>
            <a:endParaRPr lang="en-US" dirty="0" smtClean="0"/>
          </a:p>
          <a:p>
            <a:r>
              <a:rPr lang="en-US" dirty="0" smtClean="0"/>
              <a:t>Triceps </a:t>
            </a:r>
            <a:r>
              <a:rPr lang="en-US" dirty="0" err="1" smtClean="0"/>
              <a:t>Brachii</a:t>
            </a:r>
            <a:endParaRPr lang="en-US" dirty="0" smtClean="0"/>
          </a:p>
          <a:p>
            <a:r>
              <a:rPr lang="en-US" dirty="0" smtClean="0"/>
              <a:t>Brachialis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Internal/External Abdominal Oblique</a:t>
            </a:r>
          </a:p>
          <a:p>
            <a:r>
              <a:rPr lang="en-US" dirty="0" smtClean="0"/>
              <a:t>Deep Pectoral</a:t>
            </a:r>
          </a:p>
          <a:p>
            <a:r>
              <a:rPr lang="en-US" dirty="0" smtClean="0"/>
              <a:t>Tensor </a:t>
            </a:r>
            <a:r>
              <a:rPr lang="en-US" dirty="0" smtClean="0"/>
              <a:t>Fasciae </a:t>
            </a:r>
            <a:r>
              <a:rPr lang="en-US" dirty="0" err="1" smtClean="0"/>
              <a:t>Latae</a:t>
            </a:r>
            <a:endParaRPr lang="en-US" dirty="0" smtClean="0"/>
          </a:p>
          <a:p>
            <a:r>
              <a:rPr lang="en-US" dirty="0" smtClean="0"/>
              <a:t>Gastrocnemius</a:t>
            </a:r>
            <a:endParaRPr lang="en-US" dirty="0" smtClean="0"/>
          </a:p>
          <a:p>
            <a:r>
              <a:rPr lang="en-US" dirty="0" smtClean="0"/>
              <a:t>Biceps </a:t>
            </a:r>
            <a:r>
              <a:rPr lang="en-US" dirty="0" err="1" smtClean="0"/>
              <a:t>Femoris</a:t>
            </a:r>
            <a:endParaRPr lang="en-US" dirty="0" smtClean="0"/>
          </a:p>
          <a:p>
            <a:r>
              <a:rPr lang="en-US" dirty="0" smtClean="0"/>
              <a:t>Semitendinosus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40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953000" y="1676400"/>
            <a:ext cx="457200" cy="86931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nut 20"/>
          <p:cNvSpPr/>
          <p:nvPr/>
        </p:nvSpPr>
        <p:spPr>
          <a:xfrm>
            <a:off x="5431654" y="2130215"/>
            <a:ext cx="1121546" cy="4572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5791200" y="3886200"/>
            <a:ext cx="381000" cy="838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onut 23"/>
          <p:cNvSpPr/>
          <p:nvPr/>
        </p:nvSpPr>
        <p:spPr>
          <a:xfrm rot="3063687">
            <a:off x="4438814" y="2676273"/>
            <a:ext cx="832534" cy="1232683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Tensor Fasciae </a:t>
            </a:r>
            <a:r>
              <a:rPr lang="en-US" dirty="0" err="1" smtClean="0"/>
              <a:t>Latae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outer thigh.</a:t>
            </a:r>
          </a:p>
          <a:p>
            <a:r>
              <a:rPr lang="en-US" dirty="0"/>
              <a:t>Helps to extend the shanks, as well as to protract the thigh at the hip joint.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47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219200" y="5257800"/>
            <a:ext cx="990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2402657">
            <a:off x="3571711" y="4934095"/>
            <a:ext cx="381000" cy="647409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09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6553200" y="1524000"/>
            <a:ext cx="5334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19825714">
            <a:off x="5874178" y="3237188"/>
            <a:ext cx="478687" cy="6096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58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7239000" y="1752600"/>
            <a:ext cx="16002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>
            <a:off x="6424474" y="2440951"/>
            <a:ext cx="357326" cy="454649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07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Gastrocnemius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back of the lower leg.</a:t>
            </a:r>
          </a:p>
          <a:p>
            <a:r>
              <a:rPr lang="en-US" dirty="0"/>
              <a:t>Extends the hock or flexes the stifle joint.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4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447800" y="6248400"/>
            <a:ext cx="914400" cy="190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onut 6"/>
          <p:cNvSpPr/>
          <p:nvPr/>
        </p:nvSpPr>
        <p:spPr>
          <a:xfrm rot="3209211">
            <a:off x="3554767" y="5629289"/>
            <a:ext cx="228600" cy="4572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76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4114800" y="5486400"/>
            <a:ext cx="6858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19850319">
            <a:off x="6684514" y="4267940"/>
            <a:ext cx="240892" cy="914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7734300" y="4267200"/>
            <a:ext cx="723900" cy="762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 rot="20126397">
            <a:off x="6981826" y="3904648"/>
            <a:ext cx="228600" cy="914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30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Biceps </a:t>
            </a:r>
            <a:r>
              <a:rPr lang="en-US" dirty="0" err="1" smtClean="0"/>
              <a:t>Femoris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from the pelvis, along the tibia.</a:t>
            </a:r>
          </a:p>
          <a:p>
            <a:r>
              <a:rPr lang="en-US" dirty="0"/>
              <a:t>Extends the hip, stifle, and hock joints, and flexes the stifle when the hind foot is off the ground.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08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Masseter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the cheek</a:t>
            </a:r>
          </a:p>
          <a:p>
            <a:r>
              <a:rPr lang="en-US" dirty="0" smtClean="0"/>
              <a:t>Elevates the jaw to aid in the process of chewing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7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1524000" y="5486400"/>
            <a:ext cx="838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>
            <a:off x="3962400" y="5295900"/>
            <a:ext cx="1219200" cy="3429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Donut 5"/>
          <p:cNvSpPr/>
          <p:nvPr/>
        </p:nvSpPr>
        <p:spPr>
          <a:xfrm rot="1264550">
            <a:off x="3371470" y="5519157"/>
            <a:ext cx="1050886" cy="243642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96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7086600" y="2209800"/>
            <a:ext cx="9144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>
            <a:off x="6324600" y="2895600"/>
            <a:ext cx="685800" cy="6096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27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18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458075" y="297857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7896225" y="2649751"/>
            <a:ext cx="638175" cy="53656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 rot="2657657">
            <a:off x="6754715" y="2842447"/>
            <a:ext cx="485775" cy="1140557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51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Semitendinosus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on the tibia.  </a:t>
            </a:r>
            <a:endParaRPr lang="en-US" dirty="0"/>
          </a:p>
          <a:p>
            <a:r>
              <a:rPr lang="en-US" dirty="0" smtClean="0"/>
              <a:t>Flexes the knee joint and moves the lower leg.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37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76600"/>
            <a:ext cx="2133600" cy="21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72506"/>
            <a:ext cx="2133600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219722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2197223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72506"/>
            <a:ext cx="2197223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5372506"/>
            <a:ext cx="609645" cy="13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3276600"/>
            <a:ext cx="609645" cy="209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23" y="1371600"/>
            <a:ext cx="60964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6540623" y="6687613"/>
            <a:ext cx="774577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21325844">
            <a:off x="4594194" y="5616769"/>
            <a:ext cx="565211" cy="3048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18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Cattle muscle anatomy diagram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7467600" y="1905000"/>
            <a:ext cx="15240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nut 4"/>
          <p:cNvSpPr/>
          <p:nvPr/>
        </p:nvSpPr>
        <p:spPr>
          <a:xfrm rot="888703">
            <a:off x="6777745" y="3238548"/>
            <a:ext cx="307900" cy="1274166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9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730542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43650" y="3237384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8153400" y="3186320"/>
            <a:ext cx="304800" cy="62814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nut 20"/>
          <p:cNvSpPr/>
          <p:nvPr/>
        </p:nvSpPr>
        <p:spPr>
          <a:xfrm rot="1968772">
            <a:off x="7115417" y="3000138"/>
            <a:ext cx="285378" cy="114869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78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Putting it all together</a:t>
            </a:r>
            <a:endParaRPr lang="en-US" dirty="0"/>
          </a:p>
        </p:txBody>
      </p:sp>
      <p:pic>
        <p:nvPicPr>
          <p:cNvPr id="4" name="AwWG4-J7K5M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57400" y="2362200"/>
            <a:ext cx="5223934" cy="293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047999"/>
            <a:ext cx="6629400" cy="1219201"/>
          </a:xfrm>
        </p:spPr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05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Pig muscle Anatomy Diagram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302252"/>
            <a:ext cx="2095500" cy="218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1479852"/>
            <a:ext cx="180167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3302252"/>
            <a:ext cx="1830245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30" y="5482327"/>
            <a:ext cx="180167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2328"/>
            <a:ext cx="1981200" cy="10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79852"/>
            <a:ext cx="198120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2362200" y="23622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onut 5"/>
          <p:cNvSpPr/>
          <p:nvPr/>
        </p:nvSpPr>
        <p:spPr>
          <a:xfrm>
            <a:off x="4062412" y="2057400"/>
            <a:ext cx="257175" cy="533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79852"/>
            <a:ext cx="247650" cy="18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302252"/>
            <a:ext cx="247650" cy="2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468645"/>
            <a:ext cx="247650" cy="109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34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Cattle muscle anatomy diagram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248400" cy="514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762000" y="2362200"/>
            <a:ext cx="76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onut 5"/>
          <p:cNvSpPr/>
          <p:nvPr/>
        </p:nvSpPr>
        <p:spPr>
          <a:xfrm>
            <a:off x="2057400" y="3276600"/>
            <a:ext cx="609600" cy="533400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9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Sheep muscle anatomy diagram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752600"/>
            <a:ext cx="73914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80117" y="2845958"/>
            <a:ext cx="1066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1— Masseter</a:t>
            </a:r>
            <a:endParaRPr lang="en-US" sz="10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2130215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3–Trapezius</a:t>
            </a:r>
            <a:endParaRPr lang="en-US" sz="105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3352800"/>
            <a:ext cx="1247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8—</a:t>
            </a:r>
            <a:r>
              <a:rPr lang="en-US" sz="1050" b="1" dirty="0"/>
              <a:t> </a:t>
            </a:r>
            <a:r>
              <a:rPr lang="en-US" sz="1050" b="1" dirty="0" err="1" smtClean="0"/>
              <a:t>Deltoideus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2649751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2—</a:t>
            </a:r>
          </a:p>
          <a:p>
            <a:r>
              <a:rPr lang="en-US" sz="1050" b="1" dirty="0" err="1" smtClean="0"/>
              <a:t>Brachiocephalicus</a:t>
            </a:r>
            <a:endParaRPr lang="en-US" sz="105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144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6—</a:t>
            </a:r>
          </a:p>
          <a:p>
            <a:r>
              <a:rPr lang="en-US" sz="1050" b="1" dirty="0" smtClean="0"/>
              <a:t>Deep Pectoral</a:t>
            </a:r>
            <a:endParaRPr lang="en-US" sz="10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2130215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18—</a:t>
            </a:r>
          </a:p>
          <a:p>
            <a:r>
              <a:rPr lang="en-US" sz="1050" b="1" dirty="0" smtClean="0"/>
              <a:t>Latissimus </a:t>
            </a:r>
            <a:r>
              <a:rPr lang="en-US" sz="1050" b="1" dirty="0" err="1" smtClean="0"/>
              <a:t>Dorsi</a:t>
            </a:r>
            <a:endParaRPr lang="en-US" sz="105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361210"/>
            <a:ext cx="106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20—</a:t>
            </a:r>
          </a:p>
          <a:p>
            <a:r>
              <a:rPr lang="en-US" sz="1050" b="1" dirty="0" smtClean="0"/>
              <a:t>Internal Abdominal Oblique</a:t>
            </a:r>
            <a:endParaRPr lang="en-US" sz="105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24500" y="318632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21—</a:t>
            </a:r>
          </a:p>
          <a:p>
            <a:r>
              <a:rPr lang="en-US" sz="1050" b="1" dirty="0" smtClean="0"/>
              <a:t>External Abdominal Oblique</a:t>
            </a:r>
            <a:endParaRPr lang="en-US" sz="10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81800" y="17526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24—</a:t>
            </a:r>
          </a:p>
          <a:p>
            <a:r>
              <a:rPr lang="en-US" sz="1050" b="1" dirty="0" smtClean="0"/>
              <a:t>Tensor Fasciae </a:t>
            </a:r>
            <a:r>
              <a:rPr lang="en-US" sz="1050" b="1" dirty="0" err="1" smtClean="0"/>
              <a:t>Latae</a:t>
            </a:r>
            <a:endParaRPr lang="en-US" sz="10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257173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22—</a:t>
            </a:r>
          </a:p>
          <a:p>
            <a:r>
              <a:rPr lang="en-US" sz="1050" b="1" dirty="0" smtClean="0"/>
              <a:t>Middle Gluteal</a:t>
            </a:r>
            <a:endParaRPr lang="en-US" sz="10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96125" y="3886200"/>
            <a:ext cx="1600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28—</a:t>
            </a:r>
          </a:p>
          <a:p>
            <a:r>
              <a:rPr lang="en-US" sz="1050" b="1" dirty="0" smtClean="0"/>
              <a:t>Gastrocnemius</a:t>
            </a:r>
            <a:endParaRPr lang="en-US" sz="10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3267111"/>
            <a:ext cx="8763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26—</a:t>
            </a:r>
          </a:p>
          <a:p>
            <a:r>
              <a:rPr lang="en-US" sz="1050" b="1" dirty="0" smtClean="0"/>
              <a:t>Biceps </a:t>
            </a:r>
            <a:r>
              <a:rPr lang="en-US" sz="1050" b="1" dirty="0" err="1" smtClean="0"/>
              <a:t>Femoris</a:t>
            </a:r>
            <a:endParaRPr lang="en-US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47900" y="3749248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10—</a:t>
            </a:r>
          </a:p>
          <a:p>
            <a:r>
              <a:rPr lang="en-US" sz="1050" b="1" dirty="0" smtClean="0"/>
              <a:t>Brachialis</a:t>
            </a:r>
            <a:endParaRPr lang="en-US" sz="105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734300" y="3606716"/>
            <a:ext cx="1295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27—</a:t>
            </a:r>
          </a:p>
          <a:p>
            <a:r>
              <a:rPr lang="en-US" sz="1050" b="1" dirty="0" smtClean="0"/>
              <a:t>Semitendinosus</a:t>
            </a:r>
            <a:endParaRPr lang="en-US" sz="1050" b="1" dirty="0"/>
          </a:p>
        </p:txBody>
      </p:sp>
      <p:cxnSp>
        <p:nvCxnSpPr>
          <p:cNvPr id="18" name="Straight Arrow Connector 17"/>
          <p:cNvCxnSpPr>
            <a:endCxn id="4" idx="1"/>
          </p:cNvCxnSpPr>
          <p:nvPr/>
        </p:nvCxnSpPr>
        <p:spPr>
          <a:xfrm>
            <a:off x="470517" y="2972916"/>
            <a:ext cx="609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nut 18"/>
          <p:cNvSpPr/>
          <p:nvPr/>
        </p:nvSpPr>
        <p:spPr>
          <a:xfrm>
            <a:off x="1600200" y="2384131"/>
            <a:ext cx="495300" cy="464277"/>
          </a:xfrm>
          <a:prstGeom prst="donut">
            <a:avLst>
              <a:gd name="adj" fmla="val 161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1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Trapezius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 muscle of the back.</a:t>
            </a:r>
          </a:p>
          <a:p>
            <a:r>
              <a:rPr lang="en-US" dirty="0" smtClean="0"/>
              <a:t>Responsible for moving, rotating, and stabilizing the scapula.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49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709</TotalTime>
  <Words>1427</Words>
  <Application>Microsoft Office PowerPoint</Application>
  <PresentationFormat>On-screen Show (4:3)</PresentationFormat>
  <Paragraphs>561</Paragraphs>
  <Slides>58</Slides>
  <Notes>55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3" baseType="lpstr">
      <vt:lpstr>Arial</vt:lpstr>
      <vt:lpstr>Book Antiqua</vt:lpstr>
      <vt:lpstr>Calibri</vt:lpstr>
      <vt:lpstr>Century Gothic</vt:lpstr>
      <vt:lpstr>Apothecary</vt:lpstr>
      <vt:lpstr>Animal muscle Identification</vt:lpstr>
      <vt:lpstr>Vocabulary</vt:lpstr>
      <vt:lpstr>Vocabulary</vt:lpstr>
      <vt:lpstr>Muscles to go over</vt:lpstr>
      <vt:lpstr>Masseter</vt:lpstr>
      <vt:lpstr>Pig muscle Anatomy Diagram</vt:lpstr>
      <vt:lpstr>Cattle muscle anatomy diagram</vt:lpstr>
      <vt:lpstr>Sheep muscle anatomy diagram</vt:lpstr>
      <vt:lpstr>Trapezius</vt:lpstr>
      <vt:lpstr>Pig Muscle Anatomy Diagram</vt:lpstr>
      <vt:lpstr>Cattle muscle anatomy diagram</vt:lpstr>
      <vt:lpstr>Sheep muscle anatomy diagram</vt:lpstr>
      <vt:lpstr>Brachiocephalic </vt:lpstr>
      <vt:lpstr>Pig muscle Anatomy Diagram</vt:lpstr>
      <vt:lpstr>Cattle muscle anatomy diagram</vt:lpstr>
      <vt:lpstr>Sheep muscle anatomy diagram</vt:lpstr>
      <vt:lpstr>Deltoid</vt:lpstr>
      <vt:lpstr>Pig Muscle Anatomy Diagram</vt:lpstr>
      <vt:lpstr>Cattle muscle anatomy diagram</vt:lpstr>
      <vt:lpstr>Sheep muscle anatomy diagram</vt:lpstr>
      <vt:lpstr>Latissimus Dorsi </vt:lpstr>
      <vt:lpstr>Pig Muscle Anatomy Diagram</vt:lpstr>
      <vt:lpstr>Cattle muscle anatomy diagram</vt:lpstr>
      <vt:lpstr>Sheep muscle anatomy diagram</vt:lpstr>
      <vt:lpstr>Triceps Brachi</vt:lpstr>
      <vt:lpstr>Pig Muscle Anatomy Diagram</vt:lpstr>
      <vt:lpstr>Cattle muscle anatomy diagram</vt:lpstr>
      <vt:lpstr>Sheep muscle anatomy diagram</vt:lpstr>
      <vt:lpstr>Brachialis </vt:lpstr>
      <vt:lpstr>Pig Muscle Anatomy Diagram</vt:lpstr>
      <vt:lpstr>Cattle muscle anatomy diagram</vt:lpstr>
      <vt:lpstr>Sheep muscle anatomy diagram</vt:lpstr>
      <vt:lpstr>Deep Pectoral</vt:lpstr>
      <vt:lpstr>Pig muscle Anatomy Diagram</vt:lpstr>
      <vt:lpstr>Cattle muscle anatomy diagram</vt:lpstr>
      <vt:lpstr>Sheep muscle anatomy diagram</vt:lpstr>
      <vt:lpstr>Internal/External Abdominal Oblique</vt:lpstr>
      <vt:lpstr>Pig muscle Anatomy Diagram</vt:lpstr>
      <vt:lpstr>Cattle muscle anatomy diagram</vt:lpstr>
      <vt:lpstr>Sheep muscle anatomy diagram</vt:lpstr>
      <vt:lpstr>Tensor Fasciae Latae</vt:lpstr>
      <vt:lpstr>Pig Muscle Anatomy Diagram</vt:lpstr>
      <vt:lpstr>Cattle muscle anatomy diagram</vt:lpstr>
      <vt:lpstr>Sheep muscle anatomy diagram</vt:lpstr>
      <vt:lpstr>Gastrocnemius</vt:lpstr>
      <vt:lpstr>Pig Muscle Anatomy Diagram</vt:lpstr>
      <vt:lpstr>Cattle muscle anatomy diagram</vt:lpstr>
      <vt:lpstr>Sheep muscle anatomy diagram</vt:lpstr>
      <vt:lpstr>Biceps Femoris</vt:lpstr>
      <vt:lpstr>Pig Muscle Anatomy Diagram</vt:lpstr>
      <vt:lpstr>Cattle muscle anatomy diagram</vt:lpstr>
      <vt:lpstr>Sheep muscle anatomy diagram</vt:lpstr>
      <vt:lpstr>Semitendinosus</vt:lpstr>
      <vt:lpstr>Pig Muscle Anatomy Diagram</vt:lpstr>
      <vt:lpstr>Cattle muscle anatomy diagram</vt:lpstr>
      <vt:lpstr>Sheep muscle anatomy diagram</vt:lpstr>
      <vt:lpstr>Putting it all together</vt:lpstr>
      <vt:lpstr>The End</vt:lpstr>
    </vt:vector>
  </TitlesOfParts>
  <Company>College of Veterinary Medicine - Texas A&amp;M Univ.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 muscle Identification</dc:title>
  <dc:creator>Tech</dc:creator>
  <cp:lastModifiedBy>Lab, L Johnson's</cp:lastModifiedBy>
  <cp:revision>35</cp:revision>
  <dcterms:created xsi:type="dcterms:W3CDTF">2014-09-04T15:34:12Z</dcterms:created>
  <dcterms:modified xsi:type="dcterms:W3CDTF">2015-03-30T15:54:20Z</dcterms:modified>
</cp:coreProperties>
</file>