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352" r:id="rId3"/>
    <p:sldId id="304" r:id="rId4"/>
    <p:sldId id="350" r:id="rId5"/>
    <p:sldId id="348" r:id="rId6"/>
    <p:sldId id="305" r:id="rId7"/>
    <p:sldId id="287" r:id="rId8"/>
    <p:sldId id="289" r:id="rId9"/>
    <p:sldId id="273" r:id="rId10"/>
    <p:sldId id="291" r:id="rId11"/>
    <p:sldId id="336" r:id="rId12"/>
    <p:sldId id="330" r:id="rId13"/>
    <p:sldId id="333" r:id="rId14"/>
    <p:sldId id="332" r:id="rId15"/>
    <p:sldId id="331" r:id="rId16"/>
    <p:sldId id="334" r:id="rId17"/>
    <p:sldId id="292" r:id="rId18"/>
    <p:sldId id="294" r:id="rId19"/>
    <p:sldId id="353" r:id="rId20"/>
    <p:sldId id="346" r:id="rId21"/>
    <p:sldId id="274" r:id="rId22"/>
    <p:sldId id="345" r:id="rId23"/>
    <p:sldId id="309" r:id="rId24"/>
    <p:sldId id="276" r:id="rId25"/>
    <p:sldId id="277" r:id="rId26"/>
    <p:sldId id="303" r:id="rId27"/>
    <p:sldId id="275" r:id="rId28"/>
    <p:sldId id="296" r:id="rId29"/>
    <p:sldId id="286" r:id="rId30"/>
    <p:sldId id="295" r:id="rId31"/>
    <p:sldId id="297" r:id="rId32"/>
    <p:sldId id="298" r:id="rId33"/>
    <p:sldId id="268" r:id="rId34"/>
    <p:sldId id="279" r:id="rId35"/>
    <p:sldId id="280" r:id="rId36"/>
    <p:sldId id="283" r:id="rId37"/>
    <p:sldId id="281" r:id="rId38"/>
    <p:sldId id="282" r:id="rId39"/>
    <p:sldId id="285" r:id="rId40"/>
    <p:sldId id="354" r:id="rId41"/>
    <p:sldId id="316" r:id="rId42"/>
    <p:sldId id="343" r:id="rId43"/>
    <p:sldId id="344" r:id="rId44"/>
    <p:sldId id="318" r:id="rId45"/>
    <p:sldId id="327" r:id="rId46"/>
    <p:sldId id="329" r:id="rId47"/>
    <p:sldId id="347" r:id="rId48"/>
    <p:sldId id="320" r:id="rId49"/>
    <p:sldId id="325" r:id="rId50"/>
    <p:sldId id="355" r:id="rId51"/>
    <p:sldId id="335" r:id="rId52"/>
    <p:sldId id="322" r:id="rId53"/>
    <p:sldId id="323" r:id="rId54"/>
    <p:sldId id="324" r:id="rId55"/>
    <p:sldId id="326" r:id="rId56"/>
    <p:sldId id="356" r:id="rId57"/>
    <p:sldId id="310" r:id="rId58"/>
    <p:sldId id="357" r:id="rId59"/>
    <p:sldId id="358" r:id="rId60"/>
    <p:sldId id="312" r:id="rId61"/>
    <p:sldId id="311" r:id="rId62"/>
    <p:sldId id="313" r:id="rId63"/>
    <p:sldId id="359" r:id="rId64"/>
    <p:sldId id="360" r:id="rId65"/>
    <p:sldId id="361" r:id="rId66"/>
    <p:sldId id="362" r:id="rId67"/>
    <p:sldId id="314" r:id="rId68"/>
    <p:sldId id="315" r:id="rId6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EECE1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1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825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41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139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173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577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5409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143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223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9150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478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6E60-769C-42EF-AFCB-1C5AD97B9F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302C4-CE87-445B-B954-0317040FF08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25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750B042-2C41-4943-92BA-B761842F88BD}" type="datetimeFigureOut">
              <a:rPr lang="en-US" smtClean="0"/>
              <a:t>8/29/2012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CF561C6-FCAF-451F-8D34-300BB8C3FB2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F6E60-769C-42EF-AFCB-1C5AD97B9F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8/29/2012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302C4-CE87-445B-B954-0317040FF0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28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2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2.xml.rels><?xml version="1.0" encoding="UTF-8" standalone="yes" ?><Relationships xmlns="http://schemas.openxmlformats.org/package/2006/relationships"><Relationship Id="rId2" Target="../media/image3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 ?><Relationships xmlns="http://schemas.openxmlformats.org/package/2006/relationships"><Relationship Id="rId2" Target="../media/image3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 ?><Relationships xmlns="http://schemas.openxmlformats.org/package/2006/relationships"><Relationship Id="rId2" Target="../media/image3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 ?><Relationships xmlns="http://schemas.openxmlformats.org/package/2006/relationships"><Relationship Id="rId2" Target="../media/image40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 ?><Relationships xmlns="http://schemas.openxmlformats.org/package/2006/relationships"><Relationship Id="rId3" Target="../media/image43.jpeg" Type="http://schemas.openxmlformats.org/officeDocument/2006/relationships/image"/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fire.com/clone2/nucleic_acids/functions.htm" TargetMode="External"/><Relationship Id="rId2" Type="http://schemas.openxmlformats.org/officeDocument/2006/relationships/hyperlink" Target="http://www.biologylessons.sdsu.edu/ta/classes/lab6/TG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sci.umn.edu/beef/beefupdates/bcmu03.pd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5334000"/>
            <a:ext cx="4572000" cy="1470025"/>
          </a:xfrm>
          <a:solidFill>
            <a:srgbClr val="FFFFFF">
              <a:alpha val="72157"/>
            </a:srgbClr>
          </a:solidFill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Animal Genetics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6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524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Nucleic Acids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153400" cy="5105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main function is to store and transmit genetic information and use that information to direct the synthesis of new protein.</a:t>
            </a:r>
            <a:endParaRPr lang="en-US" sz="2800" dirty="0"/>
          </a:p>
          <a:p>
            <a:r>
              <a:rPr lang="en-US" sz="2800" dirty="0" smtClean="0"/>
              <a:t>Two types exist- DNA &amp; RNA</a:t>
            </a:r>
          </a:p>
          <a:p>
            <a:r>
              <a:rPr lang="en-US" sz="2800" dirty="0" smtClean="0"/>
              <a:t>RNA has 3 types with different functions</a:t>
            </a:r>
          </a:p>
          <a:p>
            <a:pPr lvl="1"/>
            <a:r>
              <a:rPr lang="en-US" sz="2800" dirty="0" smtClean="0"/>
              <a:t>mRNA </a:t>
            </a:r>
            <a:r>
              <a:rPr lang="en-US" sz="2800" dirty="0" smtClean="0"/>
              <a:t>carries information from nucleus to cytoplasm</a:t>
            </a:r>
          </a:p>
          <a:p>
            <a:pPr lvl="1"/>
            <a:r>
              <a:rPr lang="en-US" sz="2800" dirty="0" err="1" smtClean="0"/>
              <a:t>tRNA</a:t>
            </a:r>
            <a:r>
              <a:rPr lang="en-US" sz="2800" dirty="0" smtClean="0"/>
              <a:t> </a:t>
            </a:r>
            <a:r>
              <a:rPr lang="en-US" sz="2800" dirty="0" smtClean="0"/>
              <a:t>carries amino acids</a:t>
            </a:r>
          </a:p>
          <a:p>
            <a:pPr lvl="1"/>
            <a:r>
              <a:rPr lang="en-US" sz="2800" dirty="0" err="1" smtClean="0"/>
              <a:t>rRNA</a:t>
            </a:r>
            <a:r>
              <a:rPr lang="en-US" sz="2800" dirty="0" smtClean="0"/>
              <a:t> </a:t>
            </a:r>
            <a:r>
              <a:rPr lang="en-US" sz="2800" dirty="0" smtClean="0"/>
              <a:t>forms ribosomes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7949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524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Three Types of Nucleic Acids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371600"/>
            <a:ext cx="6777317" cy="3508977"/>
          </a:xfrm>
        </p:spPr>
        <p:txBody>
          <a:bodyPr/>
          <a:lstStyle/>
          <a:p>
            <a:r>
              <a:rPr lang="en-US" sz="2800" dirty="0"/>
              <a:t>A Nitrogenous base</a:t>
            </a:r>
          </a:p>
          <a:p>
            <a:r>
              <a:rPr lang="en-US" sz="2800" dirty="0"/>
              <a:t>A Phosphate group</a:t>
            </a:r>
          </a:p>
          <a:p>
            <a:r>
              <a:rPr lang="en-US" sz="2800" dirty="0"/>
              <a:t>A 5-carbon sugar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874010"/>
            <a:ext cx="4238555" cy="3505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048000"/>
            <a:ext cx="3276600" cy="33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2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2286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Nitrogenous </a:t>
            </a:r>
            <a:r>
              <a:rPr lang="en-US" sz="4400" dirty="0" smtClean="0"/>
              <a:t>Bases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058809" cy="4232429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5 main bases divided into two categories</a:t>
            </a:r>
          </a:p>
          <a:p>
            <a:pPr lvl="1"/>
            <a:r>
              <a:rPr lang="en-US" sz="2800" dirty="0"/>
              <a:t>Purines</a:t>
            </a:r>
          </a:p>
          <a:p>
            <a:pPr lvl="2"/>
            <a:r>
              <a:rPr lang="en-US" sz="2800" dirty="0"/>
              <a:t>Adenine</a:t>
            </a:r>
          </a:p>
          <a:p>
            <a:pPr lvl="2"/>
            <a:r>
              <a:rPr lang="en-US" sz="2800" dirty="0"/>
              <a:t>Guanine</a:t>
            </a:r>
          </a:p>
          <a:p>
            <a:pPr lvl="1"/>
            <a:r>
              <a:rPr lang="en-US" sz="2800" dirty="0"/>
              <a:t>Pyrimidine's</a:t>
            </a:r>
          </a:p>
          <a:p>
            <a:pPr lvl="2"/>
            <a:r>
              <a:rPr lang="en-US" sz="2800" dirty="0"/>
              <a:t>Thymine</a:t>
            </a:r>
          </a:p>
          <a:p>
            <a:pPr lvl="2"/>
            <a:r>
              <a:rPr lang="en-US" sz="2800" dirty="0"/>
              <a:t>Cytosine</a:t>
            </a:r>
          </a:p>
          <a:p>
            <a:pPr lvl="2"/>
            <a:r>
              <a:rPr lang="en-US" sz="2800" dirty="0"/>
              <a:t>Uracil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209800"/>
            <a:ext cx="4790276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2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3048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Phosphate </a:t>
            </a:r>
            <a:r>
              <a:rPr lang="en-US" sz="4400" dirty="0" smtClean="0"/>
              <a:t>Group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52600"/>
            <a:ext cx="6777317" cy="3508977"/>
          </a:xfrm>
        </p:spPr>
        <p:txBody>
          <a:bodyPr>
            <a:normAutofit/>
          </a:bodyPr>
          <a:lstStyle/>
          <a:p>
            <a:r>
              <a:rPr lang="en-US" sz="2800" dirty="0"/>
              <a:t>Same among all nucleotides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435352"/>
            <a:ext cx="5181600" cy="370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03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3048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5-carbon sugar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7772400" cy="3508977"/>
          </a:xfrm>
        </p:spPr>
        <p:txBody>
          <a:bodyPr/>
          <a:lstStyle/>
          <a:p>
            <a:r>
              <a:rPr lang="en-US" sz="2800" dirty="0"/>
              <a:t>Comes in two </a:t>
            </a:r>
            <a:r>
              <a:rPr lang="en-US" sz="2800" dirty="0" smtClean="0"/>
              <a:t>forms</a:t>
            </a:r>
            <a:endParaRPr lang="en-US" sz="2800" dirty="0"/>
          </a:p>
          <a:p>
            <a:pPr lvl="1"/>
            <a:r>
              <a:rPr lang="en-US" sz="2800" dirty="0"/>
              <a:t>Deoxyribose as found in DNA</a:t>
            </a:r>
          </a:p>
          <a:p>
            <a:pPr lvl="1"/>
            <a:r>
              <a:rPr lang="en-US" sz="2800" dirty="0"/>
              <a:t>Ribose as found in RNA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276600"/>
            <a:ext cx="5257800" cy="313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1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4572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Purines vs. Pyrimidine's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05000"/>
            <a:ext cx="6906409" cy="3927629"/>
          </a:xfrm>
        </p:spPr>
        <p:txBody>
          <a:bodyPr/>
          <a:lstStyle/>
          <a:p>
            <a:r>
              <a:rPr lang="en-US" sz="2800" dirty="0"/>
              <a:t>Purines are double-ringed</a:t>
            </a:r>
          </a:p>
          <a:p>
            <a:r>
              <a:rPr lang="en-US" sz="2800" dirty="0"/>
              <a:t>Pyrimidine's are smaller and only single ringed.</a:t>
            </a:r>
          </a:p>
          <a:p>
            <a:endParaRPr lang="en-US" dirty="0"/>
          </a:p>
        </p:txBody>
      </p:sp>
      <p:pic>
        <p:nvPicPr>
          <p:cNvPr id="9220" name="Picture 4" descr="http://howmed.net/wp-content/uploads/2010/09/purines-and-pyrimidines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95600"/>
            <a:ext cx="4789932" cy="355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20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Proteins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3962400" cy="472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Large molecules made of amino acids that are essential to the structure and functioning of all living cells</a:t>
            </a:r>
            <a:endParaRPr lang="en-US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928" y="1371600"/>
            <a:ext cx="3547872" cy="471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55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3048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Codon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4072128" cy="4267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sequence of three nucleotides that specifies amino acid addition during protein synthesis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676400"/>
            <a:ext cx="3429000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0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371600"/>
            <a:ext cx="6637468" cy="1362075"/>
          </a:xfrm>
        </p:spPr>
        <p:txBody>
          <a:bodyPr/>
          <a:lstStyle/>
          <a:p>
            <a:r>
              <a:rPr lang="en-US" dirty="0" smtClean="0"/>
              <a:t>Genetic Terminology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242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9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Trait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3657601" cy="4267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Characteristics passed from parents to offspring</a:t>
            </a:r>
            <a:endParaRPr lang="en-US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222248"/>
            <a:ext cx="4359866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69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304800"/>
            <a:ext cx="7024744" cy="11430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Genetics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467600" cy="4343400"/>
          </a:xfrm>
        </p:spPr>
        <p:txBody>
          <a:bodyPr/>
          <a:lstStyle/>
          <a:p>
            <a:r>
              <a:rPr lang="en-US" sz="2800" dirty="0" smtClean="0"/>
              <a:t>The study of heredity or how traits are passed from parents to offspring</a:t>
            </a:r>
            <a:endParaRPr lang="en-US" sz="2800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743200"/>
            <a:ext cx="5316537" cy="35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090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Dominant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53549"/>
            <a:ext cx="7696200" cy="163407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 allele which masks </a:t>
            </a:r>
            <a:r>
              <a:rPr lang="en-US" sz="2800" dirty="0"/>
              <a:t>the expression </a:t>
            </a:r>
            <a:r>
              <a:rPr lang="en-US" sz="2800" dirty="0" smtClean="0"/>
              <a:t>of </a:t>
            </a:r>
            <a:r>
              <a:rPr lang="en-US" sz="2800" dirty="0"/>
              <a:t>another allele at the same </a:t>
            </a:r>
            <a:r>
              <a:rPr lang="en-US" sz="2800" dirty="0" smtClean="0"/>
              <a:t>locus</a:t>
            </a:r>
          </a:p>
          <a:p>
            <a:r>
              <a:rPr lang="en-US" sz="2800" dirty="0" smtClean="0"/>
              <a:t>Represented by a capital letter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087624"/>
            <a:ext cx="6722948" cy="317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0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Recessive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726" y="1371600"/>
            <a:ext cx="7620000" cy="1975452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An </a:t>
            </a:r>
            <a:r>
              <a:rPr lang="en-US" sz="2800" dirty="0"/>
              <a:t>allele that </a:t>
            </a:r>
            <a:r>
              <a:rPr lang="en-US" sz="2800" dirty="0" smtClean="0"/>
              <a:t>is masked by a dominant allele and only causes </a:t>
            </a:r>
            <a:r>
              <a:rPr lang="en-US" sz="2800" dirty="0"/>
              <a:t>a </a:t>
            </a:r>
            <a:r>
              <a:rPr lang="en-US" sz="2800" dirty="0" smtClean="0"/>
              <a:t>detectable characteristic in an </a:t>
            </a:r>
            <a:r>
              <a:rPr lang="en-US" sz="2800" dirty="0"/>
              <a:t>organism that has two copies of </a:t>
            </a:r>
            <a:r>
              <a:rPr lang="en-US" sz="2800" dirty="0" smtClean="0"/>
              <a:t>that allele</a:t>
            </a:r>
          </a:p>
          <a:p>
            <a:r>
              <a:rPr lang="en-US" sz="2800" dirty="0" smtClean="0"/>
              <a:t>Represented by a lower case letter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3505200"/>
            <a:ext cx="6432255" cy="281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71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Dominant </a:t>
            </a:r>
            <a:r>
              <a:rPr lang="en-US" dirty="0"/>
              <a:t>and Recessive Traits in Livestock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219200" y="2133600"/>
            <a:ext cx="3057148" cy="639762"/>
          </a:xfrm>
        </p:spPr>
        <p:txBody>
          <a:bodyPr>
            <a:normAutofit/>
          </a:bodyPr>
          <a:lstStyle/>
          <a:p>
            <a:r>
              <a:rPr lang="en-US" sz="2800" dirty="0"/>
              <a:t>Dominant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838200" y="2819400"/>
            <a:ext cx="3419856" cy="3349906"/>
          </a:xfrm>
        </p:spPr>
        <p:txBody>
          <a:bodyPr>
            <a:noAutofit/>
          </a:bodyPr>
          <a:lstStyle/>
          <a:p>
            <a:r>
              <a:rPr lang="en-US" sz="2800" dirty="0"/>
              <a:t>Polled cattle</a:t>
            </a:r>
          </a:p>
          <a:p>
            <a:r>
              <a:rPr lang="en-US" sz="2800" dirty="0"/>
              <a:t>Black </a:t>
            </a:r>
            <a:r>
              <a:rPr lang="en-US" sz="2800" dirty="0" smtClean="0"/>
              <a:t>Holstein </a:t>
            </a:r>
            <a:r>
              <a:rPr lang="en-US" sz="2800" dirty="0"/>
              <a:t>or Angus</a:t>
            </a:r>
          </a:p>
          <a:p>
            <a:r>
              <a:rPr lang="en-US" sz="2800" dirty="0"/>
              <a:t>Belted pattern in swine</a:t>
            </a:r>
          </a:p>
          <a:p>
            <a:r>
              <a:rPr lang="en-US" sz="2800" dirty="0"/>
              <a:t>Trotting gait</a:t>
            </a:r>
          </a:p>
          <a:p>
            <a:r>
              <a:rPr lang="en-US" sz="2800" dirty="0"/>
              <a:t>Black Horse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5105400" y="2133600"/>
            <a:ext cx="3055717" cy="639762"/>
          </a:xfrm>
        </p:spPr>
        <p:txBody>
          <a:bodyPr>
            <a:normAutofit/>
          </a:bodyPr>
          <a:lstStyle/>
          <a:p>
            <a:r>
              <a:rPr lang="en-US" sz="2800" dirty="0"/>
              <a:t>Recessive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724400" y="2819400"/>
            <a:ext cx="3419856" cy="3426106"/>
          </a:xfrm>
        </p:spPr>
        <p:txBody>
          <a:bodyPr>
            <a:noAutofit/>
          </a:bodyPr>
          <a:lstStyle/>
          <a:p>
            <a:r>
              <a:rPr lang="en-US" sz="2800" dirty="0"/>
              <a:t>Horned cattle</a:t>
            </a:r>
          </a:p>
          <a:p>
            <a:r>
              <a:rPr lang="en-US" sz="2800" dirty="0"/>
              <a:t>Red Holstein or </a:t>
            </a:r>
            <a:r>
              <a:rPr lang="en-US" sz="2800" dirty="0" smtClean="0"/>
              <a:t>Angus</a:t>
            </a:r>
            <a:endParaRPr lang="en-US" sz="2800" dirty="0"/>
          </a:p>
          <a:p>
            <a:r>
              <a:rPr lang="en-US" sz="2800" dirty="0"/>
              <a:t>Non-Belted Pattern-swine</a:t>
            </a:r>
          </a:p>
          <a:p>
            <a:r>
              <a:rPr lang="en-US" sz="2800" dirty="0"/>
              <a:t>Pacing Gait</a:t>
            </a:r>
          </a:p>
          <a:p>
            <a:r>
              <a:rPr lang="en-US" sz="2800" dirty="0"/>
              <a:t>Chestnut horse</a:t>
            </a:r>
          </a:p>
        </p:txBody>
      </p:sp>
    </p:spTree>
    <p:extLst>
      <p:ext uri="{BB962C8B-B14F-4D97-AF65-F5344CB8AC3E}">
        <p14:creationId xmlns:p14="http://schemas.microsoft.com/office/powerpoint/2010/main" val="39767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56" y="762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Heterozygous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7772400" cy="35089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condition in which two different alleles code for the same trait</a:t>
            </a:r>
          </a:p>
          <a:p>
            <a:pPr lvl="1"/>
            <a:r>
              <a:rPr lang="en-US" sz="2800" dirty="0" smtClean="0"/>
              <a:t>One dominant AND one recessive</a:t>
            </a:r>
            <a:endParaRPr 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971800"/>
            <a:ext cx="4117438" cy="345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173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Homozygous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33565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condition in which two alleles for a given gene are the same</a:t>
            </a:r>
          </a:p>
          <a:p>
            <a:pPr lvl="1"/>
            <a:r>
              <a:rPr lang="en-US" sz="2800" dirty="0" smtClean="0"/>
              <a:t>Both dominant OR both recessive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956559"/>
            <a:ext cx="4459960" cy="3268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76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Genotype and Phenotype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848600" cy="4495800"/>
          </a:xfrm>
        </p:spPr>
        <p:txBody>
          <a:bodyPr/>
          <a:lstStyle/>
          <a:p>
            <a:r>
              <a:rPr lang="en-US" sz="2800" dirty="0" smtClean="0"/>
              <a:t>Genotype</a:t>
            </a:r>
          </a:p>
          <a:p>
            <a:pPr lvl="1"/>
            <a:r>
              <a:rPr lang="en-US" sz="2800" dirty="0" smtClean="0"/>
              <a:t>Amount, order, and type of genes an individual has</a:t>
            </a:r>
          </a:p>
          <a:p>
            <a:pPr lvl="1"/>
            <a:r>
              <a:rPr lang="en-US" sz="2800" dirty="0" smtClean="0"/>
              <a:t>Genetic make-up of an individual (i.e. heterozygous or homozygous)</a:t>
            </a:r>
          </a:p>
          <a:p>
            <a:r>
              <a:rPr lang="en-US" sz="2800" dirty="0" smtClean="0"/>
              <a:t>Phenotype</a:t>
            </a:r>
          </a:p>
          <a:p>
            <a:pPr lvl="1"/>
            <a:r>
              <a:rPr lang="en-US" sz="2800" dirty="0" smtClean="0"/>
              <a:t>Physical traits an individual expresses</a:t>
            </a:r>
          </a:p>
        </p:txBody>
      </p:sp>
    </p:spTree>
    <p:extLst>
      <p:ext uri="{BB962C8B-B14F-4D97-AF65-F5344CB8AC3E}">
        <p14:creationId xmlns:p14="http://schemas.microsoft.com/office/powerpoint/2010/main" val="138166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Gamete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3886200" cy="419099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reproductive cell – sperm and egg</a:t>
            </a:r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1752600"/>
            <a:ext cx="3429000" cy="338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32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Breeding Generations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828800"/>
            <a:ext cx="6777317" cy="400382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 Generation - parental generation</a:t>
            </a:r>
          </a:p>
          <a:p>
            <a:r>
              <a:rPr lang="en-US" sz="2800" dirty="0" smtClean="0"/>
              <a:t>F</a:t>
            </a:r>
            <a:r>
              <a:rPr lang="en-US" sz="2800" baseline="-25000" dirty="0" smtClean="0"/>
              <a:t>1 </a:t>
            </a:r>
            <a:r>
              <a:rPr lang="en-US" sz="2800" dirty="0" smtClean="0"/>
              <a:t> Generation - filial Generation</a:t>
            </a:r>
          </a:p>
          <a:p>
            <a:pPr lvl="1"/>
            <a:r>
              <a:rPr lang="en-US" sz="2800" dirty="0" smtClean="0"/>
              <a:t>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offspring of P generation</a:t>
            </a:r>
          </a:p>
          <a:p>
            <a:r>
              <a:rPr lang="en-US" sz="2800" dirty="0" smtClean="0"/>
              <a:t>F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Generation - 2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 Filial Generation</a:t>
            </a:r>
          </a:p>
          <a:p>
            <a:pPr lvl="1"/>
            <a:r>
              <a:rPr lang="en-US" sz="2800" dirty="0" smtClean="0"/>
              <a:t>Offspring of F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Generation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741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19200"/>
            <a:ext cx="6637468" cy="1362075"/>
          </a:xfrm>
        </p:spPr>
        <p:txBody>
          <a:bodyPr>
            <a:normAutofit/>
          </a:bodyPr>
          <a:lstStyle/>
          <a:p>
            <a:r>
              <a:rPr lang="en-US" sz="5400" dirty="0" smtClean="0"/>
              <a:t>History of Genetics</a:t>
            </a:r>
            <a:endParaRPr lang="en-US" sz="5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98323" y="2724016"/>
            <a:ext cx="3136753" cy="378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60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7024744" cy="1143000"/>
          </a:xfrm>
        </p:spPr>
        <p:txBody>
          <a:bodyPr>
            <a:normAutofit/>
          </a:bodyPr>
          <a:lstStyle/>
          <a:p>
            <a:r>
              <a:rPr lang="en-US" sz="4400" dirty="0" err="1" smtClean="0"/>
              <a:t>Gregor</a:t>
            </a:r>
            <a:r>
              <a:rPr lang="en-US" sz="4400" dirty="0" smtClean="0"/>
              <a:t> Mendel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739423"/>
            <a:ext cx="7620000" cy="3508977"/>
          </a:xfrm>
        </p:spPr>
        <p:txBody>
          <a:bodyPr>
            <a:normAutofit/>
          </a:bodyPr>
          <a:lstStyle/>
          <a:p>
            <a:r>
              <a:rPr lang="en-US" sz="3000" dirty="0" smtClean="0"/>
              <a:t>An Austrian </a:t>
            </a:r>
            <a:r>
              <a:rPr lang="en-US" sz="3000" dirty="0"/>
              <a:t>scientist and </a:t>
            </a:r>
            <a:r>
              <a:rPr lang="en-US" sz="3000" dirty="0" smtClean="0"/>
              <a:t>monk </a:t>
            </a:r>
            <a:r>
              <a:rPr lang="en-US" sz="3000" dirty="0"/>
              <a:t>who </a:t>
            </a:r>
            <a:r>
              <a:rPr lang="en-US" sz="3000" dirty="0" smtClean="0"/>
              <a:t>demonstrated </a:t>
            </a:r>
            <a:r>
              <a:rPr lang="en-US" sz="3000" dirty="0"/>
              <a:t>that the inheritance of certain traits in pea plants follows particular </a:t>
            </a:r>
            <a:r>
              <a:rPr lang="en-US" sz="3000" dirty="0" smtClean="0"/>
              <a:t>patterns</a:t>
            </a:r>
          </a:p>
          <a:p>
            <a:r>
              <a:rPr lang="en-US" sz="3000" dirty="0" smtClean="0"/>
              <a:t>Known as the “father” of modern genetics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759762"/>
            <a:ext cx="2819400" cy="187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9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371600"/>
            <a:ext cx="6637468" cy="1362075"/>
          </a:xfrm>
        </p:spPr>
        <p:txBody>
          <a:bodyPr/>
          <a:lstStyle/>
          <a:p>
            <a:r>
              <a:rPr lang="en-US" dirty="0" smtClean="0"/>
              <a:t>Genetic Material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242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26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8077200" cy="8382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Mendel’s Experiment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543800" cy="4419600"/>
          </a:xfrm>
        </p:spPr>
        <p:txBody>
          <a:bodyPr>
            <a:normAutofit fontScale="92500"/>
          </a:bodyPr>
          <a:lstStyle/>
          <a:p>
            <a:r>
              <a:rPr lang="en-US" sz="3000" dirty="0" smtClean="0"/>
              <a:t>P Generation</a:t>
            </a:r>
          </a:p>
          <a:p>
            <a:pPr lvl="1"/>
            <a:r>
              <a:rPr lang="en-US" sz="3000" dirty="0" smtClean="0"/>
              <a:t>Allowed different varieties of plants (ex. purple or white flowers) to self pollinate for several generations</a:t>
            </a:r>
          </a:p>
          <a:p>
            <a:pPr lvl="2"/>
            <a:r>
              <a:rPr lang="en-US" sz="3000" dirty="0" smtClean="0"/>
              <a:t>All offspring displayed only one form of a particular trait (purebred)</a:t>
            </a:r>
          </a:p>
          <a:p>
            <a:r>
              <a:rPr lang="en-US" sz="3000" dirty="0" smtClean="0"/>
              <a:t>Crossbred the two strains of the P generation</a:t>
            </a:r>
          </a:p>
          <a:p>
            <a:pPr lvl="1"/>
            <a:r>
              <a:rPr lang="en-US" sz="3000" dirty="0" smtClean="0"/>
              <a:t>Resulted in all purple flowers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84524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769" y="914400"/>
            <a:ext cx="7696200" cy="1752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Self-pollination of </a:t>
            </a:r>
            <a:r>
              <a:rPr lang="en-US" sz="2800" dirty="0"/>
              <a:t>F</a:t>
            </a:r>
            <a:r>
              <a:rPr lang="en-US" sz="2800" baseline="-25000" dirty="0"/>
              <a:t>1</a:t>
            </a:r>
            <a:r>
              <a:rPr lang="en-US" sz="2800" dirty="0"/>
              <a:t> Generation </a:t>
            </a:r>
          </a:p>
          <a:p>
            <a:pPr lvl="1"/>
            <a:r>
              <a:rPr lang="en-US" sz="2800" dirty="0" smtClean="0"/>
              <a:t>Results in F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Generation</a:t>
            </a:r>
          </a:p>
          <a:p>
            <a:pPr lvl="2"/>
            <a:r>
              <a:rPr lang="en-US" sz="2800" dirty="0" smtClean="0"/>
              <a:t>1 out of every 4 flowers was white</a:t>
            </a:r>
            <a:endParaRPr lang="en-US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01" y="2667000"/>
            <a:ext cx="8059737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66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1"/>
            <a:ext cx="6637468" cy="1066800"/>
          </a:xfrm>
        </p:spPr>
        <p:txBody>
          <a:bodyPr>
            <a:normAutofit/>
          </a:bodyPr>
          <a:lstStyle/>
          <a:p>
            <a:r>
              <a:rPr dirty="0" lang="en-US" smtClean="0" sz="4800"/>
              <a:t>Mendel's Laws</a:t>
            </a:r>
            <a:endParaRPr dirty="0" lang="en-US" sz="4800"/>
          </a:p>
        </p:txBody>
      </p:sp>
      <p:pic>
        <p:nvPicPr>
          <p:cNvPr id="10243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148840" y="2057400"/>
            <a:ext cx="5115470" cy="371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664208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456" y="2286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Mendel’s Laws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6777317" cy="35089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Law of Segregation</a:t>
            </a:r>
          </a:p>
          <a:p>
            <a:r>
              <a:rPr lang="en-US" sz="2800" dirty="0" smtClean="0"/>
              <a:t>Law of Independent Assortment</a:t>
            </a:r>
          </a:p>
        </p:txBody>
      </p:sp>
      <p:pic>
        <p:nvPicPr>
          <p:cNvPr id="1028" name="Picture 4" descr="http://static.wix.com/media/6b8e10662f9f1ea508b558e640e587a9.wix_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521" y="2667000"/>
            <a:ext cx="4929691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98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Law of Segregation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7696200" cy="4728177"/>
          </a:xfrm>
        </p:spPr>
        <p:txBody>
          <a:bodyPr>
            <a:noAutofit/>
          </a:bodyPr>
          <a:lstStyle/>
          <a:p>
            <a:r>
              <a:rPr lang="en-US" sz="2800" dirty="0" smtClean="0"/>
              <a:t>Every </a:t>
            </a:r>
            <a:r>
              <a:rPr lang="en-US" sz="2800" dirty="0"/>
              <a:t>individual possesses a pair of alleles </a:t>
            </a:r>
            <a:r>
              <a:rPr lang="en-US" sz="2800" dirty="0" smtClean="0"/>
              <a:t>for </a:t>
            </a:r>
            <a:r>
              <a:rPr lang="en-US" sz="2800" dirty="0"/>
              <a:t>any particular trait </a:t>
            </a:r>
            <a:endParaRPr lang="en-US" sz="2800" dirty="0" smtClean="0"/>
          </a:p>
          <a:p>
            <a:r>
              <a:rPr lang="en-US" sz="2800" dirty="0" smtClean="0"/>
              <a:t>Each </a:t>
            </a:r>
            <a:r>
              <a:rPr lang="en-US" sz="2800" dirty="0"/>
              <a:t>parent passes a randomly selected copy (allele) of only one of these to its </a:t>
            </a:r>
            <a:r>
              <a:rPr lang="en-US" sz="2800" dirty="0" smtClean="0"/>
              <a:t>offspring</a:t>
            </a:r>
          </a:p>
          <a:p>
            <a:r>
              <a:rPr lang="en-US" sz="2800" dirty="0" smtClean="0"/>
              <a:t>When </a:t>
            </a:r>
            <a:r>
              <a:rPr lang="en-US" sz="2800" dirty="0"/>
              <a:t>any individual produces gametes, the copies of a gene separate so that each gamete receives only one copy (allele)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43649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456" y="457200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Law of Segregation</a:t>
            </a:r>
            <a:endParaRPr lang="en-US" sz="44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828800"/>
            <a:ext cx="3848100" cy="444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51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856" y="838200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Law of Independent Assortment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077200" cy="3699029"/>
          </a:xfrm>
        </p:spPr>
        <p:txBody>
          <a:bodyPr>
            <a:noAutofit/>
          </a:bodyPr>
          <a:lstStyle/>
          <a:p>
            <a:r>
              <a:rPr lang="en-US" sz="2800" dirty="0" smtClean="0"/>
              <a:t>Separate </a:t>
            </a:r>
            <a:r>
              <a:rPr lang="en-US" sz="2800" dirty="0"/>
              <a:t>genes for separate traits are passed independently of one another from parents to </a:t>
            </a:r>
            <a:r>
              <a:rPr lang="en-US" sz="2800" dirty="0" smtClean="0"/>
              <a:t>offspring</a:t>
            </a:r>
          </a:p>
          <a:p>
            <a:r>
              <a:rPr lang="en-US" sz="2800" dirty="0" smtClean="0"/>
              <a:t>Different </a:t>
            </a:r>
            <a:r>
              <a:rPr lang="en-US" sz="2800" dirty="0"/>
              <a:t>traits are inherited independently of each </a:t>
            </a:r>
            <a:r>
              <a:rPr lang="en-US" sz="2800" dirty="0" smtClean="0"/>
              <a:t>other</a:t>
            </a:r>
          </a:p>
          <a:p>
            <a:pPr lvl="1"/>
            <a:r>
              <a:rPr lang="en-US" sz="2800" dirty="0" smtClean="0"/>
              <a:t>Only true for genes that are not linked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901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27664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Law of Independent Assortment</a:t>
            </a:r>
            <a:endParaRPr lang="en-US" sz="4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362200"/>
            <a:ext cx="4314825" cy="3982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17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323652"/>
            <a:ext cx="7620000" cy="3508977"/>
          </a:xfrm>
        </p:spPr>
        <p:txBody>
          <a:bodyPr>
            <a:noAutofit/>
          </a:bodyPr>
          <a:lstStyle/>
          <a:p>
            <a:r>
              <a:rPr lang="en-US" sz="2800" dirty="0" smtClean="0"/>
              <a:t>Biologist have discovered that Mendel’s laws are simplifications of processes that are sometimes much more complex </a:t>
            </a:r>
          </a:p>
          <a:p>
            <a:r>
              <a:rPr lang="en-US" sz="2800" dirty="0" smtClean="0"/>
              <a:t>However, they form a important foundation for the science of genetics!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927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1"/>
            <a:ext cx="7924800" cy="1066800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Non-</a:t>
            </a:r>
            <a:r>
              <a:rPr lang="en-US" sz="4800" dirty="0" err="1" smtClean="0"/>
              <a:t>Mendelian</a:t>
            </a:r>
            <a:r>
              <a:rPr lang="en-US" sz="4800" dirty="0" smtClean="0"/>
              <a:t> Inheritance</a:t>
            </a:r>
            <a:endParaRPr lang="en-US" sz="4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000250"/>
            <a:ext cx="4600575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94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304800"/>
            <a:ext cx="7024744" cy="11430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Chromosome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4267200" cy="4343400"/>
          </a:xfrm>
        </p:spPr>
        <p:txBody>
          <a:bodyPr/>
          <a:lstStyle/>
          <a:p>
            <a:r>
              <a:rPr lang="en-US" sz="2800" dirty="0" smtClean="0"/>
              <a:t>Rod shaped structure in the nucleus of a cell consisting of genes</a:t>
            </a:r>
          </a:p>
          <a:p>
            <a:r>
              <a:rPr lang="en-US" sz="2800" dirty="0" smtClean="0"/>
              <a:t>Occur in pairs except in the reproductive cells  </a:t>
            </a:r>
            <a:endParaRPr lang="en-US" sz="2800" dirty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96" y="1752600"/>
            <a:ext cx="2965704" cy="4446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91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2286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Heritability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648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</a:t>
            </a:r>
            <a:r>
              <a:rPr lang="en-US" sz="2800" dirty="0"/>
              <a:t>capacity of a trait to be passed down from a parent to offspring</a:t>
            </a:r>
          </a:p>
          <a:p>
            <a:r>
              <a:rPr lang="en-US" sz="2800" dirty="0" smtClean="0"/>
              <a:t>May lead to genetic improvement of animals </a:t>
            </a:r>
          </a:p>
          <a:p>
            <a:pPr lvl="1"/>
            <a:r>
              <a:rPr lang="en-US" sz="2800" dirty="0" smtClean="0"/>
              <a:t>Natural: survival of the fittest - adaptation</a:t>
            </a:r>
          </a:p>
          <a:p>
            <a:pPr lvl="1"/>
            <a:r>
              <a:rPr lang="en-US" sz="2800" dirty="0" smtClean="0"/>
              <a:t>Artificial: animals with desirable traits are selected for breeding programs</a:t>
            </a:r>
          </a:p>
        </p:txBody>
      </p:sp>
    </p:spTree>
    <p:extLst>
      <p:ext uri="{BB962C8B-B14F-4D97-AF65-F5344CB8AC3E}">
        <p14:creationId xmlns:p14="http://schemas.microsoft.com/office/powerpoint/2010/main" val="238785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924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Highly Heritable Livestock Traits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94688"/>
            <a:ext cx="4724400" cy="3639312"/>
          </a:xfrm>
        </p:spPr>
        <p:txBody>
          <a:bodyPr>
            <a:noAutofit/>
          </a:bodyPr>
          <a:lstStyle/>
          <a:p>
            <a:r>
              <a:rPr lang="en-US" sz="2800" dirty="0" smtClean="0"/>
              <a:t>Carcass traits</a:t>
            </a:r>
          </a:p>
          <a:p>
            <a:r>
              <a:rPr lang="en-US" sz="2800" dirty="0" err="1" smtClean="0"/>
              <a:t>Ribeye</a:t>
            </a:r>
            <a:r>
              <a:rPr lang="en-US" sz="2800" dirty="0" smtClean="0"/>
              <a:t> area</a:t>
            </a:r>
          </a:p>
          <a:p>
            <a:r>
              <a:rPr lang="en-US" sz="2800" dirty="0" err="1" smtClean="0"/>
              <a:t>Backfat</a:t>
            </a:r>
            <a:r>
              <a:rPr lang="en-US" sz="2800" dirty="0" smtClean="0"/>
              <a:t> thickness</a:t>
            </a:r>
          </a:p>
          <a:p>
            <a:r>
              <a:rPr lang="en-US" sz="2800" dirty="0" smtClean="0"/>
              <a:t>Percentage of muscle</a:t>
            </a:r>
          </a:p>
          <a:p>
            <a:r>
              <a:rPr lang="en-US" sz="2800" dirty="0" smtClean="0"/>
              <a:t>Scrotal circumference</a:t>
            </a:r>
          </a:p>
          <a:p>
            <a:r>
              <a:rPr lang="en-US" sz="2800" dirty="0" smtClean="0"/>
              <a:t>Marbling score</a:t>
            </a:r>
          </a:p>
          <a:p>
            <a:r>
              <a:rPr lang="en-US" sz="2800" dirty="0" smtClean="0"/>
              <a:t>Tenderness score</a:t>
            </a:r>
            <a:endParaRPr lang="en-US" sz="2800" dirty="0"/>
          </a:p>
        </p:txBody>
      </p:sp>
      <p:pic>
        <p:nvPicPr>
          <p:cNvPr id="1026" name="Picture 2" descr="http://www.thebeefsite.com/articles/contents/09-04-28Pic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343400"/>
            <a:ext cx="2819400" cy="179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62" y="1676400"/>
            <a:ext cx="3186061" cy="237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10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0010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Low Heritability Livestock Traits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4762500" cy="4305300"/>
          </a:xfrm>
        </p:spPr>
        <p:txBody>
          <a:bodyPr/>
          <a:lstStyle/>
          <a:p>
            <a:r>
              <a:rPr lang="en-US" sz="2800" dirty="0"/>
              <a:t>Number of offspring (hogs and sheep)</a:t>
            </a:r>
          </a:p>
          <a:p>
            <a:r>
              <a:rPr lang="en-US" sz="2800" dirty="0" smtClean="0"/>
              <a:t>Weaning weight </a:t>
            </a:r>
          </a:p>
          <a:p>
            <a:r>
              <a:rPr lang="en-US" sz="2800" dirty="0" smtClean="0"/>
              <a:t>Conception rate</a:t>
            </a:r>
          </a:p>
          <a:p>
            <a:r>
              <a:rPr lang="en-US" sz="2800" dirty="0" smtClean="0"/>
              <a:t>Calving interval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37338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09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4572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Heritability Rates</a:t>
            </a:r>
            <a:endParaRPr lang="en-US" sz="4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0782068"/>
              </p:ext>
            </p:extLst>
          </p:nvPr>
        </p:nvGraphicFramePr>
        <p:xfrm>
          <a:off x="1066801" y="2090857"/>
          <a:ext cx="6857999" cy="3983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799"/>
                <a:gridCol w="1828800"/>
                <a:gridCol w="1447800"/>
                <a:gridCol w="1371600"/>
              </a:tblGrid>
              <a:tr h="723095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Trait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Cattle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Sheep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Swine</a:t>
                      </a:r>
                      <a:endParaRPr lang="en-US" sz="2800" dirty="0"/>
                    </a:p>
                  </a:txBody>
                  <a:tcPr/>
                </a:tc>
              </a:tr>
              <a:tr h="418937">
                <a:tc>
                  <a:txBody>
                    <a:bodyPr/>
                    <a:lstStyle/>
                    <a:p>
                      <a:r>
                        <a:rPr lang="en-US" dirty="0" smtClean="0"/>
                        <a:t>Fertility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0 - 10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0 - 15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0 - 15</a:t>
                      </a:r>
                      <a:endParaRPr lang="en-US" dirty="0"/>
                    </a:p>
                  </a:txBody>
                  <a:tcPr/>
                </a:tc>
              </a:tr>
              <a:tr h="723095">
                <a:tc>
                  <a:txBody>
                    <a:bodyPr/>
                    <a:lstStyle/>
                    <a:p>
                      <a:r>
                        <a:rPr lang="en-US" dirty="0" smtClean="0"/>
                        <a:t>Weight of young at weaning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15 - 30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15 - 20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15 - 20</a:t>
                      </a:r>
                      <a:endParaRPr lang="en-US" dirty="0"/>
                    </a:p>
                  </a:txBody>
                  <a:tcPr/>
                </a:tc>
              </a:tr>
              <a:tr h="63210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Postweaning</a:t>
                      </a:r>
                      <a:r>
                        <a:rPr lang="en-US" dirty="0" smtClean="0"/>
                        <a:t> rate of gain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 – 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50 - 60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25 - 30</a:t>
                      </a:r>
                      <a:endParaRPr lang="en-US" dirty="0"/>
                    </a:p>
                  </a:txBody>
                  <a:tcPr/>
                </a:tc>
              </a:tr>
              <a:tr h="632103">
                <a:tc>
                  <a:txBody>
                    <a:bodyPr/>
                    <a:lstStyle/>
                    <a:p>
                      <a:r>
                        <a:rPr lang="en-US" dirty="0" smtClean="0"/>
                        <a:t>Fat Thickness</a:t>
                      </a:r>
                      <a:r>
                        <a:rPr lang="en-US" baseline="0" dirty="0" smtClean="0"/>
                        <a:t> over loin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40 - 50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--------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40 - 50</a:t>
                      </a:r>
                      <a:endParaRPr lang="en-US" dirty="0"/>
                    </a:p>
                  </a:txBody>
                  <a:tcPr/>
                </a:tc>
              </a:tr>
              <a:tr h="418937">
                <a:tc>
                  <a:txBody>
                    <a:bodyPr/>
                    <a:lstStyle/>
                    <a:p>
                      <a:r>
                        <a:rPr lang="en-US" dirty="0" smtClean="0"/>
                        <a:t>Loin-eye Area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50 - 70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--------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45 - 50</a:t>
                      </a:r>
                      <a:endParaRPr lang="en-US" dirty="0"/>
                    </a:p>
                  </a:txBody>
                  <a:tcPr/>
                </a:tc>
              </a:tr>
              <a:tr h="418937">
                <a:tc>
                  <a:txBody>
                    <a:bodyPr/>
                    <a:lstStyle/>
                    <a:p>
                      <a:r>
                        <a:rPr lang="en-US" dirty="0" smtClean="0"/>
                        <a:t>Percent lean cuts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40 - 50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--------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30 - 40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66800" y="16764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Estimated Percent Heritability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114800" y="6018311"/>
            <a:ext cx="3813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Agriscience</a:t>
            </a:r>
            <a:r>
              <a:rPr lang="en-US" sz="1400" dirty="0" smtClean="0"/>
              <a:t> </a:t>
            </a:r>
            <a:r>
              <a:rPr lang="en-US" sz="1400" dirty="0"/>
              <a:t>Fundamentals &amp; Applications</a:t>
            </a:r>
          </a:p>
        </p:txBody>
      </p:sp>
    </p:spTree>
    <p:extLst>
      <p:ext uri="{BB962C8B-B14F-4D97-AF65-F5344CB8AC3E}">
        <p14:creationId xmlns:p14="http://schemas.microsoft.com/office/powerpoint/2010/main" val="145831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228600"/>
            <a:ext cx="7024744" cy="1143000"/>
          </a:xfrm>
        </p:spPr>
        <p:txBody>
          <a:bodyPr/>
          <a:lstStyle/>
          <a:p>
            <a:r>
              <a:rPr lang="en-US" dirty="0" smtClean="0"/>
              <a:t>Environmental Influence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Most traits are a combination of selection and environment</a:t>
            </a:r>
          </a:p>
          <a:p>
            <a:r>
              <a:rPr lang="en-US" sz="2800" dirty="0" smtClean="0"/>
              <a:t>External environment includes temperature, light, altitude, humidity, disease, and feed supply</a:t>
            </a:r>
          </a:p>
          <a:p>
            <a:pPr lvl="1"/>
            <a:r>
              <a:rPr lang="en-US" sz="2800" dirty="0" smtClean="0"/>
              <a:t>Feed supply is the most important environmental factor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265168"/>
            <a:ext cx="3157728" cy="2105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322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114300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Environmental Influence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Environmental impact may influence the degree to which genetic improvement can be made through selection</a:t>
            </a:r>
          </a:p>
          <a:p>
            <a:pPr lvl="1"/>
            <a:r>
              <a:rPr lang="en-US" sz="2800" dirty="0"/>
              <a:t>An animal must have a suitable environment to reach its genetic potential</a:t>
            </a:r>
          </a:p>
          <a:p>
            <a:pPr lvl="1"/>
            <a:r>
              <a:rPr lang="en-US" sz="2800" dirty="0" smtClean="0"/>
              <a:t>Larger environmental influence of production traits results in lower genetic improvement due to selection</a:t>
            </a:r>
          </a:p>
        </p:txBody>
      </p:sp>
    </p:spTree>
    <p:extLst>
      <p:ext uri="{BB962C8B-B14F-4D97-AF65-F5344CB8AC3E}">
        <p14:creationId xmlns:p14="http://schemas.microsoft.com/office/powerpoint/2010/main" val="173053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304800"/>
            <a:ext cx="7024744" cy="1143000"/>
          </a:xfrm>
        </p:spPr>
        <p:txBody>
          <a:bodyPr>
            <a:normAutofit/>
          </a:bodyPr>
          <a:lstStyle/>
          <a:p>
            <a:r>
              <a:rPr lang="en-US" sz="4400" dirty="0"/>
              <a:t>X and Y Chromosomes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4866642" cy="4733925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Determines </a:t>
            </a:r>
            <a:r>
              <a:rPr lang="en-US" sz="3000" dirty="0"/>
              <a:t>sex of animal</a:t>
            </a:r>
          </a:p>
          <a:p>
            <a:r>
              <a:rPr lang="en-US" sz="3000" dirty="0"/>
              <a:t>Females= XX </a:t>
            </a:r>
            <a:endParaRPr lang="en-US" sz="3000" dirty="0" smtClean="0"/>
          </a:p>
          <a:p>
            <a:pPr lvl="1"/>
            <a:r>
              <a:rPr lang="en-US" sz="3000" dirty="0"/>
              <a:t>*</a:t>
            </a:r>
            <a:r>
              <a:rPr lang="en-US" sz="3000" dirty="0" smtClean="0"/>
              <a:t>bird eggs=XY</a:t>
            </a:r>
            <a:endParaRPr lang="en-US" sz="3000" dirty="0"/>
          </a:p>
          <a:p>
            <a:r>
              <a:rPr lang="en-US" sz="3000" dirty="0" smtClean="0"/>
              <a:t>Males=XY b</a:t>
            </a:r>
          </a:p>
          <a:p>
            <a:pPr lvl="1"/>
            <a:r>
              <a:rPr lang="en-US" sz="3000" dirty="0" smtClean="0"/>
              <a:t>*bird </a:t>
            </a:r>
            <a:r>
              <a:rPr lang="en-US" sz="3000" dirty="0"/>
              <a:t>species </a:t>
            </a:r>
            <a:r>
              <a:rPr lang="en-US" sz="3000" dirty="0" smtClean="0"/>
              <a:t>sperm=XX</a:t>
            </a:r>
            <a:endParaRPr lang="en-US" sz="3000" dirty="0"/>
          </a:p>
          <a:p>
            <a:pPr lvl="1"/>
            <a:r>
              <a:rPr lang="en-US" sz="3000" dirty="0" smtClean="0"/>
              <a:t>Males may contribute either an </a:t>
            </a:r>
            <a:r>
              <a:rPr lang="en-US" sz="3000" dirty="0"/>
              <a:t>X </a:t>
            </a:r>
            <a:r>
              <a:rPr lang="en-US" sz="3000" dirty="0" smtClean="0"/>
              <a:t>OR </a:t>
            </a:r>
            <a:r>
              <a:rPr lang="en-US" sz="3000" dirty="0"/>
              <a:t>Y </a:t>
            </a:r>
            <a:r>
              <a:rPr lang="en-US" sz="3000" dirty="0" smtClean="0"/>
              <a:t>chromosome – determining the sex of offspring</a:t>
            </a:r>
          </a:p>
          <a:p>
            <a:pPr marL="6858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264" y="2057400"/>
            <a:ext cx="2984201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83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 Determination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3139380"/>
              </p:ext>
            </p:extLst>
          </p:nvPr>
        </p:nvGraphicFramePr>
        <p:xfrm>
          <a:off x="2286000" y="3230880"/>
          <a:ext cx="60960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7010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 marL="75300" marR="75300"/>
                </a:tc>
              </a:tr>
              <a:tr h="701040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XX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XY</a:t>
                      </a:r>
                      <a:endParaRPr lang="en-US" dirty="0"/>
                    </a:p>
                  </a:txBody>
                  <a:tcPr marL="75300" marR="75300"/>
                </a:tc>
              </a:tr>
              <a:tr h="701040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XX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XY</a:t>
                      </a:r>
                      <a:endParaRPr lang="en-US" dirty="0"/>
                    </a:p>
                  </a:txBody>
                  <a:tcPr marL="75300" marR="7530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953000" y="281740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Male Gametes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10800000">
            <a:off x="1450848" y="4038600"/>
            <a:ext cx="738664" cy="1219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dirty="0" smtClean="0"/>
              <a:t>Female Gametes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3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524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Sex-linked Traits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077200" cy="502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Traits determined by an allele located on a sex chromosome</a:t>
            </a:r>
          </a:p>
          <a:p>
            <a:r>
              <a:rPr lang="en-US" sz="2800" dirty="0" smtClean="0"/>
              <a:t>Most are located on the X chromosome</a:t>
            </a:r>
          </a:p>
          <a:p>
            <a:pPr lvl="1"/>
            <a:r>
              <a:rPr lang="en-US" sz="2800" dirty="0" smtClean="0"/>
              <a:t>Longer and carries more genes</a:t>
            </a:r>
          </a:p>
          <a:p>
            <a:pPr lvl="1"/>
            <a:r>
              <a:rPr lang="en-US" sz="2800" dirty="0" smtClean="0"/>
              <a:t>Called x – linked trait</a:t>
            </a:r>
          </a:p>
          <a:p>
            <a:pPr lvl="1"/>
            <a:r>
              <a:rPr lang="en-US" sz="2800" dirty="0" smtClean="0"/>
              <a:t>Maternally inherited from </a:t>
            </a:r>
            <a:r>
              <a:rPr lang="en-US" sz="2800" dirty="0"/>
              <a:t>carrier mothers (a person who carries an allele without exhibiting its </a:t>
            </a:r>
            <a:r>
              <a:rPr lang="en-US" sz="2800" dirty="0" smtClean="0"/>
              <a:t>effects, such </a:t>
            </a:r>
            <a:r>
              <a:rPr lang="en-US" sz="2800" dirty="0"/>
              <a:t>an allele is usually </a:t>
            </a:r>
            <a:r>
              <a:rPr lang="en-US" sz="2800" dirty="0" smtClean="0"/>
              <a:t>recessive) or from infected fathers</a:t>
            </a:r>
          </a:p>
        </p:txBody>
      </p:sp>
    </p:spTree>
    <p:extLst>
      <p:ext uri="{BB962C8B-B14F-4D97-AF65-F5344CB8AC3E}">
        <p14:creationId xmlns:p14="http://schemas.microsoft.com/office/powerpoint/2010/main" val="385422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524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Sex-linked Traits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4495800" cy="51054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More common in males </a:t>
            </a:r>
            <a:r>
              <a:rPr lang="en-US" sz="2800" dirty="0" smtClean="0"/>
              <a:t>due to their heterozygous (XY) state</a:t>
            </a:r>
          </a:p>
          <a:p>
            <a:pPr lvl="1"/>
            <a:r>
              <a:rPr lang="en-US" sz="2800" dirty="0" smtClean="0"/>
              <a:t>If they receive an X chromosome with the trait they will express that trait.</a:t>
            </a:r>
            <a:endParaRPr lang="en-US" sz="2800" dirty="0"/>
          </a:p>
          <a:p>
            <a:pPr lvl="1"/>
            <a:r>
              <a:rPr lang="en-US" sz="2800" dirty="0" smtClean="0"/>
              <a:t>Females express </a:t>
            </a:r>
            <a:r>
              <a:rPr lang="en-US" sz="2800" dirty="0"/>
              <a:t>the recessive condition only if she inherits two recessive </a:t>
            </a:r>
            <a:r>
              <a:rPr lang="en-US" sz="2800" dirty="0" smtClean="0"/>
              <a:t>alleles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1447798"/>
            <a:ext cx="3343275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80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/>
              <a:t>Pairs of Chromosomes in Livestock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0984952"/>
              </p:ext>
            </p:extLst>
          </p:nvPr>
        </p:nvGraphicFramePr>
        <p:xfrm>
          <a:off x="1042988" y="2324100"/>
          <a:ext cx="6777038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8519"/>
                <a:gridCol w="338851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Livestock Species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Pairs of Chromosomes</a:t>
                      </a:r>
                      <a:endParaRPr lang="en-US" dirty="0"/>
                    </a:p>
                  </a:txBody>
                  <a:tcPr marL="75300" marR="753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Turkeys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 marL="75300" marR="753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Chickens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39</a:t>
                      </a:r>
                      <a:endParaRPr lang="en-US" dirty="0"/>
                    </a:p>
                  </a:txBody>
                  <a:tcPr marL="75300" marR="753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Horses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 marL="75300" marR="753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Cattle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marL="75300" marR="753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Goats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marL="75300" marR="753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Sheep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 marL="75300" marR="753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Swine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</a:t>
                      </a:r>
                      <a:endParaRPr lang="en-US" dirty="0"/>
                    </a:p>
                  </a:txBody>
                  <a:tcPr marL="75300" marR="753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Humans</a:t>
                      </a:r>
                      <a:endParaRPr lang="en-US" dirty="0"/>
                    </a:p>
                  </a:txBody>
                  <a:tcPr marL="75300" marR="7530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 marL="75300" marR="753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45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Sex-linked Traits in Animals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4572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Calico fur color in domestic cats</a:t>
            </a:r>
          </a:p>
          <a:p>
            <a:pPr lvl="1"/>
            <a:r>
              <a:rPr lang="en-US" sz="2800" dirty="0" smtClean="0"/>
              <a:t>Orange/black color gene is carried on the X chromosome </a:t>
            </a:r>
          </a:p>
          <a:p>
            <a:pPr lvl="1"/>
            <a:r>
              <a:rPr lang="en-US" sz="2800" dirty="0" smtClean="0"/>
              <a:t>Orange is dominant to black, but when present in conjunction with the recessive black allele a patchwork of orange and black appear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27" y="4419600"/>
            <a:ext cx="3021273" cy="2024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67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7024744" cy="11430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Incomplete Dominance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35089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One </a:t>
            </a:r>
            <a:r>
              <a:rPr lang="en-US" sz="2800" dirty="0"/>
              <a:t>allele for a specific trait is not completely dominant over the other </a:t>
            </a:r>
            <a:r>
              <a:rPr lang="en-US" sz="2800" dirty="0" smtClean="0"/>
              <a:t>allele in a heterozygous individual</a:t>
            </a:r>
          </a:p>
          <a:p>
            <a:pPr lvl="1"/>
            <a:r>
              <a:rPr lang="en-US" sz="2600" dirty="0" smtClean="0"/>
              <a:t>Results </a:t>
            </a:r>
            <a:r>
              <a:rPr lang="en-US" sz="2600" dirty="0"/>
              <a:t>in </a:t>
            </a:r>
            <a:r>
              <a:rPr lang="en-US" sz="2600" dirty="0" smtClean="0"/>
              <a:t>an intermediate phenotype</a:t>
            </a:r>
          </a:p>
          <a:p>
            <a:pPr lvl="1"/>
            <a:r>
              <a:rPr lang="en-US" sz="2600" dirty="0" smtClean="0"/>
              <a:t>A Hampshire pig crossed with a Yorkshire results in a Blue Butt. </a:t>
            </a:r>
            <a:endParaRPr lang="en-US" sz="2600" dirty="0"/>
          </a:p>
        </p:txBody>
      </p:sp>
      <p:pic>
        <p:nvPicPr>
          <p:cNvPr id="8194" name="Picture 2" descr="http://3.bp.blogspot.com/-TiAb59eFD9Q/TVtRRvjhzOI/AAAAAAAAACI/v-lEIWoVEYM/s1600/blue+but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021226"/>
            <a:ext cx="3615610" cy="240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70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868" y="2286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Codominance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001000" cy="5105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Two </a:t>
            </a:r>
            <a:r>
              <a:rPr lang="en-US" sz="2800" dirty="0"/>
              <a:t>alleles are fully expressed at the same time in a </a:t>
            </a:r>
            <a:r>
              <a:rPr lang="en-US" sz="2800" dirty="0" smtClean="0"/>
              <a:t>heterozygote</a:t>
            </a:r>
          </a:p>
          <a:p>
            <a:r>
              <a:rPr lang="en-US" sz="2800" dirty="0" smtClean="0"/>
              <a:t>Roan coat in cattle and horses</a:t>
            </a:r>
          </a:p>
          <a:p>
            <a:pPr lvl="1"/>
            <a:r>
              <a:rPr lang="en-US" sz="2400" dirty="0" smtClean="0"/>
              <a:t>A cross between a homozygous red animal and a homozygous white results in heterozygous offspring with red and white hairs in about equal numbers</a:t>
            </a:r>
            <a:endParaRPr lang="en-US" sz="24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120513"/>
            <a:ext cx="2819400" cy="2289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44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524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Polygenic Trait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153400" cy="502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Traits controlled </a:t>
            </a:r>
            <a:r>
              <a:rPr lang="en-US" sz="2800" dirty="0"/>
              <a:t>by two or more </a:t>
            </a:r>
            <a:r>
              <a:rPr lang="en-US" sz="2800" dirty="0" smtClean="0"/>
              <a:t>genes at </a:t>
            </a:r>
            <a:r>
              <a:rPr lang="en-US" sz="2800" dirty="0"/>
              <a:t>different </a:t>
            </a:r>
            <a:r>
              <a:rPr lang="en-US" sz="2800" dirty="0" smtClean="0"/>
              <a:t>loci on </a:t>
            </a:r>
            <a:r>
              <a:rPr lang="en-US" sz="2800" dirty="0"/>
              <a:t>different </a:t>
            </a:r>
            <a:r>
              <a:rPr lang="en-US" sz="2800" dirty="0" smtClean="0"/>
              <a:t>chromosomes</a:t>
            </a:r>
          </a:p>
          <a:p>
            <a:r>
              <a:rPr lang="en-US" sz="2800" dirty="0" smtClean="0"/>
              <a:t>Allow </a:t>
            </a:r>
            <a:r>
              <a:rPr lang="en-US" sz="2800" dirty="0"/>
              <a:t>a wide range of </a:t>
            </a:r>
            <a:r>
              <a:rPr lang="en-US" sz="2800" dirty="0" smtClean="0"/>
              <a:t>physical traits </a:t>
            </a:r>
          </a:p>
          <a:p>
            <a:r>
              <a:rPr lang="en-US" sz="2800" dirty="0" smtClean="0"/>
              <a:t>Examples include coat color, white markings, growth rate, fertility, and carcass merit</a:t>
            </a:r>
          </a:p>
          <a:p>
            <a:pPr lvl="1"/>
            <a:r>
              <a:rPr lang="en-US" sz="2800" dirty="0" smtClean="0"/>
              <a:t>All of these characteristics have a degree of intermediate conditions between one extreme and the other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2176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524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Heterosis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153400" cy="5029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Performance of offspring that is greater then the average of the parents - hybrid vigor</a:t>
            </a:r>
          </a:p>
          <a:p>
            <a:r>
              <a:rPr lang="en-US" sz="2800" dirty="0" smtClean="0"/>
              <a:t>Heterozygotes possess greater vigor or are more desirable </a:t>
            </a:r>
          </a:p>
          <a:p>
            <a:pPr lvl="1"/>
            <a:r>
              <a:rPr lang="en-US" sz="2800" dirty="0" smtClean="0"/>
              <a:t>Greater milk production, faster growth, etc…</a:t>
            </a:r>
          </a:p>
          <a:p>
            <a:r>
              <a:rPr lang="en-US" sz="2800" dirty="0" smtClean="0"/>
              <a:t>Often occurs when different purebred animals are bred together.</a:t>
            </a:r>
          </a:p>
          <a:p>
            <a:pPr lvl="2"/>
            <a:r>
              <a:rPr lang="en-US" sz="2800" dirty="0" smtClean="0"/>
              <a:t>Black Angus cow bred to a Hereford bull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6306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1"/>
            <a:ext cx="7924800" cy="10668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Genetics and Probability</a:t>
            </a:r>
            <a:endParaRPr lang="en-US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05000"/>
            <a:ext cx="42862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32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6096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The Punnett Square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35089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Diagram used </a:t>
            </a:r>
            <a:r>
              <a:rPr lang="en-US" sz="2800" dirty="0"/>
              <a:t>to predict an outcome of a particular cross or breeding </a:t>
            </a:r>
            <a:r>
              <a:rPr lang="en-US" sz="2800" dirty="0" smtClean="0"/>
              <a:t>experiment</a:t>
            </a:r>
          </a:p>
          <a:p>
            <a:r>
              <a:rPr lang="en-US" sz="2800" dirty="0"/>
              <a:t>G</a:t>
            </a:r>
            <a:r>
              <a:rPr lang="en-US" sz="2800" dirty="0" smtClean="0"/>
              <a:t>ives </a:t>
            </a:r>
            <a:r>
              <a:rPr lang="en-US" sz="2800" dirty="0"/>
              <a:t>the correct probabilities for the genotype </a:t>
            </a:r>
            <a:r>
              <a:rPr lang="en-US" sz="2800" dirty="0" smtClean="0"/>
              <a:t>outcomes</a:t>
            </a:r>
          </a:p>
          <a:p>
            <a:endParaRPr lang="en-US" sz="2800" dirty="0"/>
          </a:p>
        </p:txBody>
      </p:sp>
      <p:pic>
        <p:nvPicPr>
          <p:cNvPr id="7170" name="Picture 2" descr="http://www.hobart.k12.in.us/jkousen/Biology/psques3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581400"/>
            <a:ext cx="2514600" cy="235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67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Setting Up The </a:t>
            </a:r>
            <a:r>
              <a:rPr lang="en-US" sz="4400" dirty="0"/>
              <a:t>Punnett Square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848600" cy="2971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/>
              </a:rPr>
              <a:t>Draw </a:t>
            </a:r>
            <a:r>
              <a:rPr lang="en-US" sz="2800" dirty="0">
                <a:latin typeface="Arial"/>
              </a:rPr>
              <a:t>a </a:t>
            </a:r>
            <a:r>
              <a:rPr lang="en-US" sz="2800" dirty="0" smtClean="0">
                <a:latin typeface="Arial"/>
              </a:rPr>
              <a:t>2 x 2 table</a:t>
            </a:r>
            <a:endParaRPr lang="en-US" sz="2800" dirty="0" smtClean="0"/>
          </a:p>
          <a:p>
            <a:r>
              <a:rPr lang="en-US" sz="2800" dirty="0" smtClean="0">
                <a:latin typeface="Arial"/>
              </a:rPr>
              <a:t>Write </a:t>
            </a:r>
            <a:r>
              <a:rPr lang="en-US" sz="2800" dirty="0">
                <a:latin typeface="Arial"/>
              </a:rPr>
              <a:t>the genotype of one parent across the top and that of the other parent down the left </a:t>
            </a:r>
            <a:r>
              <a:rPr lang="en-US" sz="2800" dirty="0" smtClean="0">
                <a:latin typeface="Arial"/>
              </a:rPr>
              <a:t>side</a:t>
            </a:r>
          </a:p>
          <a:p>
            <a:pPr lvl="1"/>
            <a:r>
              <a:rPr lang="en-US" sz="2800" dirty="0" smtClean="0">
                <a:latin typeface="Arial"/>
              </a:rPr>
              <a:t>Only </a:t>
            </a:r>
            <a:r>
              <a:rPr lang="en-US" sz="2800" dirty="0">
                <a:latin typeface="Arial"/>
              </a:rPr>
              <a:t>one letter goes in each box for the parents</a:t>
            </a:r>
            <a:endParaRPr lang="en-US" sz="26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635465"/>
              </p:ext>
            </p:extLst>
          </p:nvPr>
        </p:nvGraphicFramePr>
        <p:xfrm>
          <a:off x="4724400" y="4495800"/>
          <a:ext cx="2895600" cy="1752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7800"/>
                <a:gridCol w="1447800"/>
              </a:tblGrid>
              <a:tr h="8702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3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24401" y="4116757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72201" y="4129208"/>
            <a:ext cx="1447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351483" y="4800600"/>
            <a:ext cx="372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51483" y="5638800"/>
            <a:ext cx="383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87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  <p:bldP spid="14" grpId="0"/>
      <p:bldP spid="15" grpId="0"/>
      <p:bldP spid="1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Setting Up The </a:t>
            </a:r>
            <a:r>
              <a:rPr lang="en-US" sz="4400" dirty="0"/>
              <a:t>Punnett Square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848600" cy="2971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/>
              </a:rPr>
              <a:t>Fill </a:t>
            </a:r>
            <a:r>
              <a:rPr lang="en-US" sz="2800" dirty="0">
                <a:latin typeface="Arial"/>
              </a:rPr>
              <a:t>in the boxes by copying the row and column-head letters across or down into the empty </a:t>
            </a:r>
            <a:r>
              <a:rPr lang="en-US" sz="2800" dirty="0" smtClean="0">
                <a:latin typeface="Arial"/>
              </a:rPr>
              <a:t>squares </a:t>
            </a:r>
          </a:p>
          <a:p>
            <a:pPr lvl="1"/>
            <a:r>
              <a:rPr lang="en-US" sz="2600" dirty="0" smtClean="0">
                <a:latin typeface="Arial"/>
              </a:rPr>
              <a:t>Capital letters should be written first</a:t>
            </a:r>
          </a:p>
          <a:p>
            <a:r>
              <a:rPr lang="en-US" sz="2800" dirty="0">
                <a:latin typeface="Arial"/>
              </a:rPr>
              <a:t>This gives </a:t>
            </a:r>
            <a:r>
              <a:rPr lang="en-US" sz="2800" dirty="0" smtClean="0">
                <a:latin typeface="Arial"/>
              </a:rPr>
              <a:t>the </a:t>
            </a:r>
            <a:r>
              <a:rPr lang="en-US" sz="2800" dirty="0">
                <a:latin typeface="Arial"/>
              </a:rPr>
              <a:t>predicted frequency of </a:t>
            </a:r>
            <a:r>
              <a:rPr lang="en-US" sz="2800" dirty="0" smtClean="0">
                <a:latin typeface="Arial"/>
              </a:rPr>
              <a:t>the </a:t>
            </a:r>
            <a:r>
              <a:rPr lang="en-US" sz="2800" dirty="0">
                <a:latin typeface="Arial"/>
              </a:rPr>
              <a:t>potential </a:t>
            </a:r>
            <a:r>
              <a:rPr lang="en-US" sz="2800" dirty="0" smtClean="0">
                <a:latin typeface="Arial"/>
              </a:rPr>
              <a:t>genotypes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625865"/>
              </p:ext>
            </p:extLst>
          </p:nvPr>
        </p:nvGraphicFramePr>
        <p:xfrm>
          <a:off x="4724400" y="4495800"/>
          <a:ext cx="2895600" cy="1752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7800"/>
                <a:gridCol w="1447800"/>
              </a:tblGrid>
              <a:tr h="870257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343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24401" y="4116757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72201" y="4129208"/>
            <a:ext cx="1447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351483" y="4800600"/>
            <a:ext cx="372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51483" y="5638800"/>
            <a:ext cx="383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68663" y="4800600"/>
            <a:ext cx="20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0657" y="4800600"/>
            <a:ext cx="170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505575" y="4800600"/>
            <a:ext cx="20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40968" y="4800600"/>
            <a:ext cx="170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393901" y="5638800"/>
            <a:ext cx="170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804253" y="5638800"/>
            <a:ext cx="170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237393" y="5638800"/>
            <a:ext cx="20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62057" y="5638800"/>
            <a:ext cx="20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1504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  <p:bldP spid="14" grpId="0"/>
      <p:bldP spid="15" grpId="0"/>
      <p:bldP spid="16" grpId="0"/>
      <p:bldP spid="4" grpId="0"/>
      <p:bldP spid="5" grpId="0"/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34834" cy="762000"/>
          </a:xfrm>
        </p:spPr>
        <p:txBody>
          <a:bodyPr>
            <a:noAutofit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4800" dirty="0" smtClean="0"/>
              <a:t>Example</a:t>
            </a:r>
            <a:endParaRPr lang="en-US" sz="48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18165730"/>
              </p:ext>
            </p:extLst>
          </p:nvPr>
        </p:nvGraphicFramePr>
        <p:xfrm>
          <a:off x="2819400" y="4572000"/>
          <a:ext cx="34290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  <a:gridCol w="1143000"/>
              </a:tblGrid>
              <a:tr h="584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77422" marR="77422"/>
                </a:tc>
              </a:tr>
              <a:tr h="584200"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Ww</a:t>
                      </a:r>
                      <a:endParaRPr lang="en-US" dirty="0"/>
                    </a:p>
                  </a:txBody>
                  <a:tcPr marL="77422" marR="77422"/>
                </a:tc>
              </a:tr>
              <a:tr h="584200"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ww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 marL="77422" marR="77422"/>
                </a:tc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1219200"/>
            <a:ext cx="8077200" cy="3352800"/>
          </a:xfrm>
        </p:spPr>
        <p:txBody>
          <a:bodyPr>
            <a:noAutofit/>
          </a:bodyPr>
          <a:lstStyle/>
          <a:p>
            <a:r>
              <a:rPr lang="en-US" sz="2800" dirty="0"/>
              <a:t>Mating </a:t>
            </a:r>
            <a:r>
              <a:rPr lang="en-US" sz="2800" dirty="0" smtClean="0"/>
              <a:t>sheep heterozygous for </a:t>
            </a:r>
            <a:r>
              <a:rPr lang="en-US" sz="2800" dirty="0"/>
              <a:t>the </a:t>
            </a:r>
            <a:r>
              <a:rPr lang="en-US" sz="2800" dirty="0" smtClean="0"/>
              <a:t>dominant trait </a:t>
            </a:r>
            <a:r>
              <a:rPr lang="en-US" sz="2800" dirty="0"/>
              <a:t>white </a:t>
            </a:r>
            <a:r>
              <a:rPr lang="en-US" sz="2800" dirty="0" smtClean="0"/>
              <a:t>wool </a:t>
            </a:r>
            <a:endParaRPr lang="en-US" sz="2800" dirty="0"/>
          </a:p>
          <a:p>
            <a:r>
              <a:rPr lang="en-US" sz="2800" dirty="0"/>
              <a:t>Genotypic ratio </a:t>
            </a:r>
            <a:r>
              <a:rPr lang="en-US" sz="2800" dirty="0" smtClean="0"/>
              <a:t>1:2:1</a:t>
            </a:r>
          </a:p>
          <a:p>
            <a:pPr lvl="1"/>
            <a:r>
              <a:rPr lang="en-US" sz="2600" dirty="0" smtClean="0"/>
              <a:t>1Homozygous dominant: 1heterozygous: 1homozygous recessive</a:t>
            </a:r>
            <a:endParaRPr lang="en-US" sz="2600" dirty="0"/>
          </a:p>
          <a:p>
            <a:r>
              <a:rPr lang="en-US" sz="2800" dirty="0"/>
              <a:t>Phenotypic ratio </a:t>
            </a:r>
            <a:r>
              <a:rPr lang="en-US" sz="2800" dirty="0" smtClean="0"/>
              <a:t>3:1</a:t>
            </a:r>
          </a:p>
          <a:p>
            <a:pPr lvl="1"/>
            <a:r>
              <a:rPr lang="en-US" sz="2600" dirty="0" smtClean="0"/>
              <a:t>Three </a:t>
            </a:r>
            <a:r>
              <a:rPr lang="en-US" sz="2600" dirty="0"/>
              <a:t>white sheep, one black sheep</a:t>
            </a: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95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DNA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7848600" cy="1752600"/>
          </a:xfrm>
        </p:spPr>
        <p:txBody>
          <a:bodyPr/>
          <a:lstStyle/>
          <a:p>
            <a:r>
              <a:rPr lang="en-US" sz="2800" dirty="0" smtClean="0"/>
              <a:t>Deoxyribonucleic acid</a:t>
            </a:r>
          </a:p>
          <a:p>
            <a:r>
              <a:rPr lang="en-US" sz="2800" dirty="0" smtClean="0"/>
              <a:t>A </a:t>
            </a:r>
            <a:r>
              <a:rPr lang="en-US" sz="2800" dirty="0"/>
              <a:t>nucleic acid containing the genetic </a:t>
            </a:r>
            <a:r>
              <a:rPr lang="en-US" sz="2800" dirty="0" smtClean="0"/>
              <a:t>information for all living cells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005" y="2895600"/>
            <a:ext cx="4436593" cy="3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9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457200"/>
            <a:ext cx="8153400" cy="762000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Example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06459818"/>
              </p:ext>
            </p:extLst>
          </p:nvPr>
        </p:nvGraphicFramePr>
        <p:xfrm>
          <a:off x="2514600" y="4038600"/>
          <a:ext cx="4191000" cy="220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7000"/>
                <a:gridCol w="1397000"/>
                <a:gridCol w="1397000"/>
              </a:tblGrid>
              <a:tr h="7366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77422" marR="77422"/>
                </a:tc>
              </a:tr>
              <a:tr h="736600"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WW</a:t>
                      </a:r>
                      <a:endParaRPr lang="en-US" dirty="0"/>
                    </a:p>
                  </a:txBody>
                  <a:tcPr marL="77422" marR="77422"/>
                </a:tc>
              </a:tr>
              <a:tr h="736600"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Ww</a:t>
                      </a:r>
                      <a:endParaRPr lang="en-US" dirty="0"/>
                    </a:p>
                  </a:txBody>
                  <a:tcPr marL="77422" marR="7742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Ww</a:t>
                      </a:r>
                      <a:endParaRPr lang="en-US" dirty="0"/>
                    </a:p>
                  </a:txBody>
                  <a:tcPr marL="77422" marR="77422"/>
                </a:tc>
              </a:tr>
            </a:tbl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33400" y="1371600"/>
            <a:ext cx="8077200" cy="25908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Heterozygous </a:t>
            </a:r>
            <a:r>
              <a:rPr lang="en-US" sz="2800" dirty="0" smtClean="0"/>
              <a:t>sheep mated </a:t>
            </a:r>
            <a:r>
              <a:rPr lang="en-US" sz="2800" dirty="0"/>
              <a:t>with homozygous </a:t>
            </a:r>
            <a:r>
              <a:rPr lang="en-US" sz="2800" dirty="0" smtClean="0"/>
              <a:t>dominant (trait white wool)</a:t>
            </a:r>
            <a:endParaRPr lang="en-US" sz="2800" dirty="0"/>
          </a:p>
          <a:p>
            <a:r>
              <a:rPr lang="en-US" sz="2800" dirty="0"/>
              <a:t>1:1 genotypic ratio</a:t>
            </a:r>
          </a:p>
          <a:p>
            <a:pPr lvl="1"/>
            <a:r>
              <a:rPr lang="en-US" sz="2600" dirty="0"/>
              <a:t>50% </a:t>
            </a:r>
            <a:r>
              <a:rPr lang="en-US" sz="2600" dirty="0" smtClean="0"/>
              <a:t>homozygous dominant and 50</a:t>
            </a:r>
            <a:r>
              <a:rPr lang="en-US" sz="2600" dirty="0"/>
              <a:t>% heterozygous</a:t>
            </a:r>
          </a:p>
          <a:p>
            <a:r>
              <a:rPr lang="en-US" sz="2800" dirty="0"/>
              <a:t>All offspring </a:t>
            </a:r>
            <a:r>
              <a:rPr lang="en-US" sz="2800" dirty="0" smtClean="0"/>
              <a:t>are white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20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err="1" smtClean="0"/>
              <a:t>Dihybrid</a:t>
            </a:r>
            <a:r>
              <a:rPr lang="en-US" sz="4400" dirty="0" smtClean="0"/>
              <a:t> Crosses: Multiple </a:t>
            </a:r>
            <a:r>
              <a:rPr lang="en-US" sz="4400" dirty="0"/>
              <a:t>Gene pairs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2057400"/>
            <a:ext cx="7848600" cy="193704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Determine the probability of genotypes given two traits</a:t>
            </a:r>
          </a:p>
          <a:p>
            <a:pPr lvl="1"/>
            <a:r>
              <a:rPr lang="en-US" sz="2600" dirty="0" smtClean="0"/>
              <a:t>i.e. red </a:t>
            </a:r>
            <a:r>
              <a:rPr lang="en-US" sz="2600" dirty="0"/>
              <a:t>or black coat color </a:t>
            </a:r>
            <a:r>
              <a:rPr lang="en-US" sz="2600" b="1" u="sng" dirty="0"/>
              <a:t>and</a:t>
            </a:r>
            <a:r>
              <a:rPr lang="en-US" sz="2600" dirty="0"/>
              <a:t> polled or horned </a:t>
            </a:r>
            <a:r>
              <a:rPr lang="en-US" sz="2600" dirty="0" smtClean="0"/>
              <a:t>cattle</a:t>
            </a:r>
          </a:p>
          <a:p>
            <a:pPr marL="365760" lvl="1" indent="0">
              <a:buNone/>
            </a:pPr>
            <a:endParaRPr lang="en-US" sz="2600" dirty="0"/>
          </a:p>
          <a:p>
            <a:pPr marL="68580" indent="0">
              <a:buNone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994447"/>
            <a:ext cx="3467100" cy="230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994446"/>
            <a:ext cx="3069539" cy="230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46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Setting Up The </a:t>
            </a:r>
            <a:r>
              <a:rPr lang="en-US" sz="4400" dirty="0"/>
              <a:t>Punnett Square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848600" cy="2971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/>
              </a:rPr>
              <a:t>Draw </a:t>
            </a:r>
            <a:r>
              <a:rPr lang="en-US" sz="2800" dirty="0">
                <a:latin typeface="Arial"/>
              </a:rPr>
              <a:t>a </a:t>
            </a:r>
            <a:r>
              <a:rPr lang="en-US" sz="2800" dirty="0" smtClean="0">
                <a:latin typeface="Arial"/>
              </a:rPr>
              <a:t>4 x 4 table</a:t>
            </a:r>
            <a:endParaRPr lang="en-US" sz="28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744712"/>
              </p:ext>
            </p:extLst>
          </p:nvPr>
        </p:nvGraphicFramePr>
        <p:xfrm>
          <a:off x="1676400" y="2667000"/>
          <a:ext cx="5562600" cy="32004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0650"/>
                <a:gridCol w="1390650"/>
                <a:gridCol w="1390650"/>
                <a:gridCol w="1390650"/>
              </a:tblGrid>
              <a:tr h="797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4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9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Setting Up The </a:t>
            </a:r>
            <a:r>
              <a:rPr lang="en-US" sz="4400" dirty="0"/>
              <a:t>Punnett Square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7848600" cy="4495799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/>
              </a:rPr>
              <a:t>Determine possible allele combinations for parents</a:t>
            </a:r>
          </a:p>
          <a:p>
            <a:r>
              <a:rPr lang="en-US" sz="2800" dirty="0" smtClean="0">
                <a:latin typeface="Arial"/>
              </a:rPr>
              <a:t>Remember the Law of Independent Assortment</a:t>
            </a:r>
          </a:p>
          <a:p>
            <a:r>
              <a:rPr lang="en-US" sz="2800" dirty="0" smtClean="0">
                <a:latin typeface="Arial"/>
              </a:rPr>
              <a:t>Example: cross two heterozygous black polled individuals: </a:t>
            </a:r>
            <a:r>
              <a:rPr lang="en-US" sz="2800" dirty="0" err="1" smtClean="0">
                <a:latin typeface="Arial"/>
              </a:rPr>
              <a:t>BbPp</a:t>
            </a:r>
            <a:r>
              <a:rPr lang="en-US" sz="2800" dirty="0" smtClean="0">
                <a:latin typeface="Arial"/>
              </a:rPr>
              <a:t> x </a:t>
            </a:r>
            <a:r>
              <a:rPr lang="en-US" sz="2800" dirty="0" err="1" smtClean="0">
                <a:latin typeface="Arial"/>
              </a:rPr>
              <a:t>BbPp</a:t>
            </a:r>
            <a:endParaRPr lang="en-US" sz="2800" dirty="0" smtClean="0">
              <a:latin typeface="Arial"/>
            </a:endParaRPr>
          </a:p>
          <a:p>
            <a:r>
              <a:rPr lang="en-US" sz="2800" dirty="0" smtClean="0">
                <a:latin typeface="Arial"/>
              </a:rPr>
              <a:t>Each allele will segregate independently creating these combinations: BP, </a:t>
            </a:r>
            <a:r>
              <a:rPr lang="en-US" sz="2800" dirty="0" err="1" smtClean="0">
                <a:latin typeface="Arial"/>
              </a:rPr>
              <a:t>Bp</a:t>
            </a:r>
            <a:r>
              <a:rPr lang="en-US" sz="2800" dirty="0" smtClean="0">
                <a:latin typeface="Arial"/>
              </a:rPr>
              <a:t>, </a:t>
            </a:r>
            <a:r>
              <a:rPr lang="en-US" sz="2800" dirty="0" err="1" smtClean="0">
                <a:latin typeface="Arial"/>
              </a:rPr>
              <a:t>bP</a:t>
            </a:r>
            <a:r>
              <a:rPr lang="en-US" sz="2800" dirty="0" smtClean="0">
                <a:latin typeface="Arial"/>
              </a:rPr>
              <a:t>, </a:t>
            </a:r>
            <a:r>
              <a:rPr lang="en-US" sz="2800" dirty="0" err="1" smtClean="0">
                <a:latin typeface="Arial"/>
              </a:rPr>
              <a:t>bp</a:t>
            </a:r>
            <a:endParaRPr lang="en-US" sz="2800" dirty="0" smtClean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453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Setting Up The </a:t>
            </a:r>
            <a:r>
              <a:rPr lang="en-US" sz="4400" dirty="0"/>
              <a:t>Punnett Square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848600" cy="914399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latin typeface="Arial"/>
              </a:rPr>
              <a:t>Write the allele combinations of one parent across the top and the other down the side</a:t>
            </a:r>
            <a:endParaRPr lang="en-US" sz="28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601583"/>
              </p:ext>
            </p:extLst>
          </p:nvPr>
        </p:nvGraphicFramePr>
        <p:xfrm>
          <a:off x="1676400" y="3124200"/>
          <a:ext cx="5562600" cy="32004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0650"/>
                <a:gridCol w="1390650"/>
                <a:gridCol w="1390650"/>
                <a:gridCol w="1390650"/>
              </a:tblGrid>
              <a:tr h="797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4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57400" y="27109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BP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3429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BP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29000" y="27109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4114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76800" y="27109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248400" y="27109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43000" y="4876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143000" y="5715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32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Setting Up The </a:t>
            </a:r>
            <a:r>
              <a:rPr lang="en-US" sz="4400" dirty="0"/>
              <a:t>Punnett Square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848600" cy="1034533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>
                <a:latin typeface="Arial"/>
              </a:rPr>
              <a:t>Combine allele combinations across and down for each box.  Remember to keep like letters together and write the capital letter first.</a:t>
            </a:r>
            <a:endParaRPr lang="en-US" sz="28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972221"/>
              </p:ext>
            </p:extLst>
          </p:nvPr>
        </p:nvGraphicFramePr>
        <p:xfrm>
          <a:off x="1676400" y="3124200"/>
          <a:ext cx="5562600" cy="32004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0650"/>
                <a:gridCol w="1390650"/>
                <a:gridCol w="1390650"/>
                <a:gridCol w="1390650"/>
              </a:tblGrid>
              <a:tr h="797332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332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332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405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bbpp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57400" y="27109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BP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3429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BP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29000" y="27109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4114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76800" y="27109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248400" y="27109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43000" y="4876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143000" y="5715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53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3810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err="1" smtClean="0"/>
              <a:t>Dihybrid</a:t>
            </a:r>
            <a:r>
              <a:rPr lang="en-US" sz="4400" dirty="0" smtClean="0"/>
              <a:t> Cross Ratio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696199" cy="35089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B = black coat	b=red coat</a:t>
            </a:r>
          </a:p>
          <a:p>
            <a:r>
              <a:rPr lang="en-US" sz="2800" dirty="0" smtClean="0"/>
              <a:t>P </a:t>
            </a:r>
            <a:r>
              <a:rPr lang="en-US" sz="2800" dirty="0" smtClean="0"/>
              <a:t>= polled		p=horned</a:t>
            </a:r>
          </a:p>
          <a:p>
            <a:r>
              <a:rPr lang="en-US" sz="2800" dirty="0" smtClean="0"/>
              <a:t>Phenotypic ratio is 9:3:3:1</a:t>
            </a:r>
          </a:p>
          <a:p>
            <a:pPr lvl="1"/>
            <a:r>
              <a:rPr lang="en-US" sz="2800" dirty="0" smtClean="0"/>
              <a:t>9 black, polled: 3 black, horned: 3 red, polled: 1 red, horned</a:t>
            </a:r>
          </a:p>
          <a:p>
            <a:r>
              <a:rPr lang="en-US" sz="3000" dirty="0" smtClean="0"/>
              <a:t>Typical for </a:t>
            </a:r>
            <a:r>
              <a:rPr lang="en-US" sz="3000" dirty="0" err="1" smtClean="0"/>
              <a:t>dihybrid</a:t>
            </a:r>
            <a:r>
              <a:rPr lang="en-US" sz="3000" smtClean="0"/>
              <a:t> crosses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91057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Scientific Farm Animal Production: An Introduction to Animal Science; Robert E. Taylor; Thomas G. Field</a:t>
            </a:r>
          </a:p>
          <a:p>
            <a:r>
              <a:rPr lang="en-US" dirty="0">
                <a:hlinkClick r:id="rId2"/>
              </a:rPr>
              <a:t>http://www.biologylessons.sdsu.edu/ta/classes/lab6/TG.html</a:t>
            </a:r>
            <a:endParaRPr lang="en-US" dirty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www.angelfire.com/clone2/nucleic_acids/functions.htm</a:t>
            </a:r>
            <a:endParaRPr lang="en-US" dirty="0" smtClean="0"/>
          </a:p>
          <a:p>
            <a:r>
              <a:rPr lang="en-US" dirty="0">
                <a:hlinkClick r:id="rId4"/>
              </a:rPr>
              <a:t>http://www.ansci.umn.edu/beef/beefupdates/bcmu03.pdf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524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Gene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96423"/>
            <a:ext cx="3733800" cy="4499577"/>
          </a:xfrm>
        </p:spPr>
        <p:txBody>
          <a:bodyPr>
            <a:normAutofit/>
          </a:bodyPr>
          <a:lstStyle/>
          <a:p>
            <a:r>
              <a:rPr lang="en-US" sz="2800" dirty="0"/>
              <a:t>A segment of DNA, occupying a specific place on a chromosome, that is the basic unit of </a:t>
            </a:r>
            <a:r>
              <a:rPr lang="en-US" sz="2800" dirty="0" smtClean="0"/>
              <a:t>heredity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320" y="1566672"/>
            <a:ext cx="4153130" cy="383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3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Allele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524000"/>
            <a:ext cx="6777317" cy="35089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One of two or more forms of a gene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86000"/>
            <a:ext cx="5397358" cy="3723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09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Nucleotide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696200" cy="3508977"/>
          </a:xfrm>
        </p:spPr>
        <p:txBody>
          <a:bodyPr>
            <a:normAutofit/>
          </a:bodyPr>
          <a:lstStyle/>
          <a:p>
            <a:r>
              <a:rPr lang="en-US" sz="2800" dirty="0"/>
              <a:t>The basic building block of </a:t>
            </a:r>
            <a:r>
              <a:rPr lang="en-US" sz="2800" dirty="0" smtClean="0"/>
              <a:t>DNA </a:t>
            </a:r>
            <a:r>
              <a:rPr lang="en-US" sz="2800" dirty="0"/>
              <a:t>and </a:t>
            </a:r>
            <a:r>
              <a:rPr lang="en-US" sz="2800" dirty="0" smtClean="0"/>
              <a:t>RNA</a:t>
            </a:r>
          </a:p>
          <a:p>
            <a:pPr lvl="1"/>
            <a:r>
              <a:rPr lang="en-US" sz="2800" dirty="0" smtClean="0"/>
              <a:t>Made </a:t>
            </a:r>
            <a:r>
              <a:rPr lang="en-US" sz="2800" dirty="0"/>
              <a:t>up of nitrogenous base, a sugar, and a phosphate </a:t>
            </a:r>
            <a:r>
              <a:rPr lang="en-US" sz="2800" dirty="0" smtClean="0"/>
              <a:t>group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200400"/>
            <a:ext cx="3962400" cy="313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2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1240</TotalTime>
  <Words>1724</Words>
  <Application>Microsoft Office PowerPoint</Application>
  <PresentationFormat>On-screen Show (4:3)</PresentationFormat>
  <Paragraphs>377</Paragraphs>
  <Slides>67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67</vt:i4>
      </vt:variant>
    </vt:vector>
  </HeadingPairs>
  <TitlesOfParts>
    <vt:vector size="69" baseType="lpstr">
      <vt:lpstr>Austin</vt:lpstr>
      <vt:lpstr>Office Theme</vt:lpstr>
      <vt:lpstr>Animal Genetics</vt:lpstr>
      <vt:lpstr>Genetics</vt:lpstr>
      <vt:lpstr>Genetic Material</vt:lpstr>
      <vt:lpstr>Chromosome</vt:lpstr>
      <vt:lpstr>Pairs of Chromosomes in Livestock</vt:lpstr>
      <vt:lpstr>DNA</vt:lpstr>
      <vt:lpstr>Gene</vt:lpstr>
      <vt:lpstr>Allele</vt:lpstr>
      <vt:lpstr>Nucleotide</vt:lpstr>
      <vt:lpstr>Nucleic Acids</vt:lpstr>
      <vt:lpstr>Three Types of Nucleic Acids</vt:lpstr>
      <vt:lpstr>Nitrogenous Bases</vt:lpstr>
      <vt:lpstr>Phosphate Group</vt:lpstr>
      <vt:lpstr>5-carbon sugar</vt:lpstr>
      <vt:lpstr>Purines vs. Pyrimidine's</vt:lpstr>
      <vt:lpstr>Proteins</vt:lpstr>
      <vt:lpstr>Codon</vt:lpstr>
      <vt:lpstr>Genetic Terminology</vt:lpstr>
      <vt:lpstr>Trait</vt:lpstr>
      <vt:lpstr>Dominant</vt:lpstr>
      <vt:lpstr>Recessive</vt:lpstr>
      <vt:lpstr>Dominant and Recessive Traits in Livestock</vt:lpstr>
      <vt:lpstr>Heterozygous</vt:lpstr>
      <vt:lpstr>Homozygous</vt:lpstr>
      <vt:lpstr>Genotype and Phenotype</vt:lpstr>
      <vt:lpstr>Gamete</vt:lpstr>
      <vt:lpstr>Breeding Generations</vt:lpstr>
      <vt:lpstr>History of Genetics</vt:lpstr>
      <vt:lpstr>Gregor Mendel</vt:lpstr>
      <vt:lpstr>Mendel’s Experiment</vt:lpstr>
      <vt:lpstr>PowerPoint Presentation</vt:lpstr>
      <vt:lpstr>Mendel's Laws</vt:lpstr>
      <vt:lpstr>Mendel’s Laws</vt:lpstr>
      <vt:lpstr>Law of Segregation</vt:lpstr>
      <vt:lpstr>Law of Segregation</vt:lpstr>
      <vt:lpstr>Law of Independent Assortment</vt:lpstr>
      <vt:lpstr>Law of Independent Assortment</vt:lpstr>
      <vt:lpstr>PowerPoint Presentation</vt:lpstr>
      <vt:lpstr>Non-Mendelian Inheritance</vt:lpstr>
      <vt:lpstr>Heritability</vt:lpstr>
      <vt:lpstr>Highly Heritable Livestock Traits</vt:lpstr>
      <vt:lpstr>Low Heritability Livestock Traits</vt:lpstr>
      <vt:lpstr>Heritability Rates</vt:lpstr>
      <vt:lpstr>Environmental Influence</vt:lpstr>
      <vt:lpstr>Environmental Influence Cont’d</vt:lpstr>
      <vt:lpstr>X and Y Chromosomes</vt:lpstr>
      <vt:lpstr>Sex Determination</vt:lpstr>
      <vt:lpstr>Sex-linked Traits</vt:lpstr>
      <vt:lpstr>Sex-linked Traits</vt:lpstr>
      <vt:lpstr>Sex-linked Traits in Animals</vt:lpstr>
      <vt:lpstr>Incomplete Dominance</vt:lpstr>
      <vt:lpstr>Codominance</vt:lpstr>
      <vt:lpstr>Polygenic Trait</vt:lpstr>
      <vt:lpstr>Heterosis</vt:lpstr>
      <vt:lpstr>Genetics and Probability</vt:lpstr>
      <vt:lpstr>The Punnett Square</vt:lpstr>
      <vt:lpstr>Setting Up The Punnett Square</vt:lpstr>
      <vt:lpstr>Setting Up The Punnett Square</vt:lpstr>
      <vt:lpstr>      Example</vt:lpstr>
      <vt:lpstr>Example </vt:lpstr>
      <vt:lpstr>Dihybrid Crosses: Multiple Gene pairs</vt:lpstr>
      <vt:lpstr>Setting Up The Punnett Square</vt:lpstr>
      <vt:lpstr>Setting Up The Punnett Square</vt:lpstr>
      <vt:lpstr>Setting Up The Punnett Square</vt:lpstr>
      <vt:lpstr>Setting Up The Punnett Square</vt:lpstr>
      <vt:lpstr>Dihybrid Cross Ratio</vt:lpstr>
      <vt:lpstr>Resources</vt:lpstr>
    </vt:vector>
  </TitlesOfParts>
  <Company>College of Veterinary Medicine - Texas A&amp;M Univ.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Genetics and Mendel’s Law</dc:title>
  <dc:creator>Ljlab</dc:creator>
  <cp:lastModifiedBy>Whitaker, Torri</cp:lastModifiedBy>
  <cp:revision>123</cp:revision>
  <dcterms:created xsi:type="dcterms:W3CDTF">2012-04-25T19:52:33Z</dcterms:created>
  <dcterms:modified xsi:type="dcterms:W3CDTF">2012-08-29T16:06:37Z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882018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